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306" r:id="rId3"/>
    <p:sldId id="297" r:id="rId4"/>
    <p:sldId id="287" r:id="rId5"/>
    <p:sldId id="308" r:id="rId6"/>
    <p:sldId id="264" r:id="rId7"/>
    <p:sldId id="307" r:id="rId8"/>
    <p:sldId id="262" r:id="rId9"/>
    <p:sldId id="271" r:id="rId10"/>
    <p:sldId id="300" r:id="rId11"/>
    <p:sldId id="304" r:id="rId12"/>
    <p:sldId id="301" r:id="rId13"/>
    <p:sldId id="302" r:id="rId14"/>
    <p:sldId id="273" r:id="rId1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FFCC66"/>
    <a:srgbClr val="422C16"/>
    <a:srgbClr val="2A1500"/>
    <a:srgbClr val="E01B06"/>
    <a:srgbClr val="542A00"/>
    <a:srgbClr val="7DC0F7"/>
    <a:srgbClr val="82EDF2"/>
    <a:srgbClr val="63E8E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23" autoAdjust="0"/>
    <p:restoredTop sz="94652" autoAdjust="0"/>
  </p:normalViewPr>
  <p:slideViewPr>
    <p:cSldViewPr>
      <p:cViewPr varScale="1">
        <p:scale>
          <a:sx n="102" d="100"/>
          <a:sy n="102" d="100"/>
        </p:scale>
        <p:origin x="15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3E11B2-45AB-423B-AB5D-201FE367BC98}" type="datetimeFigureOut">
              <a:rPr lang="ru-RU" smtClean="0"/>
              <a:t>09.11.2016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0F61AE-65E9-4887-87CD-721AA920EB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026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D7DDD2-CD40-464E-BCB3-223DDAD687F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7A4B3-F2FE-46B5-8EDC-CC55D147B95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FB6DA0-3AE5-4C8A-B167-7F67B5E46D0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0B3C41-8252-4CE6-AE5D-13B6326D960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95704-1695-47AA-B80E-9AD234717AC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434D9B-80DB-4168-98AD-CF532CE9DD4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4EBC5D-3868-449B-A89D-35D5F006D205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D8A53E-7788-4B9E-A619-779A1A7F0982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204EAE-C510-4E95-9824-ED2845C26861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7BBF5D-FBBB-4877-AB97-E56DA4929B78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F94DD-FB7A-4E34-9B72-0CF1C8253FA4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ABFDEE3-3E05-4A66-9B60-0A20B037DF6B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" name="Rectangle 150"/>
          <p:cNvSpPr>
            <a:spLocks noGrp="1" noChangeArrowheads="1"/>
          </p:cNvSpPr>
          <p:nvPr>
            <p:ph type="ctrTitle"/>
          </p:nvPr>
        </p:nvSpPr>
        <p:spPr>
          <a:xfrm>
            <a:off x="1619758" y="5085184"/>
            <a:ext cx="5832475" cy="1440160"/>
          </a:xfrm>
        </p:spPr>
        <p:txBody>
          <a:bodyPr/>
          <a:lstStyle/>
          <a:p>
            <a:r>
              <a:rPr lang="ru-RU" sz="1600" b="1" dirty="0" smtClean="0">
                <a:solidFill>
                  <a:srgbClr val="663300"/>
                </a:solidFill>
                <a:latin typeface="Century" panose="02040604050505020304" pitchFamily="18" charset="0"/>
              </a:rPr>
              <a:t>Подготовила и провела</a:t>
            </a:r>
            <a:r>
              <a:rPr lang="ru-RU" sz="1600" b="1" dirty="0">
                <a:solidFill>
                  <a:srgbClr val="663300"/>
                </a:solidFill>
                <a:latin typeface="Century" panose="02040604050505020304" pitchFamily="18" charset="0"/>
              </a:rPr>
              <a:t>:</a:t>
            </a:r>
            <a:br>
              <a:rPr lang="ru-RU" sz="1600" b="1" dirty="0">
                <a:solidFill>
                  <a:srgbClr val="663300"/>
                </a:solidFill>
                <a:latin typeface="Century" panose="02040604050505020304" pitchFamily="18" charset="0"/>
              </a:rPr>
            </a:br>
            <a:r>
              <a:rPr lang="ru-RU" sz="1600" b="1" dirty="0">
                <a:solidFill>
                  <a:srgbClr val="663300"/>
                </a:solidFill>
                <a:latin typeface="Century" panose="02040604050505020304" pitchFamily="18" charset="0"/>
              </a:rPr>
              <a:t> учитель-логопед </a:t>
            </a:r>
            <a:br>
              <a:rPr lang="ru-RU" sz="1600" b="1" dirty="0">
                <a:solidFill>
                  <a:srgbClr val="663300"/>
                </a:solidFill>
                <a:latin typeface="Century" panose="02040604050505020304" pitchFamily="18" charset="0"/>
              </a:rPr>
            </a:br>
            <a:r>
              <a:rPr lang="en-US" sz="1600" b="1" dirty="0">
                <a:solidFill>
                  <a:srgbClr val="663300"/>
                </a:solidFill>
                <a:latin typeface="Century" panose="02040604050505020304" pitchFamily="18" charset="0"/>
              </a:rPr>
              <a:t>I</a:t>
            </a:r>
            <a:r>
              <a:rPr lang="ru-RU" sz="1600" b="1" dirty="0">
                <a:solidFill>
                  <a:srgbClr val="663300"/>
                </a:solidFill>
                <a:latin typeface="Century" panose="02040604050505020304" pitchFamily="18" charset="0"/>
              </a:rPr>
              <a:t> кв. категории</a:t>
            </a:r>
            <a:br>
              <a:rPr lang="ru-RU" sz="1600" b="1" dirty="0">
                <a:solidFill>
                  <a:srgbClr val="663300"/>
                </a:solidFill>
                <a:latin typeface="Century" panose="02040604050505020304" pitchFamily="18" charset="0"/>
              </a:rPr>
            </a:br>
            <a:r>
              <a:rPr lang="ru-RU" sz="1600" b="1" dirty="0" err="1">
                <a:solidFill>
                  <a:srgbClr val="663300"/>
                </a:solidFill>
                <a:latin typeface="Century" panose="02040604050505020304" pitchFamily="18" charset="0"/>
              </a:rPr>
              <a:t>Атоян</a:t>
            </a:r>
            <a:r>
              <a:rPr lang="ru-RU" sz="1600" b="1" dirty="0">
                <a:solidFill>
                  <a:srgbClr val="663300"/>
                </a:solidFill>
                <a:latin typeface="Century" panose="02040604050505020304" pitchFamily="18" charset="0"/>
              </a:rPr>
              <a:t> Светлана </a:t>
            </a:r>
            <a:r>
              <a:rPr lang="ru-RU" sz="1600" b="1" dirty="0" smtClean="0">
                <a:solidFill>
                  <a:srgbClr val="663300"/>
                </a:solidFill>
                <a:latin typeface="Century" panose="02040604050505020304" pitchFamily="18" charset="0"/>
              </a:rPr>
              <a:t>Евгеньевна</a:t>
            </a:r>
            <a:br>
              <a:rPr lang="ru-RU" sz="1600" b="1" dirty="0" smtClean="0">
                <a:solidFill>
                  <a:srgbClr val="663300"/>
                </a:solidFill>
                <a:latin typeface="Century" panose="02040604050505020304" pitchFamily="18" charset="0"/>
              </a:rPr>
            </a:br>
            <a:r>
              <a:rPr lang="ru-RU" sz="1600" b="1" dirty="0">
                <a:solidFill>
                  <a:srgbClr val="663300"/>
                </a:solidFill>
                <a:latin typeface="Century" panose="02040604050505020304" pitchFamily="18" charset="0"/>
              </a:rPr>
              <a:t>МДОУ № 23 </a:t>
            </a:r>
            <a:r>
              <a:rPr lang="ru-RU" sz="1600" b="1" dirty="0" smtClean="0">
                <a:solidFill>
                  <a:srgbClr val="663300"/>
                </a:solidFill>
                <a:latin typeface="Century" panose="02040604050505020304" pitchFamily="18" charset="0"/>
              </a:rPr>
              <a:t>«Ромашка» </a:t>
            </a:r>
            <a:r>
              <a:rPr lang="ru-RU" sz="1600" b="1" dirty="0" err="1" smtClean="0">
                <a:solidFill>
                  <a:srgbClr val="663300"/>
                </a:solidFill>
                <a:latin typeface="Century" panose="02040604050505020304" pitchFamily="18" charset="0"/>
              </a:rPr>
              <a:t>г.Тутаев</a:t>
            </a:r>
            <a:endParaRPr lang="es-ES" sz="1600" b="1" dirty="0">
              <a:solidFill>
                <a:srgbClr val="663300"/>
              </a:solidFill>
              <a:latin typeface="Century" panose="020406040505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786578" y="6643710"/>
            <a:ext cx="2357422" cy="214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Prezentacii.com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332656"/>
            <a:ext cx="770485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«Современные </a:t>
            </a:r>
            <a:r>
              <a:rPr lang="ru-RU" sz="4000" b="1" dirty="0">
                <a:solidFill>
                  <a:srgbClr val="C00000"/>
                </a:solidFill>
                <a:latin typeface="Century" panose="02040604050505020304" pitchFamily="18" charset="0"/>
              </a:rPr>
              <a:t>образовательные технологии как средство повышения качества образования в условиях </a:t>
            </a:r>
            <a:r>
              <a:rPr lang="ru-RU" sz="4000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ФГОС»</a:t>
            </a:r>
            <a:endParaRPr lang="ru-RU" sz="4000" dirty="0">
              <a:solidFill>
                <a:srgbClr val="C00000"/>
              </a:solidFill>
              <a:latin typeface="Century" panose="020406040505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C:\Users\Семья\Desktop\ИРО\DSC_0988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1344" y="3868168"/>
            <a:ext cx="2808192" cy="1801865"/>
          </a:xfrm>
          <a:prstGeom prst="rect">
            <a:avLst/>
          </a:prstGeom>
          <a:noFill/>
          <a:ln w="25400">
            <a:solidFill>
              <a:srgbClr val="66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512610" y="332656"/>
            <a:ext cx="8229600" cy="1143000"/>
          </a:xfrm>
        </p:spPr>
        <p:txBody>
          <a:bodyPr/>
          <a:lstStyle/>
          <a:p>
            <a:r>
              <a:rPr lang="ru-RU" b="1" dirty="0" err="1">
                <a:solidFill>
                  <a:srgbClr val="C00000"/>
                </a:solidFill>
                <a:latin typeface="Century" panose="02040604050505020304" pitchFamily="18" charset="0"/>
              </a:rPr>
              <a:t>З</a:t>
            </a:r>
            <a:r>
              <a:rPr lang="ru-RU" b="1" dirty="0" err="1" smtClean="0">
                <a:solidFill>
                  <a:srgbClr val="C00000"/>
                </a:solidFill>
                <a:latin typeface="Century" panose="02040604050505020304" pitchFamily="18" charset="0"/>
              </a:rPr>
              <a:t>доровьесберегающие</a:t>
            </a:r>
            <a:r>
              <a:rPr lang="ru-RU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Century" panose="02040604050505020304" pitchFamily="18" charset="0"/>
              </a:rPr>
              <a:t>технологии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4294967295"/>
          </p:nvPr>
        </p:nvSpPr>
        <p:spPr>
          <a:xfrm>
            <a:off x="0" y="1600200"/>
            <a:ext cx="4038600" cy="4525963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8" name="Picture 5" descr="C:\Users\Семья\Desktop\21-10-2016_21-25-43\IMG_0708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85048" y="3687665"/>
            <a:ext cx="2640254" cy="1800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76034" y="1588706"/>
            <a:ext cx="2649268" cy="1800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C:\Users\Семья\Desktop\ИРО\P1160408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5576" y="1588706"/>
            <a:ext cx="2679728" cy="2009796"/>
          </a:xfrm>
          <a:prstGeom prst="rect">
            <a:avLst/>
          </a:prstGeom>
          <a:noFill/>
          <a:ln w="25400">
            <a:solidFill>
              <a:srgbClr val="542A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C:\Users\Семья\Desktop\ИРО\DSC_0999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47864" y="2858311"/>
            <a:ext cx="2664296" cy="1921373"/>
          </a:xfrm>
          <a:prstGeom prst="rect">
            <a:avLst/>
          </a:prstGeom>
          <a:noFill/>
          <a:ln w="25400">
            <a:solidFill>
              <a:srgbClr val="66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Скругленный прямоугольник 10"/>
          <p:cNvSpPr/>
          <p:nvPr/>
        </p:nvSpPr>
        <p:spPr>
          <a:xfrm>
            <a:off x="534750" y="3442274"/>
            <a:ext cx="3104060" cy="490782"/>
          </a:xfrm>
          <a:prstGeom prst="roundRect">
            <a:avLst/>
          </a:prstGeom>
          <a:solidFill>
            <a:srgbClr val="FFCC66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63300"/>
                </a:solidFill>
                <a:latin typeface="Century" panose="02040604050505020304" pitchFamily="18" charset="0"/>
              </a:rPr>
              <a:t>Дыхательная гимнастика</a:t>
            </a:r>
            <a:endParaRPr lang="ru-RU" b="1" dirty="0">
              <a:solidFill>
                <a:srgbClr val="663300"/>
              </a:solidFill>
              <a:latin typeface="Century" panose="020406040505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43879" y="3388706"/>
            <a:ext cx="2952328" cy="490782"/>
          </a:xfrm>
          <a:prstGeom prst="roundRect">
            <a:avLst/>
          </a:prstGeom>
          <a:solidFill>
            <a:srgbClr val="FFCC66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663300"/>
                </a:solidFill>
                <a:latin typeface="Century" panose="02040604050505020304" pitchFamily="18" charset="0"/>
              </a:rPr>
              <a:t>Су-</a:t>
            </a:r>
            <a:r>
              <a:rPr lang="ru-RU" b="1" dirty="0" err="1" smtClean="0">
                <a:solidFill>
                  <a:srgbClr val="663300"/>
                </a:solidFill>
                <a:latin typeface="Century" panose="02040604050505020304" pitchFamily="18" charset="0"/>
              </a:rPr>
              <a:t>джок</a:t>
            </a:r>
            <a:r>
              <a:rPr lang="ru-RU" b="1" dirty="0" smtClean="0">
                <a:solidFill>
                  <a:srgbClr val="663300"/>
                </a:solidFill>
                <a:latin typeface="Century" panose="02040604050505020304" pitchFamily="18" charset="0"/>
              </a:rPr>
              <a:t> терапия</a:t>
            </a:r>
            <a:endParaRPr lang="ru-RU" b="1" dirty="0">
              <a:solidFill>
                <a:srgbClr val="663300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61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Артикуляционная гимнастика </a:t>
            </a:r>
            <a:r>
              <a:rPr lang="ru-RU" sz="4000" b="1" dirty="0">
                <a:solidFill>
                  <a:srgbClr val="C00000"/>
                </a:solidFill>
                <a:latin typeface="Century" panose="02040604050505020304" pitchFamily="18" charset="0"/>
              </a:rPr>
              <a:t>с </a:t>
            </a:r>
            <a:r>
              <a:rPr lang="ru-RU" sz="4000" b="1" dirty="0" err="1" smtClean="0">
                <a:solidFill>
                  <a:srgbClr val="C00000"/>
                </a:solidFill>
                <a:latin typeface="Century" panose="02040604050505020304" pitchFamily="18" charset="0"/>
              </a:rPr>
              <a:t>биоэнергопластикой</a:t>
            </a:r>
            <a:r>
              <a:rPr lang="ru-RU" sz="4000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 </a:t>
            </a:r>
            <a:endParaRPr lang="ru-RU" sz="4000" b="1" dirty="0">
              <a:solidFill>
                <a:srgbClr val="C00000"/>
              </a:solidFill>
              <a:latin typeface="Century" panose="02040604050505020304" pitchFamily="18" charset="0"/>
            </a:endParaRPr>
          </a:p>
        </p:txBody>
      </p:sp>
      <p:pic>
        <p:nvPicPr>
          <p:cNvPr id="1026" name="Picture 2" descr="C:\Users\Семья\Desktop\21-10-2016_21-25-43\22-10-2016_00-04-45\IMG_067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2935738" cy="2088232"/>
          </a:xfrm>
          <a:prstGeom prst="rect">
            <a:avLst/>
          </a:prstGeom>
          <a:noFill/>
          <a:ln w="25400">
            <a:solidFill>
              <a:srgbClr val="6633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Семья\Desktop\21-10-2016_21-25-43\22-10-2016_00-04-45\IMG_069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24127" y="1556791"/>
            <a:ext cx="2937600" cy="2137368"/>
          </a:xfrm>
          <a:prstGeom prst="rect">
            <a:avLst/>
          </a:prstGeom>
          <a:noFill/>
          <a:ln w="25400">
            <a:solidFill>
              <a:srgbClr val="6633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Семья\Desktop\21-10-2016_21-25-43\archive-2016-10-22_19-14-45\archive\IMG_0695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63688" y="3212976"/>
            <a:ext cx="2745027" cy="2088000"/>
          </a:xfrm>
          <a:prstGeom prst="rect">
            <a:avLst/>
          </a:prstGeom>
          <a:noFill/>
          <a:ln w="25400">
            <a:solidFill>
              <a:srgbClr val="66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4007" y="3212976"/>
            <a:ext cx="2999413" cy="2088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90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Песочная терапия</a:t>
            </a:r>
            <a:endParaRPr lang="ru-RU" b="1" dirty="0">
              <a:solidFill>
                <a:srgbClr val="C00000"/>
              </a:solidFill>
              <a:latin typeface="Century" panose="02040604050505020304" pitchFamily="18" charset="0"/>
            </a:endParaRPr>
          </a:p>
        </p:txBody>
      </p:sp>
      <p:pic>
        <p:nvPicPr>
          <p:cNvPr id="1029" name="Picture 5" descr="C:\Users\Семья\Desktop\21-10-2016_21-25-43\IMG_0668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8486" y="3601053"/>
            <a:ext cx="2035245" cy="2764800"/>
          </a:xfrm>
          <a:prstGeom prst="rect">
            <a:avLst/>
          </a:prstGeom>
          <a:noFill/>
          <a:ln w="25400">
            <a:solidFill>
              <a:srgbClr val="2A15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Семья\Desktop\21-10-2016_21-17-36\IMG_0647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80112" y="1124744"/>
            <a:ext cx="3040822" cy="2088234"/>
          </a:xfrm>
          <a:prstGeom prst="rect">
            <a:avLst/>
          </a:prstGeom>
          <a:noFill/>
          <a:ln w="25400">
            <a:solidFill>
              <a:srgbClr val="2A15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C:\Users\Семья\Desktop\21-10-2016_21-17-36\IMG_0653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639" y="1124744"/>
            <a:ext cx="3043638" cy="2088000"/>
          </a:xfrm>
          <a:prstGeom prst="rect">
            <a:avLst/>
          </a:prstGeom>
          <a:noFill/>
          <a:ln w="25400">
            <a:solidFill>
              <a:srgbClr val="2A15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C:\Users\Семья\Desktop\21-10-2016_21-17-36\IMG_0659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21369" y="3557488"/>
            <a:ext cx="2003251" cy="2764904"/>
          </a:xfrm>
          <a:prstGeom prst="rect">
            <a:avLst/>
          </a:prstGeom>
          <a:noFill/>
          <a:ln w="25400">
            <a:solidFill>
              <a:srgbClr val="2A15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Скругленный прямоугольник 7"/>
          <p:cNvSpPr/>
          <p:nvPr/>
        </p:nvSpPr>
        <p:spPr>
          <a:xfrm>
            <a:off x="507639" y="3183974"/>
            <a:ext cx="3024336" cy="373514"/>
          </a:xfrm>
          <a:prstGeom prst="roundRect">
            <a:avLst/>
          </a:prstGeom>
          <a:solidFill>
            <a:srgbClr val="FFCC66"/>
          </a:solidFill>
          <a:ln>
            <a:solidFill>
              <a:srgbClr val="422C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542A00"/>
                </a:solidFill>
                <a:latin typeface="Century" panose="02040604050505020304" pitchFamily="18" charset="0"/>
              </a:rPr>
              <a:t>«Дорога к другу»</a:t>
            </a:r>
            <a:endParaRPr lang="ru-RU" b="1" dirty="0">
              <a:solidFill>
                <a:srgbClr val="542A00"/>
              </a:solidFill>
              <a:latin typeface="Century" panose="020406040505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580112" y="3116600"/>
            <a:ext cx="3024336" cy="373514"/>
          </a:xfrm>
          <a:prstGeom prst="roundRect">
            <a:avLst/>
          </a:prstGeom>
          <a:solidFill>
            <a:srgbClr val="FFCC66"/>
          </a:solidFill>
          <a:ln>
            <a:solidFill>
              <a:srgbClr val="422C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542A00"/>
                </a:solidFill>
                <a:latin typeface="Century" panose="02040604050505020304" pitchFamily="18" charset="0"/>
              </a:rPr>
              <a:t>«Что под песком»</a:t>
            </a:r>
            <a:endParaRPr lang="ru-RU" b="1" dirty="0">
              <a:solidFill>
                <a:srgbClr val="542A00"/>
              </a:solidFill>
              <a:latin typeface="Century" panose="020406040505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214182" y="6135635"/>
            <a:ext cx="3024336" cy="373514"/>
          </a:xfrm>
          <a:prstGeom prst="roundRect">
            <a:avLst/>
          </a:prstGeom>
          <a:solidFill>
            <a:srgbClr val="FFCC66"/>
          </a:solidFill>
          <a:ln>
            <a:solidFill>
              <a:srgbClr val="422C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542A00"/>
                </a:solidFill>
                <a:latin typeface="Century" panose="02040604050505020304" pitchFamily="18" charset="0"/>
              </a:rPr>
              <a:t>«Звуковая дорожка»</a:t>
            </a:r>
            <a:endParaRPr lang="ru-RU" b="1" dirty="0">
              <a:solidFill>
                <a:srgbClr val="542A00"/>
              </a:solidFill>
              <a:latin typeface="Century" panose="020406040505050203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196008" y="6138415"/>
            <a:ext cx="3024336" cy="373514"/>
          </a:xfrm>
          <a:prstGeom prst="roundRect">
            <a:avLst/>
          </a:prstGeom>
          <a:solidFill>
            <a:srgbClr val="FFCC66"/>
          </a:solidFill>
          <a:ln>
            <a:solidFill>
              <a:srgbClr val="422C1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542A00"/>
                </a:solidFill>
                <a:latin typeface="Century" panose="02040604050505020304" pitchFamily="18" charset="0"/>
              </a:rPr>
              <a:t>«Выложи  букву»</a:t>
            </a:r>
            <a:endParaRPr lang="ru-RU" b="1" dirty="0">
              <a:solidFill>
                <a:srgbClr val="542A00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61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584176"/>
          </a:xfrm>
        </p:spPr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Современные образовательные</a:t>
            </a:r>
            <a:r>
              <a:rPr lang="ru-RU" b="1" i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  </a:t>
            </a:r>
            <a:r>
              <a:rPr lang="ru-RU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технологии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384929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2A1500"/>
                </a:solidFill>
                <a:latin typeface="Century" panose="02040604050505020304" pitchFamily="18" charset="0"/>
              </a:rPr>
              <a:t>активизируют </a:t>
            </a:r>
            <a:r>
              <a:rPr lang="ru-RU" sz="2800" dirty="0">
                <a:solidFill>
                  <a:srgbClr val="2A1500"/>
                </a:solidFill>
                <a:latin typeface="Century" panose="02040604050505020304" pitchFamily="18" charset="0"/>
              </a:rPr>
              <a:t>познавательный интерес и обеспечивают положительные результаты в процессе обучения</a:t>
            </a:r>
            <a:r>
              <a:rPr lang="ru-RU" sz="2800" dirty="0" smtClean="0">
                <a:solidFill>
                  <a:srgbClr val="2A1500"/>
                </a:solidFill>
                <a:latin typeface="Century" panose="020406040505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2A1500"/>
                </a:solidFill>
                <a:latin typeface="Century" panose="02040604050505020304" pitchFamily="18" charset="0"/>
              </a:rPr>
              <a:t>повышают </a:t>
            </a:r>
            <a:r>
              <a:rPr lang="ru-RU" sz="2800" dirty="0">
                <a:solidFill>
                  <a:srgbClr val="2A1500"/>
                </a:solidFill>
                <a:latin typeface="Century" panose="02040604050505020304" pitchFamily="18" charset="0"/>
              </a:rPr>
              <a:t>работоспособность и мотивационную готовность детей</a:t>
            </a:r>
            <a:r>
              <a:rPr lang="ru-RU" dirty="0">
                <a:solidFill>
                  <a:srgbClr val="2A1500"/>
                </a:solidFill>
                <a:latin typeface="Century" panose="02040604050505020304" pitchFamily="18" charset="0"/>
              </a:rPr>
              <a:t>.</a:t>
            </a:r>
            <a:br>
              <a:rPr lang="ru-RU" dirty="0">
                <a:solidFill>
                  <a:srgbClr val="2A1500"/>
                </a:solidFill>
                <a:latin typeface="Century" panose="02040604050505020304" pitchFamily="18" charset="0"/>
              </a:rPr>
            </a:br>
            <a:endParaRPr lang="ru-RU" dirty="0">
              <a:solidFill>
                <a:srgbClr val="2A1500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32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51520" y="692696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ru-RU" sz="4400" b="1" dirty="0">
              <a:solidFill>
                <a:srgbClr val="C00000"/>
              </a:solidFill>
              <a:latin typeface="Century" panose="02040604050505020304" pitchFamily="18" charset="0"/>
            </a:endParaRPr>
          </a:p>
          <a:p>
            <a:pPr marL="0" indent="0" algn="ctr">
              <a:buNone/>
            </a:pPr>
            <a:endParaRPr lang="ru-RU" sz="4400" b="1" dirty="0">
              <a:solidFill>
                <a:srgbClr val="C00000"/>
              </a:solidFill>
              <a:latin typeface="Century" panose="02040604050505020304" pitchFamily="18" charset="0"/>
            </a:endParaRPr>
          </a:p>
          <a:p>
            <a:pPr marL="0" indent="0" algn="ctr">
              <a:buNone/>
            </a:pPr>
            <a:r>
              <a:rPr lang="ru-RU" sz="4400" b="1" dirty="0">
                <a:solidFill>
                  <a:srgbClr val="C00000"/>
                </a:solidFill>
                <a:latin typeface="Century" panose="02040604050505020304" pitchFamily="18" charset="0"/>
              </a:rPr>
              <a:t>Успехов  вам и творчества!</a:t>
            </a:r>
          </a:p>
          <a:p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90335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584176"/>
          </a:xfrm>
        </p:spPr>
        <p:txBody>
          <a:bodyPr/>
          <a:lstStyle/>
          <a:p>
            <a:r>
              <a:rPr lang="ru-RU" sz="3200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Направления </a:t>
            </a:r>
            <a:r>
              <a:rPr lang="ru-RU" sz="3200" b="1" dirty="0">
                <a:solidFill>
                  <a:srgbClr val="C00000"/>
                </a:solidFill>
                <a:latin typeface="Century" panose="02040604050505020304" pitchFamily="18" charset="0"/>
              </a:rPr>
              <a:t>в организации коррекционной </a:t>
            </a:r>
            <a:r>
              <a:rPr lang="ru-RU" sz="3200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деятельности учителя-логопеда в соответствии с ФГОС ДО.</a:t>
            </a:r>
            <a:endParaRPr lang="ru-RU" sz="3200" b="1" dirty="0">
              <a:solidFill>
                <a:srgbClr val="C00000"/>
              </a:solidFill>
              <a:latin typeface="Century" panose="020406040505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777283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latin typeface="Constantia" panose="02030602050306030303" pitchFamily="18" charset="0"/>
              </a:rPr>
              <a:t>Р</a:t>
            </a:r>
            <a:r>
              <a:rPr lang="ru-RU" sz="2000" dirty="0" smtClean="0">
                <a:latin typeface="Constantia" panose="02030602050306030303" pitchFamily="18" charset="0"/>
              </a:rPr>
              <a:t>азвитие </a:t>
            </a:r>
            <a:r>
              <a:rPr lang="ru-RU" sz="2000" dirty="0">
                <a:latin typeface="Constantia" panose="02030602050306030303" pitchFamily="18" charset="0"/>
              </a:rPr>
              <a:t>всех компонентов устной речи детей:</a:t>
            </a:r>
          </a:p>
          <a:p>
            <a:r>
              <a:rPr lang="ru-RU" sz="2000" dirty="0" smtClean="0">
                <a:latin typeface="Constantia" panose="02030602050306030303" pitchFamily="18" charset="0"/>
              </a:rPr>
              <a:t>лексической </a:t>
            </a:r>
            <a:r>
              <a:rPr lang="ru-RU" sz="2000" dirty="0">
                <a:latin typeface="Constantia" panose="02030602050306030303" pitchFamily="18" charset="0"/>
              </a:rPr>
              <a:t>стороны,</a:t>
            </a:r>
          </a:p>
          <a:p>
            <a:r>
              <a:rPr lang="ru-RU" sz="2000" dirty="0" smtClean="0">
                <a:latin typeface="Constantia" panose="02030602050306030303" pitchFamily="18" charset="0"/>
              </a:rPr>
              <a:t>грамматического </a:t>
            </a:r>
            <a:r>
              <a:rPr lang="ru-RU" sz="2000" dirty="0">
                <a:latin typeface="Constantia" panose="02030602050306030303" pitchFamily="18" charset="0"/>
              </a:rPr>
              <a:t>строя речи, </a:t>
            </a:r>
          </a:p>
          <a:p>
            <a:r>
              <a:rPr lang="ru-RU" sz="2000" dirty="0" smtClean="0">
                <a:latin typeface="Constantia" panose="02030602050306030303" pitchFamily="18" charset="0"/>
              </a:rPr>
              <a:t>произносительной </a:t>
            </a:r>
            <a:r>
              <a:rPr lang="ru-RU" sz="2000" dirty="0">
                <a:latin typeface="Constantia" panose="02030602050306030303" pitchFamily="18" charset="0"/>
              </a:rPr>
              <a:t>стороны речи, </a:t>
            </a:r>
          </a:p>
          <a:p>
            <a:r>
              <a:rPr lang="ru-RU" sz="2000" dirty="0" smtClean="0">
                <a:latin typeface="Constantia" panose="02030602050306030303" pitchFamily="18" charset="0"/>
              </a:rPr>
              <a:t>связной </a:t>
            </a:r>
            <a:r>
              <a:rPr lang="ru-RU" sz="2000" dirty="0">
                <a:latin typeface="Constantia" panose="02030602050306030303" pitchFamily="18" charset="0"/>
              </a:rPr>
              <a:t>речи – диалогической и  монологической форм,</a:t>
            </a:r>
          </a:p>
          <a:p>
            <a:r>
              <a:rPr lang="ru-RU" sz="2000" dirty="0" smtClean="0">
                <a:latin typeface="Constantia" panose="02030602050306030303" pitchFamily="18" charset="0"/>
              </a:rPr>
              <a:t>практическое </a:t>
            </a:r>
            <a:r>
              <a:rPr lang="ru-RU" sz="2000" dirty="0">
                <a:latin typeface="Constantia" panose="02030602050306030303" pitchFamily="18" charset="0"/>
              </a:rPr>
              <a:t>овладение воспитанниками нормами речи; </a:t>
            </a:r>
          </a:p>
          <a:p>
            <a:r>
              <a:rPr lang="ru-RU" sz="2000" dirty="0" smtClean="0">
                <a:latin typeface="Constantia" panose="02030602050306030303" pitchFamily="18" charset="0"/>
              </a:rPr>
              <a:t>развитие </a:t>
            </a:r>
            <a:r>
              <a:rPr lang="ru-RU" sz="2000" dirty="0">
                <a:latin typeface="Constantia" panose="02030602050306030303" pitchFamily="18" charset="0"/>
              </a:rPr>
              <a:t>литературной речи, приобщение к словесному искусству, в том числе развитие художественного восприятия и эстетического вкуса</a:t>
            </a:r>
            <a:r>
              <a:rPr lang="ru-RU" sz="2400" dirty="0">
                <a:latin typeface="Constantia" panose="0203060205030603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587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51520" y="54868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rgbClr val="663300"/>
              </a:solidFill>
              <a:latin typeface="Century" panose="020406040505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663300"/>
                </a:solidFill>
                <a:latin typeface="Century" panose="02040604050505020304" pitchFamily="18" charset="0"/>
              </a:rPr>
              <a:t>К</a:t>
            </a:r>
            <a:r>
              <a:rPr lang="ru-RU" b="1" dirty="0">
                <a:solidFill>
                  <a:srgbClr val="663300"/>
                </a:solidFill>
                <a:latin typeface="Century" panose="02040604050505020304" pitchFamily="18" charset="0"/>
              </a:rPr>
              <a:t>. Д. Ушинский писал:</a:t>
            </a:r>
            <a:br>
              <a:rPr lang="ru-RU" b="1" dirty="0">
                <a:solidFill>
                  <a:srgbClr val="663300"/>
                </a:solidFill>
                <a:latin typeface="Century" panose="02040604050505020304" pitchFamily="18" charset="0"/>
              </a:rPr>
            </a:br>
            <a:r>
              <a:rPr lang="ru-RU" b="1" dirty="0">
                <a:solidFill>
                  <a:srgbClr val="663300"/>
                </a:solidFill>
                <a:latin typeface="Century" panose="02040604050505020304" pitchFamily="18" charset="0"/>
              </a:rPr>
              <a:t> «Учите ребёнка каким-нибудь неизвестным ему пяти словам – он будет долго и напрасно мучиться, но свяжите двадцать таких слов с картинками, и он их усвоит на лету». </a:t>
            </a:r>
            <a:r>
              <a:rPr lang="ru-RU" dirty="0">
                <a:solidFill>
                  <a:srgbClr val="663300"/>
                </a:solidFill>
                <a:latin typeface="Century" panose="02040604050505020304" pitchFamily="18" charset="0"/>
              </a:rPr>
              <a:t/>
            </a:r>
            <a:br>
              <a:rPr lang="ru-RU" dirty="0">
                <a:solidFill>
                  <a:srgbClr val="663300"/>
                </a:solidFill>
                <a:latin typeface="Century" panose="02040604050505020304" pitchFamily="18" charset="0"/>
              </a:rPr>
            </a:br>
            <a:endParaRPr lang="ru-RU" dirty="0">
              <a:solidFill>
                <a:srgbClr val="66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72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61679" y="332656"/>
            <a:ext cx="71287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C00000"/>
                </a:solidFill>
                <a:latin typeface="Century" panose="02040604050505020304" pitchFamily="18" charset="0"/>
              </a:rPr>
              <a:t>Дидактическая игра </a:t>
            </a:r>
            <a:br>
              <a:rPr lang="ru-RU" sz="4000" b="1" dirty="0">
                <a:solidFill>
                  <a:srgbClr val="C00000"/>
                </a:solidFill>
                <a:latin typeface="Century" panose="020406040505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Century" panose="02040604050505020304" pitchFamily="18" charset="0"/>
              </a:rPr>
              <a:t>«Кубики помощники»</a:t>
            </a:r>
            <a:endParaRPr lang="ru-RU" sz="4000" dirty="0"/>
          </a:p>
        </p:txBody>
      </p:sp>
      <p:pic>
        <p:nvPicPr>
          <p:cNvPr id="9" name="Объект 4"/>
          <p:cNvPicPr>
            <a:picLocks noGrp="1"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560" y="1705654"/>
            <a:ext cx="3567615" cy="2363622"/>
          </a:xfrm>
          <a:prstGeom prst="rect">
            <a:avLst/>
          </a:prstGeom>
          <a:ln w="25400">
            <a:solidFill>
              <a:srgbClr val="542A00"/>
            </a:solidFill>
          </a:ln>
        </p:spPr>
      </p:pic>
      <p:pic>
        <p:nvPicPr>
          <p:cNvPr id="11" name="Picture 2" descr="C:\Users\Семья\Desktop\21-10-2016_21-25-43\22-10-2016_20-11-47\IMG_0731.jpg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68032" y="1675614"/>
            <a:ext cx="3590551" cy="1156423"/>
          </a:xfrm>
          <a:prstGeom prst="rect">
            <a:avLst/>
          </a:prstGeom>
          <a:noFill/>
          <a:ln w="25400">
            <a:solidFill>
              <a:srgbClr val="542A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C:\Users\Семья\Desktop\21-10-2016_21-25-43\22-10-2016_20-11-47\IMG_0733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60032" y="3212976"/>
            <a:ext cx="3606552" cy="1272169"/>
          </a:xfrm>
          <a:prstGeom prst="rect">
            <a:avLst/>
          </a:prstGeom>
          <a:noFill/>
          <a:ln w="25400">
            <a:solidFill>
              <a:srgbClr val="542A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Скругленный прямоугольник 9"/>
          <p:cNvSpPr/>
          <p:nvPr/>
        </p:nvSpPr>
        <p:spPr>
          <a:xfrm>
            <a:off x="280097" y="4003938"/>
            <a:ext cx="4230539" cy="963977"/>
          </a:xfrm>
          <a:prstGeom prst="roundRect">
            <a:avLst/>
          </a:prstGeom>
          <a:solidFill>
            <a:srgbClr val="FFCC66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422C16"/>
                </a:solidFill>
                <a:latin typeface="Cambria" panose="02040503050406030204" pitchFamily="18" charset="0"/>
              </a:rPr>
              <a:t>Кубики -                 «Фразовый конструктор»</a:t>
            </a:r>
            <a:endParaRPr lang="ru-RU" sz="2400" b="1" dirty="0">
              <a:solidFill>
                <a:srgbClr val="422C16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087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4664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C00000"/>
                </a:solidFill>
                <a:latin typeface="Century" panose="02040604050505020304" pitchFamily="18" charset="0"/>
              </a:rPr>
              <a:t>Дидактическая игра </a:t>
            </a:r>
            <a:br>
              <a:rPr lang="ru-RU" sz="4000" b="1" dirty="0">
                <a:solidFill>
                  <a:srgbClr val="C00000"/>
                </a:solidFill>
                <a:latin typeface="Century" panose="02040604050505020304" pitchFamily="18" charset="0"/>
              </a:rPr>
            </a:br>
            <a:r>
              <a:rPr lang="ru-RU" sz="4000" b="1" dirty="0">
                <a:solidFill>
                  <a:srgbClr val="002060"/>
                </a:solidFill>
                <a:latin typeface="Century" panose="02040604050505020304" pitchFamily="18" charset="0"/>
              </a:rPr>
              <a:t>«Кубики помощники»</a:t>
            </a:r>
            <a:r>
              <a:rPr lang="ru-RU" sz="4000" dirty="0"/>
              <a:t/>
            </a:r>
            <a:br>
              <a:rPr lang="ru-RU" sz="4000" dirty="0"/>
            </a:br>
            <a:endParaRPr lang="ru-RU" sz="4000" dirty="0"/>
          </a:p>
        </p:txBody>
      </p:sp>
      <p:pic>
        <p:nvPicPr>
          <p:cNvPr id="3" name="Picture 2" descr="C:\Users\Семья\Desktop\21-10-2016_21-25-43\22-10-2016_20-11-47\IMG_0726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1435" y="1875802"/>
            <a:ext cx="3140609" cy="2479005"/>
          </a:xfrm>
          <a:prstGeom prst="rect">
            <a:avLst/>
          </a:prstGeom>
          <a:noFill/>
          <a:ln w="25400">
            <a:solidFill>
              <a:srgbClr val="542A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Семья\Desktop\21-10-2016_21-25-43\22-10-2016_20-11-47\IMG_0723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2037" y="1845137"/>
            <a:ext cx="3621027" cy="2375951"/>
          </a:xfrm>
          <a:prstGeom prst="rect">
            <a:avLst/>
          </a:prstGeom>
          <a:noFill/>
          <a:ln w="25400">
            <a:solidFill>
              <a:srgbClr val="542A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542562" y="4254019"/>
            <a:ext cx="3384376" cy="792401"/>
          </a:xfrm>
          <a:prstGeom prst="roundRect">
            <a:avLst/>
          </a:prstGeom>
          <a:solidFill>
            <a:srgbClr val="FFCC66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422C16"/>
                </a:solidFill>
                <a:latin typeface="Cambria" panose="02040503050406030204" pitchFamily="18" charset="0"/>
              </a:rPr>
              <a:t>Кубики – «Грамотейки»</a:t>
            </a:r>
            <a:endParaRPr lang="ru-RU" sz="2400" b="1" dirty="0">
              <a:solidFill>
                <a:srgbClr val="422C16"/>
              </a:solidFill>
              <a:latin typeface="Cambria" panose="020405030504060302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12844" y="4154746"/>
            <a:ext cx="3640220" cy="756547"/>
          </a:xfrm>
          <a:prstGeom prst="roundRect">
            <a:avLst/>
          </a:prstGeom>
          <a:solidFill>
            <a:srgbClr val="FFCC66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422C16"/>
                </a:solidFill>
                <a:latin typeface="Cambria" panose="02040503050406030204" pitchFamily="18" charset="0"/>
              </a:rPr>
              <a:t>Кубики – «Алгоритмы»</a:t>
            </a:r>
            <a:endParaRPr lang="ru-RU" sz="2400" b="1" dirty="0">
              <a:solidFill>
                <a:srgbClr val="422C16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412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/>
            </a:r>
            <a:br>
              <a:rPr lang="ru-RU" b="1" dirty="0" smtClean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</a:br>
            <a:r>
              <a:rPr lang="ru-RU" b="1" dirty="0" smtClean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Что </a:t>
            </a:r>
            <a:r>
              <a:rPr lang="ru-RU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такое </a:t>
            </a:r>
            <a:r>
              <a:rPr lang="ru-RU" b="1" dirty="0" err="1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синквейн</a:t>
            </a:r>
            <a:r>
              <a:rPr lang="ru-RU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?</a:t>
            </a:r>
            <a:br>
              <a:rPr lang="ru-RU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</a:b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611560" y="1268761"/>
            <a:ext cx="4032448" cy="374441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2800" dirty="0">
                <a:latin typeface="Century" panose="02040604050505020304" pitchFamily="18" charset="0"/>
              </a:rPr>
              <a:t> </a:t>
            </a:r>
            <a:r>
              <a:rPr lang="ru-RU" sz="2000" dirty="0">
                <a:latin typeface="Century" panose="02040604050505020304" pitchFamily="18" charset="0"/>
              </a:rPr>
              <a:t>Слово </a:t>
            </a:r>
            <a:r>
              <a:rPr lang="ru-RU" sz="2000" b="1" dirty="0">
                <a:latin typeface="Century" panose="02040604050505020304" pitchFamily="18" charset="0"/>
              </a:rPr>
              <a:t>«</a:t>
            </a:r>
            <a:r>
              <a:rPr lang="ru-RU" sz="2000" b="1" dirty="0" err="1">
                <a:latin typeface="Century" panose="02040604050505020304" pitchFamily="18" charset="0"/>
              </a:rPr>
              <a:t>синквейн</a:t>
            </a:r>
            <a:r>
              <a:rPr lang="ru-RU" sz="2000" b="1" dirty="0">
                <a:latin typeface="Century" panose="02040604050505020304" pitchFamily="18" charset="0"/>
              </a:rPr>
              <a:t>» </a:t>
            </a:r>
            <a:r>
              <a:rPr lang="ru-RU" sz="2000" dirty="0">
                <a:latin typeface="Century" panose="02040604050505020304" pitchFamily="18" charset="0"/>
              </a:rPr>
              <a:t>происходит от французского слова «пять» и означает «стихотворение, состоящее из пяти строк»;</a:t>
            </a:r>
          </a:p>
          <a:p>
            <a:pPr>
              <a:buFont typeface="Arial" pitchFamily="34" charset="0"/>
              <a:buChar char="•"/>
            </a:pPr>
            <a:r>
              <a:rPr lang="ru-RU" sz="2000" b="1" dirty="0" err="1" smtClean="0">
                <a:latin typeface="Century" panose="02040604050505020304" pitchFamily="18" charset="0"/>
              </a:rPr>
              <a:t>Синквейн</a:t>
            </a:r>
            <a:r>
              <a:rPr lang="ru-RU" sz="2000" dirty="0" smtClean="0">
                <a:latin typeface="Century" panose="02040604050505020304" pitchFamily="18" charset="0"/>
              </a:rPr>
              <a:t> </a:t>
            </a:r>
            <a:r>
              <a:rPr lang="ru-RU" sz="2000" dirty="0">
                <a:latin typeface="Century" panose="02040604050505020304" pitchFamily="18" charset="0"/>
              </a:rPr>
              <a:t>– это не обычное стихотворение, а стихотворение, написанное в соответствии с определёнными правилами.</a:t>
            </a:r>
          </a:p>
        </p:txBody>
      </p:sp>
      <p:pic>
        <p:nvPicPr>
          <p:cNvPr id="2050" name="Picture 2" descr="C:\Users\Семья\Desktop\ИРО\P116040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4048" y="1700808"/>
            <a:ext cx="3698693" cy="2350662"/>
          </a:xfrm>
          <a:prstGeom prst="rect">
            <a:avLst/>
          </a:prstGeom>
          <a:noFill/>
          <a:ln w="25400">
            <a:solidFill>
              <a:srgbClr val="6633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637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95536" y="332656"/>
            <a:ext cx="8229600" cy="1143000"/>
          </a:xfrm>
        </p:spPr>
        <p:txBody>
          <a:bodyPr/>
          <a:lstStyle/>
          <a:p>
            <a:r>
              <a:rPr lang="ru-RU" sz="3600" b="1" dirty="0">
                <a:solidFill>
                  <a:srgbClr val="C00000"/>
                </a:solidFill>
                <a:latin typeface="Century" panose="02040604050505020304" pitchFamily="18" charset="0"/>
              </a:rPr>
              <a:t>Условные обозначения слов </a:t>
            </a:r>
            <a:r>
              <a:rPr lang="ru-RU" sz="3600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/>
            </a:r>
            <a:br>
              <a:rPr lang="ru-RU" sz="3600" b="1" dirty="0" smtClean="0">
                <a:solidFill>
                  <a:srgbClr val="C00000"/>
                </a:solidFill>
                <a:latin typeface="Century" panose="02040604050505020304" pitchFamily="18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для </a:t>
            </a:r>
            <a:r>
              <a:rPr lang="ru-RU" sz="3600" b="1" dirty="0">
                <a:solidFill>
                  <a:srgbClr val="C00000"/>
                </a:solidFill>
                <a:latin typeface="Century" panose="02040604050505020304" pitchFamily="18" charset="0"/>
              </a:rPr>
              <a:t>составления </a:t>
            </a:r>
            <a:r>
              <a:rPr lang="ru-RU" sz="3600" b="1" dirty="0" err="1">
                <a:solidFill>
                  <a:srgbClr val="C00000"/>
                </a:solidFill>
                <a:latin typeface="Century" panose="02040604050505020304" pitchFamily="18" charset="0"/>
              </a:rPr>
              <a:t>синквейна</a:t>
            </a:r>
            <a:r>
              <a:rPr lang="ru-RU" sz="3600" b="1" dirty="0">
                <a:solidFill>
                  <a:srgbClr val="C00000"/>
                </a:solidFill>
                <a:latin typeface="Century" panose="02040604050505020304" pitchFamily="18" charset="0"/>
              </a:rPr>
              <a:t> детьми: </a:t>
            </a:r>
            <a:endParaRPr lang="ru-RU" sz="3600" dirty="0"/>
          </a:p>
        </p:txBody>
      </p:sp>
      <p:pic>
        <p:nvPicPr>
          <p:cNvPr id="5" name="Picture 2" descr="C:\Users\Семья\Desktop\ИРО\DSC_1007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36096" y="1988840"/>
            <a:ext cx="3092003" cy="2497580"/>
          </a:xfrm>
          <a:prstGeom prst="rect">
            <a:avLst/>
          </a:prstGeom>
          <a:noFill/>
          <a:ln w="25400">
            <a:solidFill>
              <a:srgbClr val="6633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авнобедренный треугольник 6"/>
          <p:cNvSpPr/>
          <p:nvPr/>
        </p:nvSpPr>
        <p:spPr>
          <a:xfrm>
            <a:off x="539552" y="1783860"/>
            <a:ext cx="513695" cy="456456"/>
          </a:xfrm>
          <a:prstGeom prst="triangle">
            <a:avLst/>
          </a:prstGeom>
          <a:solidFill>
            <a:srgbClr val="E01B06"/>
          </a:solidFill>
          <a:ln>
            <a:solidFill>
              <a:srgbClr val="E01B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403648" y="1838401"/>
            <a:ext cx="33538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Century" panose="02040604050505020304" pitchFamily="18" charset="0"/>
              </a:rPr>
              <a:t>Слово –предмет    (кто? что?)</a:t>
            </a:r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539551" y="2564904"/>
            <a:ext cx="513695" cy="456456"/>
          </a:xfrm>
          <a:prstGeom prst="triangl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403648" y="248850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atin typeface="Century" panose="02040604050505020304" pitchFamily="18" charset="0"/>
              </a:rPr>
              <a:t>Слово – определение </a:t>
            </a:r>
          </a:p>
          <a:p>
            <a:r>
              <a:rPr lang="ru-RU" b="1" dirty="0">
                <a:latin typeface="Century" panose="02040604050505020304" pitchFamily="18" charset="0"/>
              </a:rPr>
              <a:t>(какая? какой? какое? какие?)</a:t>
            </a: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567187" y="3356992"/>
            <a:ext cx="513695" cy="456456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403648" y="317140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latin typeface="Century" panose="02040604050505020304" pitchFamily="18" charset="0"/>
              </a:rPr>
              <a:t>Слово – действие           </a:t>
            </a:r>
            <a:endParaRPr lang="ru-RU" b="1" dirty="0" smtClean="0">
              <a:latin typeface="Century" panose="02040604050505020304" pitchFamily="18" charset="0"/>
            </a:endParaRPr>
          </a:p>
          <a:p>
            <a:r>
              <a:rPr lang="ru-RU" b="1" dirty="0" smtClean="0">
                <a:latin typeface="Century" panose="02040604050505020304" pitchFamily="18" charset="0"/>
              </a:rPr>
              <a:t> </a:t>
            </a:r>
            <a:r>
              <a:rPr lang="ru-RU" b="1" dirty="0">
                <a:latin typeface="Century" panose="02040604050505020304" pitchFamily="18" charset="0"/>
              </a:rPr>
              <a:t>(что делает? что делают?)</a:t>
            </a:r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567187" y="4072256"/>
            <a:ext cx="513695" cy="456456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403648" y="4072256"/>
            <a:ext cx="24529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Century" panose="02040604050505020304" pitchFamily="18" charset="0"/>
              </a:rPr>
              <a:t>Слово – ассоциация </a:t>
            </a:r>
          </a:p>
        </p:txBody>
      </p:sp>
    </p:spTree>
    <p:extLst>
      <p:ext uri="{BB962C8B-B14F-4D97-AF65-F5344CB8AC3E}">
        <p14:creationId xmlns:p14="http://schemas.microsoft.com/office/powerpoint/2010/main" val="391488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b="1" dirty="0">
                <a:solidFill>
                  <a:srgbClr val="C00000"/>
                </a:solidFill>
                <a:latin typeface="Century" panose="02040604050505020304" pitchFamily="18" charset="0"/>
              </a:rPr>
              <a:t>При использовании </a:t>
            </a:r>
            <a:r>
              <a:rPr lang="ru-RU" sz="4000" b="1" dirty="0" err="1">
                <a:solidFill>
                  <a:srgbClr val="C00000"/>
                </a:solidFill>
                <a:latin typeface="Century" panose="02040604050505020304" pitchFamily="18" charset="0"/>
              </a:rPr>
              <a:t>синквейна</a:t>
            </a:r>
            <a:r>
              <a:rPr lang="ru-RU" sz="4000" b="1" dirty="0">
                <a:solidFill>
                  <a:srgbClr val="C00000"/>
                </a:solidFill>
                <a:latin typeface="Century" panose="02040604050505020304" pitchFamily="18" charset="0"/>
              </a:rPr>
              <a:t>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340768"/>
            <a:ext cx="8136903" cy="4608512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ru-RU" altLang="ru-RU" sz="2400" dirty="0">
                <a:solidFill>
                  <a:srgbClr val="663300"/>
                </a:solidFill>
                <a:latin typeface="Century" panose="02040604050505020304" pitchFamily="18" charset="0"/>
              </a:rPr>
              <a:t>- </a:t>
            </a:r>
            <a:r>
              <a:rPr lang="ru-RU" altLang="ru-RU" sz="2000" dirty="0">
                <a:latin typeface="Century" panose="02040604050505020304" pitchFamily="18" charset="0"/>
              </a:rPr>
              <a:t>открываются новые возможности;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000" dirty="0">
                <a:latin typeface="Century" panose="02040604050505020304" pitchFamily="18" charset="0"/>
              </a:rPr>
              <a:t>- гармонично вписывается в работу по развитию </a:t>
            </a:r>
            <a:r>
              <a:rPr lang="ru-RU" altLang="ru-RU" sz="2000" dirty="0" smtClean="0">
                <a:latin typeface="Century" panose="02040604050505020304" pitchFamily="18" charset="0"/>
              </a:rPr>
              <a:t>лексико-грамматических компонентов речи;</a:t>
            </a:r>
            <a:endParaRPr lang="ru-RU" altLang="ru-RU" sz="2000" dirty="0">
              <a:latin typeface="Century" panose="02040604050505020304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000" dirty="0">
                <a:latin typeface="Century" panose="02040604050505020304" pitchFamily="18" charset="0"/>
              </a:rPr>
              <a:t>- способствует обогащению и актуализации словаря;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000" dirty="0">
                <a:latin typeface="Century" panose="02040604050505020304" pitchFamily="18" charset="0"/>
              </a:rPr>
              <a:t>- является диагностическим инструментом;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000" dirty="0">
                <a:latin typeface="Century" panose="02040604050505020304" pitchFamily="18" charset="0"/>
              </a:rPr>
              <a:t>- носит характер комплексного воздействия (развивает речь, память, внимание, мышление).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sz="2000" dirty="0">
                <a:latin typeface="Century" panose="02040604050505020304" pitchFamily="18" charset="0"/>
              </a:rPr>
              <a:t>- используется  для закрепления изученной темы; </a:t>
            </a:r>
          </a:p>
          <a:p>
            <a:pPr marL="0" indent="0" eaLnBrk="1" hangingPunct="1">
              <a:buNone/>
            </a:pPr>
            <a:r>
              <a:rPr lang="ru-RU" altLang="ru-RU" sz="2000" dirty="0">
                <a:latin typeface="Century" panose="02040604050505020304" pitchFamily="18" charset="0"/>
              </a:rPr>
              <a:t>-  является игровым приемом.</a:t>
            </a:r>
          </a:p>
        </p:txBody>
      </p:sp>
    </p:spTree>
    <p:extLst>
      <p:ext uri="{BB962C8B-B14F-4D97-AF65-F5344CB8AC3E}">
        <p14:creationId xmlns:p14="http://schemas.microsoft.com/office/powerpoint/2010/main" val="570528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6181350" y="919796"/>
            <a:ext cx="2567114" cy="4392000"/>
          </a:xfrm>
          <a:prstGeom prst="roundRect">
            <a:avLst/>
          </a:prstGeom>
          <a:solidFill>
            <a:srgbClr val="FFCC66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endParaRPr lang="ru-RU" dirty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endParaRPr lang="ru-RU" dirty="0" smtClean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endParaRPr lang="ru-RU" dirty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endParaRPr lang="ru-RU" dirty="0" smtClean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endParaRPr lang="ru-RU" dirty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endParaRPr lang="ru-RU" sz="1600" dirty="0" smtClean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endParaRPr lang="ru-RU" sz="1600" dirty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endParaRPr lang="ru-RU" sz="1600" dirty="0" smtClean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endParaRPr lang="ru-RU" sz="1600" dirty="0" smtClean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r>
              <a:rPr lang="ru-RU" sz="1600" dirty="0" smtClean="0">
                <a:solidFill>
                  <a:srgbClr val="2A1500"/>
                </a:solidFill>
                <a:latin typeface="Century" panose="02040604050505020304" pitchFamily="18" charset="0"/>
              </a:rPr>
              <a:t>Солнце.</a:t>
            </a:r>
          </a:p>
          <a:p>
            <a:pPr algn="ctr"/>
            <a:r>
              <a:rPr lang="ru-RU" sz="1600" dirty="0" smtClean="0">
                <a:solidFill>
                  <a:srgbClr val="2A1500"/>
                </a:solidFill>
                <a:latin typeface="Century" panose="02040604050505020304" pitchFamily="18" charset="0"/>
              </a:rPr>
              <a:t>Жёлтое, тёплое.</a:t>
            </a:r>
          </a:p>
          <a:p>
            <a:pPr algn="ctr"/>
            <a:r>
              <a:rPr lang="ru-RU" sz="1600" dirty="0" smtClean="0">
                <a:solidFill>
                  <a:srgbClr val="2A1500"/>
                </a:solidFill>
                <a:latin typeface="Century" panose="02040604050505020304" pitchFamily="18" charset="0"/>
              </a:rPr>
              <a:t>Светит, греет, радует.</a:t>
            </a:r>
          </a:p>
          <a:p>
            <a:pPr algn="ctr"/>
            <a:r>
              <a:rPr lang="ru-RU" sz="1600" dirty="0" smtClean="0">
                <a:solidFill>
                  <a:srgbClr val="2A1500"/>
                </a:solidFill>
                <a:latin typeface="Century" panose="02040604050505020304" pitchFamily="18" charset="0"/>
              </a:rPr>
              <a:t>Тёплое солнышко светит на цветок.</a:t>
            </a:r>
          </a:p>
          <a:p>
            <a:pPr algn="ctr"/>
            <a:r>
              <a:rPr lang="ru-RU" sz="1600" dirty="0" smtClean="0">
                <a:solidFill>
                  <a:srgbClr val="2A1500"/>
                </a:solidFill>
                <a:latin typeface="Century" panose="02040604050505020304" pitchFamily="18" charset="0"/>
              </a:rPr>
              <a:t>Радость.</a:t>
            </a:r>
          </a:p>
          <a:p>
            <a:pPr algn="ctr"/>
            <a:r>
              <a:rPr lang="ru-RU" sz="1600" dirty="0" smtClean="0">
                <a:solidFill>
                  <a:srgbClr val="2A1500"/>
                </a:solidFill>
                <a:latin typeface="Century" panose="02040604050505020304" pitchFamily="18" charset="0"/>
              </a:rPr>
              <a:t>Ксюша 6 лет</a:t>
            </a:r>
            <a:endParaRPr lang="ru-RU" sz="1600" dirty="0">
              <a:solidFill>
                <a:srgbClr val="2A1500"/>
              </a:solidFill>
              <a:latin typeface="Century" panose="020406040505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2488" y="980727"/>
            <a:ext cx="2664296" cy="4392489"/>
          </a:xfrm>
          <a:prstGeom prst="roundRect">
            <a:avLst/>
          </a:prstGeom>
          <a:solidFill>
            <a:srgbClr val="FFCC66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 smtClean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endParaRPr lang="ru-RU" sz="1600" dirty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endParaRPr lang="ru-RU" sz="1600" dirty="0" smtClean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endParaRPr lang="ru-RU" sz="1600" dirty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endParaRPr lang="ru-RU" sz="1600" dirty="0" smtClean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endParaRPr lang="ru-RU" sz="1600" dirty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endParaRPr lang="ru-RU" sz="1600" dirty="0" smtClean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endParaRPr lang="ru-RU" sz="1600" dirty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endParaRPr lang="ru-RU" sz="1600" dirty="0" smtClean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endParaRPr lang="ru-RU" sz="1600" dirty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endParaRPr lang="ru-RU" sz="1600" dirty="0" smtClean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r>
              <a:rPr lang="ru-RU" sz="1600" dirty="0" smtClean="0">
                <a:solidFill>
                  <a:srgbClr val="2A1500"/>
                </a:solidFill>
                <a:latin typeface="Century" panose="02040604050505020304" pitchFamily="18" charset="0"/>
              </a:rPr>
              <a:t>Дождь.</a:t>
            </a:r>
          </a:p>
          <a:p>
            <a:pPr algn="ctr"/>
            <a:r>
              <a:rPr lang="ru-RU" sz="1600" dirty="0" smtClean="0">
                <a:solidFill>
                  <a:srgbClr val="2A1500"/>
                </a:solidFill>
                <a:latin typeface="Century" panose="02040604050505020304" pitchFamily="18" charset="0"/>
              </a:rPr>
              <a:t>Грибной, холодный.</a:t>
            </a:r>
          </a:p>
          <a:p>
            <a:pPr algn="ctr"/>
            <a:r>
              <a:rPr lang="ru-RU" sz="1600" dirty="0" smtClean="0">
                <a:solidFill>
                  <a:srgbClr val="2A1500"/>
                </a:solidFill>
                <a:latin typeface="Century" panose="02040604050505020304" pitchFamily="18" charset="0"/>
              </a:rPr>
              <a:t>Стучит, идёт, льёт.</a:t>
            </a:r>
          </a:p>
          <a:p>
            <a:pPr algn="ctr"/>
            <a:r>
              <a:rPr lang="ru-RU" sz="1600" dirty="0" smtClean="0">
                <a:solidFill>
                  <a:srgbClr val="2A1500"/>
                </a:solidFill>
                <a:latin typeface="Century" panose="02040604050505020304" pitchFamily="18" charset="0"/>
              </a:rPr>
              <a:t>Дождь стучит по крыше.</a:t>
            </a:r>
          </a:p>
          <a:p>
            <a:pPr algn="ctr"/>
            <a:r>
              <a:rPr lang="ru-RU" sz="1600" dirty="0" smtClean="0">
                <a:solidFill>
                  <a:srgbClr val="2A1500"/>
                </a:solidFill>
                <a:latin typeface="Century" panose="02040604050505020304" pitchFamily="18" charset="0"/>
              </a:rPr>
              <a:t>Осень.</a:t>
            </a:r>
          </a:p>
          <a:p>
            <a:pPr algn="ctr"/>
            <a:r>
              <a:rPr lang="ru-RU" sz="1600" dirty="0" smtClean="0">
                <a:solidFill>
                  <a:srgbClr val="2A1500"/>
                </a:solidFill>
                <a:latin typeface="Century" panose="02040604050505020304" pitchFamily="18" charset="0"/>
              </a:rPr>
              <a:t>Соня  6 лет</a:t>
            </a:r>
            <a:endParaRPr lang="ru-RU" sz="1600" dirty="0">
              <a:solidFill>
                <a:srgbClr val="2A1500"/>
              </a:solidFill>
              <a:latin typeface="Century" panose="020406040505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11910"/>
            <a:ext cx="743504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Дети сочиняют </a:t>
            </a:r>
            <a:r>
              <a:rPr lang="ru-RU" sz="4000" b="1" cap="none" spc="0" dirty="0" err="1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синквейны</a:t>
            </a:r>
            <a:r>
              <a:rPr lang="ru-RU" sz="4000" b="1" cap="none" spc="0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" panose="02040604050505020304" pitchFamily="18" charset="0"/>
              </a:rPr>
              <a:t>… </a:t>
            </a:r>
          </a:p>
        </p:txBody>
      </p:sp>
      <p:pic>
        <p:nvPicPr>
          <p:cNvPr id="5" name="Picture 7" descr="C:\Users\Семья\Desktop\ИРО\DSC_0988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7000" y="1045706"/>
            <a:ext cx="1975272" cy="2484000"/>
          </a:xfrm>
          <a:prstGeom prst="rect">
            <a:avLst/>
          </a:prstGeom>
          <a:noFill/>
          <a:ln w="25400">
            <a:solidFill>
              <a:srgbClr val="542A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C:\Users\Семья\Desktop\ИРО\DSC_0985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6502058" y="994852"/>
            <a:ext cx="1903827" cy="2484000"/>
          </a:xfrm>
          <a:prstGeom prst="rect">
            <a:avLst/>
          </a:prstGeom>
          <a:noFill/>
          <a:ln w="25400">
            <a:solidFill>
              <a:srgbClr val="542A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Скругленный прямоугольник 9"/>
          <p:cNvSpPr/>
          <p:nvPr/>
        </p:nvSpPr>
        <p:spPr>
          <a:xfrm>
            <a:off x="3275856" y="980727"/>
            <a:ext cx="2664295" cy="3888433"/>
          </a:xfrm>
          <a:prstGeom prst="roundRect">
            <a:avLst/>
          </a:prstGeom>
          <a:solidFill>
            <a:srgbClr val="FFCC66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endParaRPr lang="ru-RU" dirty="0" smtClean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endParaRPr lang="ru-RU" dirty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endParaRPr lang="ru-RU" sz="1600" dirty="0" smtClean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r>
              <a:rPr lang="ru-RU" sz="1600" dirty="0" smtClean="0">
                <a:solidFill>
                  <a:srgbClr val="2A1500"/>
                </a:solidFill>
                <a:latin typeface="Century" panose="02040604050505020304" pitchFamily="18" charset="0"/>
              </a:rPr>
              <a:t>Яблоко.</a:t>
            </a:r>
          </a:p>
          <a:p>
            <a:pPr algn="ctr"/>
            <a:endParaRPr lang="ru-RU" sz="1600" dirty="0" smtClean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endParaRPr lang="ru-RU" sz="1600" dirty="0">
              <a:solidFill>
                <a:srgbClr val="2A1500"/>
              </a:solidFill>
              <a:latin typeface="Century" panose="02040604050505020304" pitchFamily="18" charset="0"/>
            </a:endParaRPr>
          </a:p>
          <a:p>
            <a:pPr algn="ctr"/>
            <a:r>
              <a:rPr lang="ru-RU" sz="1600" dirty="0" smtClean="0">
                <a:solidFill>
                  <a:srgbClr val="2A1500"/>
                </a:solidFill>
                <a:latin typeface="Century" panose="02040604050505020304" pitchFamily="18" charset="0"/>
              </a:rPr>
              <a:t>Красное, сочное.</a:t>
            </a:r>
          </a:p>
          <a:p>
            <a:pPr algn="ctr"/>
            <a:r>
              <a:rPr lang="ru-RU" sz="1600" dirty="0" smtClean="0">
                <a:solidFill>
                  <a:srgbClr val="2A1500"/>
                </a:solidFill>
                <a:latin typeface="Century" panose="02040604050505020304" pitchFamily="18" charset="0"/>
              </a:rPr>
              <a:t>Висит, растёт, зреет.</a:t>
            </a:r>
          </a:p>
          <a:p>
            <a:pPr algn="ctr"/>
            <a:r>
              <a:rPr lang="ru-RU" sz="1600" dirty="0" smtClean="0">
                <a:solidFill>
                  <a:srgbClr val="2A1500"/>
                </a:solidFill>
                <a:latin typeface="Century" panose="02040604050505020304" pitchFamily="18" charset="0"/>
              </a:rPr>
              <a:t>Ёжик несёт румяное яблоко.</a:t>
            </a:r>
          </a:p>
          <a:p>
            <a:pPr algn="ctr"/>
            <a:r>
              <a:rPr lang="ru-RU" sz="1600" dirty="0" smtClean="0">
                <a:solidFill>
                  <a:srgbClr val="2A1500"/>
                </a:solidFill>
                <a:latin typeface="Century" panose="02040604050505020304" pitchFamily="18" charset="0"/>
              </a:rPr>
              <a:t>Фрукт.</a:t>
            </a:r>
          </a:p>
          <a:p>
            <a:pPr algn="ctr"/>
            <a:r>
              <a:rPr lang="ru-RU" sz="1600" dirty="0" smtClean="0">
                <a:solidFill>
                  <a:srgbClr val="2A1500"/>
                </a:solidFill>
                <a:latin typeface="Century" panose="02040604050505020304" pitchFamily="18" charset="0"/>
              </a:rPr>
              <a:t>Арина  6 лет</a:t>
            </a:r>
            <a:endParaRPr lang="ru-RU" sz="1600" dirty="0">
              <a:solidFill>
                <a:srgbClr val="2A1500"/>
              </a:solidFill>
              <a:latin typeface="Century" panose="02040604050505020304" pitchFamily="18" charset="0"/>
            </a:endParaRPr>
          </a:p>
        </p:txBody>
      </p:sp>
      <p:pic>
        <p:nvPicPr>
          <p:cNvPr id="7" name="Picture 6" descr="C:\Users\Семья\Desktop\ИРО\DSC_0987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09203" y="1275181"/>
            <a:ext cx="2272249" cy="1657947"/>
          </a:xfrm>
          <a:prstGeom prst="rect">
            <a:avLst/>
          </a:prstGeom>
          <a:noFill/>
          <a:ln w="25400">
            <a:solidFill>
              <a:srgbClr val="542A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238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5657</TotalTime>
  <Words>371</Words>
  <Application>Microsoft Office PowerPoint</Application>
  <PresentationFormat>Экран (4:3)</PresentationFormat>
  <Paragraphs>97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Cambria</vt:lpstr>
      <vt:lpstr>Century</vt:lpstr>
      <vt:lpstr>Constantia</vt:lpstr>
      <vt:lpstr>Wingdings</vt:lpstr>
      <vt:lpstr>Diseño predeterminado</vt:lpstr>
      <vt:lpstr>Подготовила и провела:  учитель-логопед  I кв. категории Атоян Светлана Евгеньевна МДОУ № 23 «Ромашка» г.Тутаев</vt:lpstr>
      <vt:lpstr>Направления в организации коррекционной деятельности учителя-логопеда в соответствии с ФГОС ДО.</vt:lpstr>
      <vt:lpstr>Презентация PowerPoint</vt:lpstr>
      <vt:lpstr>Презентация PowerPoint</vt:lpstr>
      <vt:lpstr>Презентация PowerPoint</vt:lpstr>
      <vt:lpstr> Что такое синквейн? </vt:lpstr>
      <vt:lpstr>Условные обозначения слов  для составления синквейна детьми: </vt:lpstr>
      <vt:lpstr>При использовании синквейна:</vt:lpstr>
      <vt:lpstr>Презентация PowerPoint</vt:lpstr>
      <vt:lpstr>Здоровьесберегающие технологии</vt:lpstr>
      <vt:lpstr>Артикуляционная гимнастика с биоэнергопластикой </vt:lpstr>
      <vt:lpstr>Песочная терапия</vt:lpstr>
      <vt:lpstr> Современные образовательные  технологии</vt:lpstr>
      <vt:lpstr>Презентация PowerPoint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Светлана Юрьевна Белянчева</cp:lastModifiedBy>
  <cp:revision>785</cp:revision>
  <dcterms:created xsi:type="dcterms:W3CDTF">2010-05-23T14:28:12Z</dcterms:created>
  <dcterms:modified xsi:type="dcterms:W3CDTF">2016-11-09T09:59:32Z</dcterms:modified>
</cp:coreProperties>
</file>