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9E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4660"/>
  </p:normalViewPr>
  <p:slideViewPr>
    <p:cSldViewPr snapToGrid="0">
      <p:cViewPr>
        <p:scale>
          <a:sx n="75" d="100"/>
          <a:sy n="75" d="100"/>
        </p:scale>
        <p:origin x="16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cdtk.ru/page/1650273073286-vospitanie-v-lagere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hyperlink" Target="https://307226.selcdn.ru/fcdo/unauth/950d33/993eff9e5e41e5147397cbd3f3129b074b1239e7.pdf" TargetMode="External"/><Relationship Id="rId4" Type="http://schemas.openxmlformats.org/officeDocument/2006/relationships/hyperlink" Target="https://docs.edu.gov.ru/document/e421fdbbfe3a7cce126ac37a12cc4301/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mmercamp.ru/&#1050;&#1088;&#1080;&#1090;&#1080;&#1095;&#1077;&#1089;&#1082;&#1080;&#1077;_&#1090;&#1086;&#1095;&#1082;&#1080;" TargetMode="External"/><Relationship Id="rId7" Type="http://schemas.openxmlformats.org/officeDocument/2006/relationships/hyperlink" Target="https://megalektsii.ru/s155584t5.html" TargetMode="External"/><Relationship Id="rId2" Type="http://schemas.openxmlformats.org/officeDocument/2006/relationships/hyperlink" Target="http://refac.ru/kompleksnye-igry-kak-kollektivnaya-tvorcheskaya-dosugovaya-deyatelno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opedia.ru/10_269243_logika-razvitiya-smeni-krizisnie-periodi.html" TargetMode="External"/><Relationship Id="rId5" Type="http://schemas.openxmlformats.org/officeDocument/2006/relationships/hyperlink" Target="http://studopedya.ru/1-8855.html" TargetMode="External"/><Relationship Id="rId4" Type="http://schemas.openxmlformats.org/officeDocument/2006/relationships/hyperlink" Target="https://studfiles.net/preview/1720055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hyperlink" Target="https://vk.com/yarbezopasnost" TargetMode="External"/><Relationship Id="rId7" Type="http://schemas.openxmlformats.org/officeDocument/2006/relationships/hyperlink" Target="https://cdutt.edu.yar.ru/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hyperlink" Target="https://vk.com/cdutt_yar" TargetMode="External"/><Relationship Id="rId10" Type="http://schemas.openxmlformats.org/officeDocument/2006/relationships/image" Target="../media/image36.png"/><Relationship Id="rId4" Type="http://schemas.openxmlformats.org/officeDocument/2006/relationships/hyperlink" Target="https://vk.com/yartehtvorchestvo" TargetMode="External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678" y="2166151"/>
            <a:ext cx="7772400" cy="1925121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6FA6"/>
                </a:solidFill>
                <a:latin typeface="+mn-lt"/>
              </a:rPr>
              <a:t>Комплексная игра как инструмент воспитания в лагере дневного пребывания</a:t>
            </a:r>
            <a:endParaRPr lang="en-US" sz="4400" b="1" dirty="0">
              <a:solidFill>
                <a:srgbClr val="006FA6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835" y="4502944"/>
            <a:ext cx="7521606" cy="859169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07877"/>
                </a:solidFill>
              </a:rPr>
              <a:t>Л.А. Давыдова, заместитель директора по организационно-массовой работе ГОАУ ДО ЯО ЦДЮТТ</a:t>
            </a:r>
            <a:endParaRPr lang="en-US" dirty="0">
              <a:solidFill>
                <a:srgbClr val="F078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933" y="62144"/>
            <a:ext cx="8544758" cy="108661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Дни единых действий, тематические дни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137" y="1483324"/>
            <a:ext cx="4585315" cy="53746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2023 год - Год педагога и наставника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</a:rPr>
              <a:t>Июнь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 июня</a:t>
            </a: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 - День защиты детей</a:t>
            </a: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6 </a:t>
            </a: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июня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 - </a:t>
            </a: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День русского языка – Пушкинский день России</a:t>
            </a:r>
            <a:endParaRPr lang="ru-RU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12 </a:t>
            </a: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июня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 - День России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22 июня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 - День памяти и скорби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27 июня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 - День молодёжи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</a:rPr>
              <a:t>Июль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8 июля - 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День семьи, любви и верности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30 июля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 - День Военно-морского флота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</a:rPr>
              <a:t>Август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12 августа 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- День физкультурника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22 августа 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- День Государственного флага Российской Федерации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23 августа 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- 80 лет со дня победы советских войск над немецкой армией в битве под Курском в 1943 году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</a:rPr>
              <a:t>27 августа 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- День российского кино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77775" y="1483324"/>
            <a:ext cx="3670916" cy="34744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Юбилейные даты со дня рождения писателей, музыкантов, художников и других деятелей</a:t>
            </a:r>
            <a:endParaRPr lang="ru-RU" b="1" dirty="0">
              <a:solidFill>
                <a:srgbClr val="2E74B5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6 июня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- 120 лет со дня рождения композитора, педагога, дирижера </a:t>
            </a:r>
            <a:r>
              <a:rPr lang="ru-RU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Арама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Хачатуряна (1903 - 1978)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14 июля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- 280 лет со дня рождения поэта Гавриила Романовича Державина (1743 - 1816)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19 июля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- 130 лет со дня рождения поэта Владимира Владимировича Маяковского (1893 - 1930)</a:t>
            </a:r>
            <a:endParaRPr lang="ru-RU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kontakor.ru/upload/medialibrary/c0a/c0af7e26ce323d3189aa2d196a1371e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260" y="6045693"/>
            <a:ext cx="1065444" cy="67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4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6347"/>
            <a:ext cx="7886700" cy="6114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воспитания для организации отдыха детей и их оздоровления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img.alicdn.com/imgextra/i4/1646076506/TB1k.SydUEIL1JjSZFFXXc5kVXa_!!2-item_pi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7" y="1921817"/>
            <a:ext cx="969164" cy="96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atic10.tgstat.ru/channels/_0/ac/ac34e9ae168c9afcfbf6d415d4fb8bf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768" y="1921817"/>
            <a:ext cx="969164" cy="96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4103" y="1921817"/>
            <a:ext cx="3764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Примерная программа воспитания для организации отдыха детей и их оздоровления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65444" y="1921817"/>
            <a:ext cx="270988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/>
              <a:t>Примерный календарный план воспитательной работы на 2022-2023 учебный 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00229" y="3601038"/>
            <a:ext cx="366182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hlinkClick r:id="rId4"/>
              </a:rPr>
              <a:t>https://docs.edu.gov.ru/document/e421fdbbfe3a7cce126ac37a12cc4301/</a:t>
            </a:r>
            <a:endParaRPr lang="ru-RU" sz="1200" dirty="0"/>
          </a:p>
        </p:txBody>
      </p:sp>
      <p:pic>
        <p:nvPicPr>
          <p:cNvPr id="1034" name="Picture 10" descr="https://avatars.mds.yandex.net/i?id=ab7a7f955e9a639e2a4d8716dfd4bdaf15db0979-5329555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53" y="4211966"/>
            <a:ext cx="1138069" cy="113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5706" y="3549967"/>
            <a:ext cx="475364" cy="60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99719" y="3532245"/>
            <a:ext cx="475364" cy="60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static.tildacdn.info/tild3361-6134-4633-b863-333937303931/noun_44253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85" y="4180585"/>
            <a:ext cx="1200832" cy="12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35687" y="6273868"/>
            <a:ext cx="4696036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fcdtk.ru/page/1650273073286-vospitanie-v-lagere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235" y="5381417"/>
            <a:ext cx="216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8 </a:t>
            </a:r>
            <a:r>
              <a:rPr lang="ru-RU" sz="2000" dirty="0" smtClean="0"/>
              <a:t>инвариантных </a:t>
            </a:r>
            <a:br>
              <a:rPr lang="ru-RU" sz="2000" dirty="0" smtClean="0"/>
            </a:br>
            <a:r>
              <a:rPr lang="ru-RU" sz="2000" dirty="0" smtClean="0"/>
              <a:t>модулей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96462" y="5381417"/>
            <a:ext cx="216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6 вариативных </a:t>
            </a:r>
            <a:br>
              <a:rPr lang="ru-RU" sz="2000" dirty="0" smtClean="0"/>
            </a:br>
            <a:r>
              <a:rPr lang="ru-RU" sz="2000" dirty="0" smtClean="0"/>
              <a:t>модулей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09430" y="4211966"/>
            <a:ext cx="3252622" cy="3112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год - Год педагога и наставника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09430" y="4671424"/>
            <a:ext cx="3252622" cy="5533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Праздники и памятные даты (период смены лагеря)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09430" y="5381417"/>
            <a:ext cx="3255403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Юбилейные даты со дня рождения писателей, музыкантов, художников и других деятелей</a:t>
            </a:r>
          </a:p>
        </p:txBody>
      </p:sp>
      <p:pic>
        <p:nvPicPr>
          <p:cNvPr id="1042" name="Picture 18" descr="https://catherineasquithgallery.com/uploads/posts/2023-02/1676524283_catherineasquithgallery-com-p-znachki-na-zelenom-fone-155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8" t="20242" r="18335" b="18844"/>
          <a:stretch/>
        </p:blipFill>
        <p:spPr bwMode="auto">
          <a:xfrm>
            <a:off x="5260768" y="4224324"/>
            <a:ext cx="349292" cy="3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https://catherineasquithgallery.com/uploads/posts/2023-02/1676524283_catherineasquithgallery-com-p-znachki-na-zelenom-fone-155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8" t="20242" r="18335" b="18844"/>
          <a:stretch/>
        </p:blipFill>
        <p:spPr bwMode="auto">
          <a:xfrm>
            <a:off x="5260768" y="4802870"/>
            <a:ext cx="349292" cy="3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https://catherineasquithgallery.com/uploads/posts/2023-02/1676524283_catherineasquithgallery-com-p-znachki-na-zelenom-fone-155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8" t="20242" r="18335" b="18844"/>
          <a:stretch/>
        </p:blipFill>
        <p:spPr bwMode="auto">
          <a:xfrm>
            <a:off x="5260768" y="5560097"/>
            <a:ext cx="349292" cy="3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4876" y="2966119"/>
            <a:ext cx="46960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dk1"/>
                </a:solidFill>
                <a:hlinkClick r:id="rId10"/>
              </a:rPr>
              <a:t>https://</a:t>
            </a:r>
            <a:r>
              <a:rPr lang="ru-RU" sz="1200" dirty="0" smtClean="0">
                <a:solidFill>
                  <a:schemeClr val="dk1"/>
                </a:solidFill>
                <a:hlinkClick r:id="rId10"/>
              </a:rPr>
              <a:t>307226.selcdn.ru/fcdo/unauth/950d33/993eff9e5e41e5147397cbd3f3129b074b1239e7.pdf</a:t>
            </a:r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328" y="100989"/>
            <a:ext cx="7886700" cy="127063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Инвариантные модули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Россия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" y="1954799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8767" y="2059745"/>
            <a:ext cx="3401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«Будущее </a:t>
            </a:r>
            <a:r>
              <a:rPr lang="ru-RU" sz="2000" dirty="0" smtClean="0"/>
              <a:t>России. Ключевые мероприятия»</a:t>
            </a:r>
            <a:endParaRPr lang="ru-RU" sz="2000" dirty="0"/>
          </a:p>
        </p:txBody>
      </p:sp>
      <p:pic>
        <p:nvPicPr>
          <p:cNvPr id="2064" name="Picture 16" descr="Толпа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397665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23966" y="4128200"/>
            <a:ext cx="31436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Модуль «Отрядная </a:t>
            </a:r>
            <a:r>
              <a:rPr lang="ru-RU" sz="2000" dirty="0" smtClean="0"/>
              <a:t>работа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КТД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56640" y="5924183"/>
            <a:ext cx="32110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/>
              <a:t>«Самоуправление»</a:t>
            </a:r>
          </a:p>
        </p:txBody>
      </p:sp>
      <p:pic>
        <p:nvPicPr>
          <p:cNvPr id="2074" name="Picture 26" descr="Рука с ручкой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566158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76792" y="4099211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8" y="5849692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7" y="2111091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4989250" y="1371623"/>
            <a:ext cx="3994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Церемония подъема (спуска) Государственного флага </a:t>
            </a:r>
            <a:r>
              <a:rPr lang="ru-RU" sz="1400" dirty="0" smtClean="0"/>
              <a:t>РФ и </a:t>
            </a:r>
            <a:r>
              <a:rPr lang="ru-RU" sz="1400" dirty="0"/>
              <a:t>исполнение Государственного гимна </a:t>
            </a:r>
            <a:r>
              <a:rPr lang="ru-RU" sz="1400" dirty="0" smtClean="0"/>
              <a:t>РФ, </a:t>
            </a:r>
            <a:r>
              <a:rPr lang="ru-RU" sz="1400" dirty="0" smtClean="0"/>
              <a:t>Дни </a:t>
            </a:r>
            <a:r>
              <a:rPr lang="ru-RU" sz="1400" dirty="0" smtClean="0">
                <a:hlinkClick r:id="rId6" action="ppaction://hlinksldjump"/>
              </a:rPr>
              <a:t>единых действий</a:t>
            </a:r>
            <a:r>
              <a:rPr lang="ru-RU" sz="1400" dirty="0" smtClean="0"/>
              <a:t>, </a:t>
            </a:r>
            <a:r>
              <a:rPr lang="ru-RU" sz="1400" dirty="0" smtClean="0"/>
              <a:t>«Движение первых», </a:t>
            </a:r>
            <a:r>
              <a:rPr lang="ru-RU" sz="1400" dirty="0"/>
              <a:t>«Цивилизационное наследие России», </a:t>
            </a:r>
            <a:r>
              <a:rPr lang="ru-RU" sz="1400" dirty="0" smtClean="0"/>
              <a:t>просветительский </a:t>
            </a:r>
            <a:r>
              <a:rPr lang="ru-RU" sz="1400" dirty="0"/>
              <a:t>проект «Без срока давности», «Содружество Орлят России</a:t>
            </a:r>
            <a:r>
              <a:rPr lang="ru-RU" sz="1400" dirty="0" smtClean="0"/>
              <a:t>», </a:t>
            </a:r>
            <a:r>
              <a:rPr lang="ru-RU" sz="1400" dirty="0" err="1" smtClean="0"/>
              <a:t>ключевыые</a:t>
            </a:r>
            <a:r>
              <a:rPr lang="ru-RU" sz="1400" dirty="0" smtClean="0"/>
              <a:t> мероприятия: </a:t>
            </a:r>
            <a:r>
              <a:rPr lang="ru-RU" sz="1400" dirty="0" smtClean="0"/>
              <a:t> </a:t>
            </a:r>
            <a:r>
              <a:rPr lang="ru-RU" sz="1400" dirty="0" smtClean="0"/>
              <a:t>открытие </a:t>
            </a:r>
            <a:r>
              <a:rPr lang="ru-RU" sz="1400" dirty="0"/>
              <a:t>и закрытие смены, </a:t>
            </a:r>
            <a:r>
              <a:rPr lang="ru-RU" sz="1400" dirty="0">
                <a:hlinkClick r:id="rId6" action="ppaction://hlinksldjump"/>
              </a:rPr>
              <a:t>тематические дни</a:t>
            </a:r>
            <a:r>
              <a:rPr lang="ru-RU" sz="1400" dirty="0" smtClean="0"/>
              <a:t>, мероприятия (акции, фестивали и т.д.) </a:t>
            </a:r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89250" y="3555353"/>
            <a:ext cx="39949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Формирование и сплочение отряда</a:t>
            </a:r>
            <a:r>
              <a:rPr lang="ru-RU" sz="1400" dirty="0"/>
              <a:t>, принятие совместно с детьми законов и правил </a:t>
            </a:r>
            <a:r>
              <a:rPr lang="ru-RU" sz="1400" dirty="0" smtClean="0"/>
              <a:t>отряда, </a:t>
            </a:r>
            <a:r>
              <a:rPr lang="ru-RU" sz="1400" dirty="0"/>
              <a:t>диагностика </a:t>
            </a:r>
            <a:r>
              <a:rPr lang="ru-RU" sz="1400" dirty="0" smtClean="0"/>
              <a:t>интересов детей, аналитическая работа </a:t>
            </a:r>
            <a:r>
              <a:rPr lang="ru-RU" sz="1400" dirty="0"/>
              <a:t>с </a:t>
            </a:r>
            <a:r>
              <a:rPr lang="ru-RU" sz="1400" dirty="0" smtClean="0"/>
              <a:t>детьми</a:t>
            </a:r>
            <a:r>
              <a:rPr lang="ru-RU" sz="1400" dirty="0"/>
              <a:t> </a:t>
            </a:r>
            <a:r>
              <a:rPr lang="ru-RU" sz="1400" dirty="0" smtClean="0"/>
              <a:t>(огонёк</a:t>
            </a:r>
            <a:r>
              <a:rPr lang="ru-RU" sz="1400" dirty="0" smtClean="0"/>
              <a:t>), </a:t>
            </a:r>
            <a:r>
              <a:rPr lang="ru-RU" sz="1400" dirty="0"/>
              <a:t>КТД предполагающая участие каждого члена коллектива во всех этапах организации деятельности от планирования до </a:t>
            </a:r>
            <a:r>
              <a:rPr lang="ru-RU" sz="1400" dirty="0" smtClean="0"/>
              <a:t>анализа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89250" y="5737400"/>
            <a:ext cx="3994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Самоуправление на уровне лагеря/отряда, </a:t>
            </a:r>
            <a:r>
              <a:rPr lang="ru-RU" sz="1400" dirty="0"/>
              <a:t>применение метода чередования творческих поручений </a:t>
            </a:r>
          </a:p>
        </p:txBody>
      </p:sp>
    </p:spTree>
    <p:extLst>
      <p:ext uri="{BB962C8B-B14F-4D97-AF65-F5344CB8AC3E}">
        <p14:creationId xmlns:p14="http://schemas.microsoft.com/office/powerpoint/2010/main" val="9811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47" y="80257"/>
            <a:ext cx="7886700" cy="127063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Инвариантные модули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060" y="2496024"/>
            <a:ext cx="3401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</a:t>
            </a:r>
            <a:r>
              <a:rPr lang="ru-RU" sz="2000" dirty="0" smtClean="0"/>
              <a:t>«Здоровый образ жизни»</a:t>
            </a:r>
            <a:endParaRPr lang="ru-RU" sz="2000" dirty="0"/>
          </a:p>
        </p:txBody>
      </p:sp>
      <p:pic>
        <p:nvPicPr>
          <p:cNvPr id="6" name="Picture 14" descr="Обучение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141985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94741" y="3401347"/>
            <a:ext cx="32110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</a:t>
            </a:r>
            <a:r>
              <a:rPr lang="ru-RU" sz="2000" dirty="0" smtClean="0"/>
              <a:t>«Организация предметно-эстетической среды»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04900" y="4747578"/>
            <a:ext cx="3211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</a:t>
            </a:r>
            <a:r>
              <a:rPr lang="ru-RU" sz="2000" dirty="0" smtClean="0"/>
              <a:t>«Профилактика и безопасность»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56640" y="5920691"/>
            <a:ext cx="3211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/>
              <a:t>«Работа с вожатыми/воспитателями»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15060" y="1541454"/>
            <a:ext cx="32110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/>
              <a:t>«Дополнительное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/>
              <a:t>образование»</a:t>
            </a:r>
          </a:p>
        </p:txBody>
      </p:sp>
      <p:pic>
        <p:nvPicPr>
          <p:cNvPr id="14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8" y="3760377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8" y="4848840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8" y="5922429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7" y="2727356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697" y="1632217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Высокий Человек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581305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Women Volleyball 2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251815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Колизей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361645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Электрозабор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8" y="471475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4993180" y="1554125"/>
            <a:ext cx="399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еятельность </a:t>
            </a:r>
            <a:r>
              <a:rPr lang="ru-RU" sz="1400" dirty="0"/>
              <a:t>кружковых объединений, секций, клубов по интересам, студий, дополняющих программы смен в условиях детского лагеря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993180" y="2537975"/>
            <a:ext cx="39910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Физкультурно-спортивные мероприятия, </a:t>
            </a:r>
            <a:r>
              <a:rPr lang="ru-RU" sz="1400" dirty="0"/>
              <a:t>просветительские беседы, направленные на профилактику вредных </a:t>
            </a:r>
            <a:r>
              <a:rPr lang="ru-RU" sz="1400" dirty="0" smtClean="0"/>
              <a:t>привычек, мероприятия на свежем воздухе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93180" y="3566996"/>
            <a:ext cx="38933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Тематическое </a:t>
            </a:r>
            <a:r>
              <a:rPr lang="ru-RU" sz="1400" dirty="0"/>
              <a:t>оформление интерьера помещений </a:t>
            </a:r>
            <a:r>
              <a:rPr lang="ru-RU" sz="1400" dirty="0" smtClean="0"/>
              <a:t>лагеря, </a:t>
            </a:r>
            <a:r>
              <a:rPr lang="ru-RU" sz="1400" dirty="0"/>
              <a:t>озеленение </a:t>
            </a:r>
            <a:r>
              <a:rPr lang="ru-RU" sz="1400" dirty="0" smtClean="0"/>
              <a:t>территории,</a:t>
            </a:r>
            <a:r>
              <a:rPr lang="ru-RU" sz="1400" dirty="0"/>
              <a:t> оформление отрядных </a:t>
            </a:r>
            <a:r>
              <a:rPr lang="ru-RU" sz="1400" dirty="0" smtClean="0"/>
              <a:t>уголков, звуковое пространства, «места новостей» 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3340" y="4749945"/>
            <a:ext cx="39808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Профилактические воспитательные мероприятия по различным опасным сферам: цифровая среда, ЧС, здоровье (курение, алкоголь), дорога и т.д.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993180" y="5920409"/>
            <a:ext cx="3864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Актуализация детьми норм и ценностей через </a:t>
            </a:r>
            <a:r>
              <a:rPr lang="ru-RU" sz="1400" dirty="0"/>
              <a:t>личность вожатого/воспитателя.</a:t>
            </a:r>
          </a:p>
        </p:txBody>
      </p:sp>
    </p:spTree>
    <p:extLst>
      <p:ext uri="{BB962C8B-B14F-4D97-AF65-F5344CB8AC3E}">
        <p14:creationId xmlns:p14="http://schemas.microsoft.com/office/powerpoint/2010/main" val="32198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998" y="2496024"/>
            <a:ext cx="3401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</a:t>
            </a:r>
            <a:r>
              <a:rPr lang="ru-RU" sz="2000" dirty="0" smtClean="0"/>
              <a:t>«Экскурсии и походы»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0998" y="3533243"/>
            <a:ext cx="3211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</a:t>
            </a:r>
            <a:r>
              <a:rPr lang="ru-RU" sz="2000" dirty="0" smtClean="0"/>
              <a:t>«Профориентация»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20998" y="4287833"/>
            <a:ext cx="3211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 </a:t>
            </a:r>
            <a:r>
              <a:rPr lang="ru-RU" sz="2000" dirty="0" smtClean="0"/>
              <a:t>«Детское медиа-пространство»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20998" y="5153696"/>
            <a:ext cx="3211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/>
              <a:t>«Цифровая среда воспитания»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20998" y="1541454"/>
            <a:ext cx="3401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/>
              <a:t>«Работа с родителями»</a:t>
            </a:r>
            <a:endParaRPr lang="ru-RU" sz="2000" dirty="0"/>
          </a:p>
        </p:txBody>
      </p:sp>
      <p:pic>
        <p:nvPicPr>
          <p:cNvPr id="10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15908" y="3339852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15908" y="4255509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99809" y="6086823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15907" y="2424195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15907" y="1508538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Диск C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" y="500150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0" descr="Семья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" y="143055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4" descr="Развитие навыков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" y="321603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628650" y="90807"/>
            <a:ext cx="7886700" cy="127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</a:rPr>
              <a:t>Вариативные модули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20998" y="6016554"/>
            <a:ext cx="3211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Модуль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/>
              <a:t>«Социальное партнёрство»»</a:t>
            </a:r>
            <a:endParaRPr lang="ru-RU" sz="2000" dirty="0"/>
          </a:p>
        </p:txBody>
      </p:sp>
      <p:pic>
        <p:nvPicPr>
          <p:cNvPr id="4098" name="Picture 2" descr="Национальный парк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" y="232329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Выключить микрофон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" y="410877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Городские здания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" y="589424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http://cdn.onlinewebfonts.com/svg/img_269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15908" y="5171166"/>
            <a:ext cx="475364" cy="5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4875173" y="1315146"/>
            <a:ext cx="41800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Родительские </a:t>
            </a:r>
            <a:r>
              <a:rPr lang="ru-RU" sz="1400" dirty="0"/>
              <a:t>форумы при интернет-сайте детского </a:t>
            </a:r>
            <a:r>
              <a:rPr lang="ru-RU" sz="1400" dirty="0" smtClean="0"/>
              <a:t>лагеря, тематические родительские дни, индивидуальное консультирование по запросу (если есть возможность)</a:t>
            </a:r>
            <a:endParaRPr lang="ru-RU" sz="1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875173" y="4159654"/>
            <a:ext cx="38140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Детский </a:t>
            </a:r>
            <a:r>
              <a:rPr lang="ru-RU" sz="1400" dirty="0"/>
              <a:t>редакционный совет, детский </a:t>
            </a:r>
            <a:r>
              <a:rPr lang="ru-RU" sz="1400" dirty="0" err="1" smtClean="0"/>
              <a:t>медиацентр</a:t>
            </a:r>
            <a:r>
              <a:rPr lang="ru-RU" sz="1400" dirty="0"/>
              <a:t>, детская интернет-группа, детская </a:t>
            </a:r>
            <a:r>
              <a:rPr lang="ru-RU" sz="1400" dirty="0" smtClean="0"/>
              <a:t>киностудия, конкурсы детских медиа </a:t>
            </a:r>
            <a:endParaRPr lang="ru-RU" sz="1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875173" y="3153419"/>
            <a:ext cx="3982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Профориентационные</a:t>
            </a:r>
            <a:r>
              <a:rPr lang="ru-RU" sz="1400" dirty="0"/>
              <a:t> игры, экскурсии на </a:t>
            </a:r>
            <a:r>
              <a:rPr lang="ru-RU" sz="1400" dirty="0" smtClean="0"/>
              <a:t>предприятия, встреча с </a:t>
            </a:r>
            <a:r>
              <a:rPr lang="ru-RU" sz="1400" dirty="0"/>
              <a:t>носителями профессии, участие в работе всероссийских </a:t>
            </a:r>
            <a:r>
              <a:rPr lang="ru-RU" sz="1400" dirty="0" err="1"/>
              <a:t>профориентационных</a:t>
            </a:r>
            <a:r>
              <a:rPr lang="ru-RU" sz="1400" dirty="0"/>
              <a:t> проектов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75173" y="2439317"/>
            <a:ext cx="3889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Туристские </a:t>
            </a:r>
            <a:r>
              <a:rPr lang="ru-RU" sz="1400" dirty="0"/>
              <a:t>походы, экологические тропы, тематические экскурсии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875173" y="4968439"/>
            <a:ext cx="4096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Онлайн-мероприятия </a:t>
            </a:r>
            <a:r>
              <a:rPr lang="ru-RU" sz="1400" dirty="0"/>
              <a:t>в официальных группах детского лагеря, освещение деятельности детского лагеря в официальных группах в социальных сетях и на официальном сайте детского лагеря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875173" y="6007676"/>
            <a:ext cx="39531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Участие </a:t>
            </a:r>
            <a:r>
              <a:rPr lang="ru-RU" sz="1400" dirty="0"/>
              <a:t>представителей организаций-партнеров, проведение на базе организаций-партнеров экскурсий, социальные </a:t>
            </a:r>
            <a:r>
              <a:rPr lang="ru-RU" sz="1400" dirty="0" smtClean="0"/>
              <a:t>проекты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451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" y="1"/>
            <a:ext cx="8747760" cy="117856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Комплексная игра (игровая модель)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560" y="1889759"/>
            <a:ext cx="305816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Комплексная </a:t>
            </a:r>
            <a:r>
              <a:rPr lang="ru-RU" b="1" dirty="0"/>
              <a:t>игра </a:t>
            </a:r>
            <a:r>
              <a:rPr lang="ru-RU" dirty="0"/>
              <a:t>– это игра, которая содержит в себе одновременно подвижные, ролевые, познавательные, состязательные элементы, объединённые единым сюжетом и темой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2560" y="4411778"/>
            <a:ext cx="305816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Комплексная игра </a:t>
            </a:r>
            <a:r>
              <a:rPr lang="ru-RU" b="1" dirty="0" smtClean="0"/>
              <a:t>–</a:t>
            </a:r>
            <a:r>
              <a:rPr lang="ru-RU" dirty="0" smtClean="0"/>
              <a:t> игра</a:t>
            </a:r>
            <a:r>
              <a:rPr lang="ru-RU" dirty="0"/>
              <a:t>, соединяющая совокупность разнородных творческих занятий, действий, игр, составляющих одно целое, дающих единый педагогический </a:t>
            </a:r>
            <a:r>
              <a:rPr lang="ru-RU" dirty="0" smtClean="0"/>
              <a:t>эффект</a:t>
            </a:r>
            <a:endParaRPr lang="ru-RU" dirty="0"/>
          </a:p>
        </p:txBody>
      </p:sp>
      <p:sp>
        <p:nvSpPr>
          <p:cNvPr id="6" name="Заголовок 6"/>
          <p:cNvSpPr txBox="1">
            <a:spLocks/>
          </p:cNvSpPr>
          <p:nvPr/>
        </p:nvSpPr>
        <p:spPr>
          <a:xfrm>
            <a:off x="3614240" y="1124714"/>
            <a:ext cx="4878192" cy="818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6A9E"/>
                </a:solidFill>
              </a:rPr>
              <a:t>Специфические особенности комплексных игр</a:t>
            </a:r>
            <a:endParaRPr lang="ru-RU" sz="1800" b="1" dirty="0">
              <a:solidFill>
                <a:srgbClr val="006A9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4718" y="1840338"/>
            <a:ext cx="55045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1. Наличие основной развивающей идеи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4718" y="2356231"/>
            <a:ext cx="549845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2. Наличие ведущей досуговой деятельности, наполненной игровыми и неигровыми элементами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4718" y="3149123"/>
            <a:ext cx="549845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3. Обособление детей в игре во времени и пространстве от реальной жизни в условиях реальной жизни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4718" y="5565905"/>
            <a:ext cx="549845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5. Достаточная для реализации принципа удовольствия длительность пребывания в коллективной творческой деятельности отдельного индивида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24718" y="4219014"/>
            <a:ext cx="549845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4.</a:t>
            </a:r>
            <a:r>
              <a:rPr lang="ru-RU" dirty="0" smtClean="0"/>
              <a:t> </a:t>
            </a:r>
            <a:r>
              <a:rPr lang="ru-RU" dirty="0"/>
              <a:t>Разнообразие</a:t>
            </a:r>
            <a:r>
              <a:rPr lang="ru-RU" dirty="0" smtClean="0"/>
              <a:t> игровых ролей, игровых положений, дающих выход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, возможности самоконтроля, самовнушения, самоорганизации, самооценки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1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640" y="-50799"/>
            <a:ext cx="8402320" cy="124968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Учитываем </a:t>
            </a:r>
            <a:r>
              <a:rPr lang="ru-RU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при </a:t>
            </a:r>
            <a:r>
              <a:rPr lang="ru-RU" sz="4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разработке программы лагеря (комплексной игры)</a:t>
            </a:r>
            <a:endParaRPr lang="ru-RU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Объект 13"/>
          <p:cNvSpPr>
            <a:spLocks noGrp="1"/>
          </p:cNvSpPr>
          <p:nvPr>
            <p:ph idx="1"/>
          </p:nvPr>
        </p:nvSpPr>
        <p:spPr>
          <a:xfrm>
            <a:off x="567373" y="1798320"/>
            <a:ext cx="8241347" cy="48768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ru-RU" dirty="0" smtClean="0"/>
              <a:t>Возраст 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Количество участников, отрядов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Место (условия)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Сроки (длительность)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Особенности детей, их интересы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Критические точки смены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Логику развития игры (смены) + развитие сюжета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Модули программы воспитания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Разнообразие используемых досуговых форм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Цель и результат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Кадры</a:t>
            </a:r>
          </a:p>
        </p:txBody>
      </p:sp>
      <p:pic>
        <p:nvPicPr>
          <p:cNvPr id="11" name="Picture 6" descr="Бокс на крыше автомобиля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54" y="584495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Стул для кемпинга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54" y="272641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Палатка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194" y="1869736"/>
            <a:ext cx="890905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Embroidery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599" y="493559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Призма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599" y="338365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Столбчатая диаграмма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54" y="1198881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8" descr="Roadmap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4" y="1198881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Курсы &quot;Мама и я&quot; ic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578378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3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5613" y="0"/>
            <a:ext cx="9144000" cy="1144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</a:rPr>
              <a:t>Информационные источники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9373" y="1965960"/>
            <a:ext cx="8993187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2"/>
                </a:solidFill>
                <a:hlinkClick r:id="rId2"/>
              </a:rPr>
              <a:t>http://refac.ru/kompleksnye-igry-kak-kollektivnaya-tvorcheskaya-dosugovaya-deyatelnost/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  <a:hlinkClick r:id="rId3"/>
              </a:rPr>
              <a:t>https://summercamp.ru/Критические_точки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  <a:hlinkClick r:id="rId4"/>
              </a:rPr>
              <a:t>https://studfiles.net/preview/1720055/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  <a:hlinkClick r:id="rId5"/>
              </a:rPr>
              <a:t>http://studopedya.ru/1-8855.html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  <a:hlinkClick r:id="rId6"/>
              </a:rPr>
              <a:t>https://studopedia.ru/10_269243_logika-razvitiya-smeni-krizisnie-periodi.html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  <a:hlinkClick r:id="rId7"/>
              </a:rPr>
              <a:t>https://megalektsii.ru/s155584t5.html</a:t>
            </a:r>
            <a:endParaRPr lang="ru-RU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730" y="90807"/>
            <a:ext cx="7631430" cy="112841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Контактная информация: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635759"/>
            <a:ext cx="8696960" cy="203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Лариса Александровна Давыдова, заместитель </a:t>
            </a:r>
            <a:r>
              <a:rPr lang="ru-RU" sz="2400" dirty="0"/>
              <a:t>директора</a:t>
            </a:r>
            <a:r>
              <a:rPr lang="ru-RU" sz="2400" dirty="0" smtClean="0"/>
              <a:t> по организационно-массовой работе государственного образовательного автономного учреждения дополнительного образования Ярославской области Центра детско-юношеского технического творчества</a:t>
            </a:r>
            <a:endParaRPr lang="ru-RU" sz="2400" dirty="0"/>
          </a:p>
        </p:txBody>
      </p:sp>
      <p:pic>
        <p:nvPicPr>
          <p:cNvPr id="6146" name="Picture 2" descr="https://deskmed.ru/wp-content/files/photo-1-1536x153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4" y="555449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62722" y="5486400"/>
            <a:ext cx="5996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3"/>
              </a:rPr>
              <a:t>https://vk.com/yarbezopasnost</a:t>
            </a:r>
            <a:endParaRPr lang="ru-RU" sz="2000" dirty="0"/>
          </a:p>
          <a:p>
            <a:r>
              <a:rPr lang="en-US" sz="2000" dirty="0">
                <a:hlinkClick r:id="rId4"/>
              </a:rPr>
              <a:t>https://vk.com/yartehtvorchestvo</a:t>
            </a:r>
            <a:endParaRPr lang="ru-RU" sz="2000" dirty="0"/>
          </a:p>
          <a:p>
            <a:r>
              <a:rPr lang="en-US" sz="2000" dirty="0">
                <a:hlinkClick r:id="rId5"/>
              </a:rPr>
              <a:t>https://vk.com/cdutt_yar</a:t>
            </a:r>
            <a:endParaRPr lang="ru-RU" sz="2000" dirty="0"/>
          </a:p>
        </p:txBody>
      </p:sp>
      <p:pic>
        <p:nvPicPr>
          <p:cNvPr id="6150" name="Picture 6" descr="https://www.pngjoy.com/pngl/73/22958942_similar-images-transparent-background-website-logo-p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4" y="444235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62722" y="4567676"/>
            <a:ext cx="2734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hlinkClick r:id="rId7"/>
              </a:rPr>
              <a:t>https://cdutt.edu.yar.ru</a:t>
            </a:r>
            <a:r>
              <a:rPr lang="ru-RU" sz="2000" dirty="0" smtClean="0">
                <a:hlinkClick r:id="rId7"/>
              </a:rPr>
              <a:t>/</a:t>
            </a:r>
            <a:endParaRPr lang="ru-RU" sz="2000" dirty="0" smtClean="0"/>
          </a:p>
        </p:txBody>
      </p:sp>
      <p:pic>
        <p:nvPicPr>
          <p:cNvPr id="6154" name="Picture 10" descr="https://i.pinimg.com/originals/ab/8e/8d/ab8e8d3f8aab71818795ce2db4891c64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4" y="3418056"/>
            <a:ext cx="69724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62722" y="3575476"/>
            <a:ext cx="2401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(4852)72-89-95</a:t>
            </a:r>
          </a:p>
        </p:txBody>
      </p:sp>
      <p:pic>
        <p:nvPicPr>
          <p:cNvPr id="6160" name="Picture 16" descr="https://bumper-stickers.ru/38068-thickbox_default/znak-elektronnoj-pochty-mailru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10172" r="9594" b="10894"/>
          <a:stretch/>
        </p:blipFill>
        <p:spPr bwMode="auto">
          <a:xfrm>
            <a:off x="4322156" y="3409655"/>
            <a:ext cx="720000" cy="70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079101" y="3532889"/>
            <a:ext cx="3671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dutt.yaroslavl@yarregion.ru</a:t>
            </a:r>
            <a:endParaRPr lang="ru-RU" sz="2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31" y="4530463"/>
            <a:ext cx="1995913" cy="187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719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Комплексная игра как инструмент воспитания в лагере дневного пребывания</vt:lpstr>
      <vt:lpstr>Программа воспитания для организации отдыха детей и их оздоровления </vt:lpstr>
      <vt:lpstr>Инвариантные модули</vt:lpstr>
      <vt:lpstr>Инвариантные модули</vt:lpstr>
      <vt:lpstr>Презентация PowerPoint</vt:lpstr>
      <vt:lpstr>Комплексная игра (игровая модель)</vt:lpstr>
      <vt:lpstr>Учитываем при разработке программы лагеря (комплексной игры)</vt:lpstr>
      <vt:lpstr>Презентация PowerPoint</vt:lpstr>
      <vt:lpstr>Контактная информация:</vt:lpstr>
      <vt:lpstr>Дни единых действий, тематические дни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Office</cp:lastModifiedBy>
  <cp:revision>29</cp:revision>
  <dcterms:created xsi:type="dcterms:W3CDTF">2019-10-28T08:40:00Z</dcterms:created>
  <dcterms:modified xsi:type="dcterms:W3CDTF">2023-04-21T07:57:05Z</dcterms:modified>
</cp:coreProperties>
</file>