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9" r:id="rId10"/>
    <p:sldId id="271" r:id="rId11"/>
    <p:sldId id="285" r:id="rId12"/>
    <p:sldId id="273" r:id="rId13"/>
    <p:sldId id="276" r:id="rId14"/>
    <p:sldId id="274" r:id="rId15"/>
    <p:sldId id="275" r:id="rId16"/>
    <p:sldId id="284" r:id="rId17"/>
    <p:sldId id="286" r:id="rId18"/>
    <p:sldId id="278" r:id="rId19"/>
    <p:sldId id="277" r:id="rId20"/>
    <p:sldId id="280" r:id="rId21"/>
    <p:sldId id="281" r:id="rId22"/>
    <p:sldId id="282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6D0D4-2C5F-43B7-B4E6-22A2E12354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80CBA2-FE88-4B9C-8115-E4D190483E30}">
      <dgm:prSet phldrT="[Текст]"/>
      <dgm:spPr>
        <a:solidFill>
          <a:srgbClr val="FF6699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5476CB8-63FF-486D-980A-EF160B4AD7B5}" type="parTrans" cxnId="{E1A7817E-70D8-4ACE-AAE2-51383FB21385}">
      <dgm:prSet/>
      <dgm:spPr/>
      <dgm:t>
        <a:bodyPr/>
        <a:lstStyle/>
        <a:p>
          <a:endParaRPr lang="ru-RU"/>
        </a:p>
      </dgm:t>
    </dgm:pt>
    <dgm:pt modelId="{989394B4-3BC7-46BB-8C7D-6B1198612A6F}" type="sibTrans" cxnId="{E1A7817E-70D8-4ACE-AAE2-51383FB21385}">
      <dgm:prSet/>
      <dgm:spPr/>
      <dgm:t>
        <a:bodyPr/>
        <a:lstStyle/>
        <a:p>
          <a:endParaRPr lang="ru-RU"/>
        </a:p>
      </dgm:t>
    </dgm:pt>
    <dgm:pt modelId="{4E8D3172-BCDF-45F6-9E98-92E6A37CA9AD}">
      <dgm:prSet phldrT="[Текст]" custT="1"/>
      <dgm:spPr/>
      <dgm:t>
        <a:bodyPr/>
        <a:lstStyle/>
        <a:p>
          <a:pPr algn="r"/>
          <a:r>
            <a:rPr lang="ru-RU" sz="2400" b="0" i="1" dirty="0" smtClean="0"/>
            <a:t>Неизбежное уменьшение непосредственных контактов, в том числе с членами семьи </a:t>
          </a:r>
          <a:endParaRPr lang="ru-RU" sz="2400" b="0" dirty="0"/>
        </a:p>
      </dgm:t>
    </dgm:pt>
    <dgm:pt modelId="{49909208-D3C8-45E7-88CA-E37E55D53363}" type="parTrans" cxnId="{7C75C4E7-A6A3-4C68-A534-DF7DFD51250B}">
      <dgm:prSet/>
      <dgm:spPr/>
      <dgm:t>
        <a:bodyPr/>
        <a:lstStyle/>
        <a:p>
          <a:endParaRPr lang="ru-RU"/>
        </a:p>
      </dgm:t>
    </dgm:pt>
    <dgm:pt modelId="{3010ABB2-9F8C-4193-945C-9B1ACCE7D2FF}" type="sibTrans" cxnId="{7C75C4E7-A6A3-4C68-A534-DF7DFD51250B}">
      <dgm:prSet/>
      <dgm:spPr/>
      <dgm:t>
        <a:bodyPr/>
        <a:lstStyle/>
        <a:p>
          <a:endParaRPr lang="ru-RU"/>
        </a:p>
      </dgm:t>
    </dgm:pt>
    <dgm:pt modelId="{42DBE37D-DDEC-4EB6-8EF5-51E15DD4DD2E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BF07A4C-3DFC-4C26-841C-F44B94C0763C}" type="parTrans" cxnId="{A6F99521-767C-4052-A533-ED23859BE227}">
      <dgm:prSet/>
      <dgm:spPr/>
      <dgm:t>
        <a:bodyPr/>
        <a:lstStyle/>
        <a:p>
          <a:endParaRPr lang="ru-RU"/>
        </a:p>
      </dgm:t>
    </dgm:pt>
    <dgm:pt modelId="{DE4DB673-4182-4FC3-81AC-36E6D9E2DE1E}" type="sibTrans" cxnId="{A6F99521-767C-4052-A533-ED23859BE227}">
      <dgm:prSet/>
      <dgm:spPr/>
      <dgm:t>
        <a:bodyPr/>
        <a:lstStyle/>
        <a:p>
          <a:endParaRPr lang="ru-RU"/>
        </a:p>
      </dgm:t>
    </dgm:pt>
    <dgm:pt modelId="{2D890224-8CDB-408A-85AE-5ECA73D8468E}">
      <dgm:prSet phldrT="[Текст]" custT="1"/>
      <dgm:spPr/>
      <dgm:t>
        <a:bodyPr/>
        <a:lstStyle/>
        <a:p>
          <a:pPr algn="r"/>
          <a:r>
            <a:rPr lang="ru-RU" sz="2400" i="1" dirty="0" smtClean="0"/>
            <a:t>Снижение интимности и открытости в общении из-за экспозиции большому количеству людей в сети</a:t>
          </a:r>
          <a:endParaRPr lang="ru-RU" sz="2400" dirty="0"/>
        </a:p>
      </dgm:t>
    </dgm:pt>
    <dgm:pt modelId="{DD808A50-264B-4449-98D9-38F00F1E973F}" type="parTrans" cxnId="{D3409F51-030C-40EA-9A22-EF6133716A86}">
      <dgm:prSet/>
      <dgm:spPr/>
      <dgm:t>
        <a:bodyPr/>
        <a:lstStyle/>
        <a:p>
          <a:endParaRPr lang="ru-RU"/>
        </a:p>
      </dgm:t>
    </dgm:pt>
    <dgm:pt modelId="{A9ECEB37-F0A6-4417-9C1F-AC7BF346D339}" type="sibTrans" cxnId="{D3409F51-030C-40EA-9A22-EF6133716A86}">
      <dgm:prSet/>
      <dgm:spPr/>
      <dgm:t>
        <a:bodyPr/>
        <a:lstStyle/>
        <a:p>
          <a:endParaRPr lang="ru-RU"/>
        </a:p>
      </dgm:t>
    </dgm:pt>
    <dgm:pt modelId="{619DA6EF-DD57-4E2B-A3FF-27A89C3F9C9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767AF8A-770F-4261-8EC9-CDEBF6E2A2DC}" type="parTrans" cxnId="{CFBAF42A-E42E-4F9E-A0B5-0F5B41067983}">
      <dgm:prSet/>
      <dgm:spPr/>
      <dgm:t>
        <a:bodyPr/>
        <a:lstStyle/>
        <a:p>
          <a:endParaRPr lang="ru-RU"/>
        </a:p>
      </dgm:t>
    </dgm:pt>
    <dgm:pt modelId="{AC284F4F-E7F1-4964-B270-99B2E3FF1CB1}" type="sibTrans" cxnId="{CFBAF42A-E42E-4F9E-A0B5-0F5B41067983}">
      <dgm:prSet/>
      <dgm:spPr/>
      <dgm:t>
        <a:bodyPr/>
        <a:lstStyle/>
        <a:p>
          <a:endParaRPr lang="ru-RU"/>
        </a:p>
      </dgm:t>
    </dgm:pt>
    <dgm:pt modelId="{89E930CB-D043-4B6F-8EEA-AB10309F5372}">
      <dgm:prSet phldrT="[Текст]" custT="1"/>
      <dgm:spPr/>
      <dgm:t>
        <a:bodyPr/>
        <a:lstStyle/>
        <a:p>
          <a:pPr algn="r"/>
          <a:r>
            <a:rPr lang="ru-RU" sz="2400" i="1" dirty="0" smtClean="0"/>
            <a:t>Стимуляция демонстрации успеха и благополучия</a:t>
          </a:r>
          <a:endParaRPr lang="ru-RU" sz="2400" dirty="0"/>
        </a:p>
      </dgm:t>
    </dgm:pt>
    <dgm:pt modelId="{C9E42AAF-84DB-4CE5-B91C-CABF1A6B237E}" type="parTrans" cxnId="{41A99066-ACF2-48E9-B87E-C4AD09526C3F}">
      <dgm:prSet/>
      <dgm:spPr/>
      <dgm:t>
        <a:bodyPr/>
        <a:lstStyle/>
        <a:p>
          <a:endParaRPr lang="ru-RU"/>
        </a:p>
      </dgm:t>
    </dgm:pt>
    <dgm:pt modelId="{73D8A495-D8BE-44FF-B8AC-2FF597A80F2B}" type="sibTrans" cxnId="{41A99066-ACF2-48E9-B87E-C4AD09526C3F}">
      <dgm:prSet/>
      <dgm:spPr/>
      <dgm:t>
        <a:bodyPr/>
        <a:lstStyle/>
        <a:p>
          <a:endParaRPr lang="ru-RU"/>
        </a:p>
      </dgm:t>
    </dgm:pt>
    <dgm:pt modelId="{A0B56F2B-EB2F-459E-A1FC-79455906DA3C}">
      <dgm:prSet phldrT="[Текст]" custT="1"/>
      <dgm:spPr/>
      <dgm:t>
        <a:bodyPr/>
        <a:lstStyle/>
        <a:p>
          <a:pPr algn="r"/>
          <a:r>
            <a:rPr lang="ru-RU" sz="2400" i="1" dirty="0" smtClean="0"/>
            <a:t>Рост числа невыгодных социальных сравнений в том числе деструктивной эмоции - зависти, а в конечном счете - эмоционального неблагополучия</a:t>
          </a:r>
          <a:endParaRPr lang="ru-RU" sz="2400" dirty="0"/>
        </a:p>
      </dgm:t>
    </dgm:pt>
    <dgm:pt modelId="{D05C08D2-C248-40EB-99D3-67E3B08C2EF5}" type="parTrans" cxnId="{3367EA41-6FD2-4F01-9218-8B16F1A695DC}">
      <dgm:prSet/>
      <dgm:spPr/>
      <dgm:t>
        <a:bodyPr/>
        <a:lstStyle/>
        <a:p>
          <a:endParaRPr lang="ru-RU"/>
        </a:p>
      </dgm:t>
    </dgm:pt>
    <dgm:pt modelId="{B4C06940-32D9-4CCC-92B9-D366DDA3544F}" type="sibTrans" cxnId="{3367EA41-6FD2-4F01-9218-8B16F1A695DC}">
      <dgm:prSet/>
      <dgm:spPr/>
      <dgm:t>
        <a:bodyPr/>
        <a:lstStyle/>
        <a:p>
          <a:endParaRPr lang="ru-RU"/>
        </a:p>
      </dgm:t>
    </dgm:pt>
    <dgm:pt modelId="{700DB268-03C3-446A-AF41-B9F432CE632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DC067A3-78E8-48CD-9F50-449CBDBE0B3C}" type="sibTrans" cxnId="{C8AFF9A7-2190-474E-9310-7B5653533EF3}">
      <dgm:prSet/>
      <dgm:spPr/>
      <dgm:t>
        <a:bodyPr/>
        <a:lstStyle/>
        <a:p>
          <a:endParaRPr lang="ru-RU"/>
        </a:p>
      </dgm:t>
    </dgm:pt>
    <dgm:pt modelId="{37559710-45F8-4A71-B116-3829FA15C013}" type="parTrans" cxnId="{C8AFF9A7-2190-474E-9310-7B5653533EF3}">
      <dgm:prSet/>
      <dgm:spPr/>
      <dgm:t>
        <a:bodyPr/>
        <a:lstStyle/>
        <a:p>
          <a:endParaRPr lang="ru-RU"/>
        </a:p>
      </dgm:t>
    </dgm:pt>
    <dgm:pt modelId="{65EF0F81-8D1B-41BC-850A-A4A8FD204731}" type="pres">
      <dgm:prSet presAssocID="{C676D0D4-2C5F-43B7-B4E6-22A2E12354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5E029-9EED-4692-82FB-A32816A6A7EE}" type="pres">
      <dgm:prSet presAssocID="{C480CBA2-FE88-4B9C-8115-E4D190483E30}" presName="linNode" presStyleCnt="0"/>
      <dgm:spPr/>
    </dgm:pt>
    <dgm:pt modelId="{4BF8B029-2722-4C06-A153-68E29E8DD1B9}" type="pres">
      <dgm:prSet presAssocID="{C480CBA2-FE88-4B9C-8115-E4D190483E30}" presName="parentText" presStyleLbl="node1" presStyleIdx="0" presStyleCnt="4" custFlipHor="1" custScaleX="8126" custScaleY="80678" custLinFactNeighborX="-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B9583-C6F1-4AD4-AB00-7E5506103B46}" type="pres">
      <dgm:prSet presAssocID="{C480CBA2-FE88-4B9C-8115-E4D190483E30}" presName="descendantText" presStyleLbl="alignAccFollowNode1" presStyleIdx="0" presStyleCnt="4" custScaleX="135777" custScaleY="72734" custLinFactNeighborX="-296" custLinFactNeighborY="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7B6B6-53A1-492B-9AC6-C6218AEF0130}" type="pres">
      <dgm:prSet presAssocID="{989394B4-3BC7-46BB-8C7D-6B1198612A6F}" presName="sp" presStyleCnt="0"/>
      <dgm:spPr/>
    </dgm:pt>
    <dgm:pt modelId="{BEC027C9-DA5D-4A42-9255-4259E95E579B}" type="pres">
      <dgm:prSet presAssocID="{42DBE37D-DDEC-4EB6-8EF5-51E15DD4DD2E}" presName="linNode" presStyleCnt="0"/>
      <dgm:spPr/>
    </dgm:pt>
    <dgm:pt modelId="{6CC81DE5-2161-484C-AFAC-A1A60718E553}" type="pres">
      <dgm:prSet presAssocID="{42DBE37D-DDEC-4EB6-8EF5-51E15DD4DD2E}" presName="parentText" presStyleLbl="node1" presStyleIdx="1" presStyleCnt="4" custFlipHor="1" custScaleX="8126" custScaleY="80163" custLinFactNeighborX="-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AF6A3-AA76-454D-8266-287F9BBFA6ED}" type="pres">
      <dgm:prSet presAssocID="{42DBE37D-DDEC-4EB6-8EF5-51E15DD4DD2E}" presName="descendantText" presStyleLbl="alignAccFollowNode1" presStyleIdx="1" presStyleCnt="4" custScaleX="135445" custScaleY="77803" custLinFactNeighborY="2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DC9B4-5D1C-4174-9EF3-1EC3C59F04B1}" type="pres">
      <dgm:prSet presAssocID="{DE4DB673-4182-4FC3-81AC-36E6D9E2DE1E}" presName="sp" presStyleCnt="0"/>
      <dgm:spPr/>
    </dgm:pt>
    <dgm:pt modelId="{9AD0360D-38AB-4CDF-827A-53F74C4309E5}" type="pres">
      <dgm:prSet presAssocID="{619DA6EF-DD57-4E2B-A3FF-27A89C3F9C92}" presName="linNode" presStyleCnt="0"/>
      <dgm:spPr/>
    </dgm:pt>
    <dgm:pt modelId="{B7649F7F-C2A7-4162-A5B4-6D98E6ACA7F5}" type="pres">
      <dgm:prSet presAssocID="{619DA6EF-DD57-4E2B-A3FF-27A89C3F9C92}" presName="parentText" presStyleLbl="node1" presStyleIdx="2" presStyleCnt="4" custScaleX="8126" custScaleY="79574" custLinFactNeighborX="-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E635-FE7A-43D7-B825-63FE285A8F3C}" type="pres">
      <dgm:prSet presAssocID="{619DA6EF-DD57-4E2B-A3FF-27A89C3F9C92}" presName="descendantText" presStyleLbl="alignAccFollowNode1" presStyleIdx="2" presStyleCnt="4" custScaleX="136085" custScaleY="55574" custLinFactNeighborY="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333B-D33F-4B11-9075-79874D38AE74}" type="pres">
      <dgm:prSet presAssocID="{AC284F4F-E7F1-4964-B270-99B2E3FF1CB1}" presName="sp" presStyleCnt="0"/>
      <dgm:spPr/>
    </dgm:pt>
    <dgm:pt modelId="{945A29AB-B204-48A8-9E9E-33CED33A7E6B}" type="pres">
      <dgm:prSet presAssocID="{700DB268-03C3-446A-AF41-B9F432CE6322}" presName="linNode" presStyleCnt="0"/>
      <dgm:spPr/>
    </dgm:pt>
    <dgm:pt modelId="{1C6F8AA8-AF0F-4E74-939C-DE3E397A8106}" type="pres">
      <dgm:prSet presAssocID="{700DB268-03C3-446A-AF41-B9F432CE6322}" presName="parentText" presStyleLbl="node1" presStyleIdx="3" presStyleCnt="4" custScaleX="8126" custScaleY="77286" custLinFactNeighborX="-644" custLinFactNeighborY="-37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B2445-72D0-4CBF-9854-51BC5665FBA6}" type="pres">
      <dgm:prSet presAssocID="{700DB268-03C3-446A-AF41-B9F432CE6322}" presName="descendantText" presStyleLbl="alignAccFollowNode1" presStyleIdx="3" presStyleCnt="4" custScaleX="136085" custScaleY="99768" custLinFactNeighborX="25" custLinFactNeighborY="-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5C4E7-A6A3-4C68-A534-DF7DFD51250B}" srcId="{C480CBA2-FE88-4B9C-8115-E4D190483E30}" destId="{4E8D3172-BCDF-45F6-9E98-92E6A37CA9AD}" srcOrd="0" destOrd="0" parTransId="{49909208-D3C8-45E7-88CA-E37E55D53363}" sibTransId="{3010ABB2-9F8C-4193-945C-9B1ACCE7D2FF}"/>
    <dgm:cxn modelId="{A6F99521-767C-4052-A533-ED23859BE227}" srcId="{C676D0D4-2C5F-43B7-B4E6-22A2E123547A}" destId="{42DBE37D-DDEC-4EB6-8EF5-51E15DD4DD2E}" srcOrd="1" destOrd="0" parTransId="{7BF07A4C-3DFC-4C26-841C-F44B94C0763C}" sibTransId="{DE4DB673-4182-4FC3-81AC-36E6D9E2DE1E}"/>
    <dgm:cxn modelId="{D3409F51-030C-40EA-9A22-EF6133716A86}" srcId="{42DBE37D-DDEC-4EB6-8EF5-51E15DD4DD2E}" destId="{2D890224-8CDB-408A-85AE-5ECA73D8468E}" srcOrd="0" destOrd="0" parTransId="{DD808A50-264B-4449-98D9-38F00F1E973F}" sibTransId="{A9ECEB37-F0A6-4417-9C1F-AC7BF346D339}"/>
    <dgm:cxn modelId="{831B9FEC-6860-4F8A-B075-589510B9EB8F}" type="presOf" srcId="{700DB268-03C3-446A-AF41-B9F432CE6322}" destId="{1C6F8AA8-AF0F-4E74-939C-DE3E397A8106}" srcOrd="0" destOrd="0" presId="urn:microsoft.com/office/officeart/2005/8/layout/vList5"/>
    <dgm:cxn modelId="{41A99066-ACF2-48E9-B87E-C4AD09526C3F}" srcId="{619DA6EF-DD57-4E2B-A3FF-27A89C3F9C92}" destId="{89E930CB-D043-4B6F-8EEA-AB10309F5372}" srcOrd="0" destOrd="0" parTransId="{C9E42AAF-84DB-4CE5-B91C-CABF1A6B237E}" sibTransId="{73D8A495-D8BE-44FF-B8AC-2FF597A80F2B}"/>
    <dgm:cxn modelId="{01DAAAB2-6FC0-43AD-8C9A-C57691DCFD82}" type="presOf" srcId="{619DA6EF-DD57-4E2B-A3FF-27A89C3F9C92}" destId="{B7649F7F-C2A7-4162-A5B4-6D98E6ACA7F5}" srcOrd="0" destOrd="0" presId="urn:microsoft.com/office/officeart/2005/8/layout/vList5"/>
    <dgm:cxn modelId="{C8AFF9A7-2190-474E-9310-7B5653533EF3}" srcId="{C676D0D4-2C5F-43B7-B4E6-22A2E123547A}" destId="{700DB268-03C3-446A-AF41-B9F432CE6322}" srcOrd="3" destOrd="0" parTransId="{37559710-45F8-4A71-B116-3829FA15C013}" sibTransId="{CDC067A3-78E8-48CD-9F50-449CBDBE0B3C}"/>
    <dgm:cxn modelId="{CFBAF42A-E42E-4F9E-A0B5-0F5B41067983}" srcId="{C676D0D4-2C5F-43B7-B4E6-22A2E123547A}" destId="{619DA6EF-DD57-4E2B-A3FF-27A89C3F9C92}" srcOrd="2" destOrd="0" parTransId="{D767AF8A-770F-4261-8EC9-CDEBF6E2A2DC}" sibTransId="{AC284F4F-E7F1-4964-B270-99B2E3FF1CB1}"/>
    <dgm:cxn modelId="{DCC98D0F-452E-4AD9-9531-76AA4251275B}" type="presOf" srcId="{42DBE37D-DDEC-4EB6-8EF5-51E15DD4DD2E}" destId="{6CC81DE5-2161-484C-AFAC-A1A60718E553}" srcOrd="0" destOrd="0" presId="urn:microsoft.com/office/officeart/2005/8/layout/vList5"/>
    <dgm:cxn modelId="{20126FD8-D416-44D2-95E9-024A8A447EEF}" type="presOf" srcId="{2D890224-8CDB-408A-85AE-5ECA73D8468E}" destId="{87FAF6A3-AA76-454D-8266-287F9BBFA6ED}" srcOrd="0" destOrd="0" presId="urn:microsoft.com/office/officeart/2005/8/layout/vList5"/>
    <dgm:cxn modelId="{E1A7817E-70D8-4ACE-AAE2-51383FB21385}" srcId="{C676D0D4-2C5F-43B7-B4E6-22A2E123547A}" destId="{C480CBA2-FE88-4B9C-8115-E4D190483E30}" srcOrd="0" destOrd="0" parTransId="{F5476CB8-63FF-486D-980A-EF160B4AD7B5}" sibTransId="{989394B4-3BC7-46BB-8C7D-6B1198612A6F}"/>
    <dgm:cxn modelId="{6773A7D3-7AF4-4A5E-8368-A062E0607FA7}" type="presOf" srcId="{89E930CB-D043-4B6F-8EEA-AB10309F5372}" destId="{051BE635-FE7A-43D7-B825-63FE285A8F3C}" srcOrd="0" destOrd="0" presId="urn:microsoft.com/office/officeart/2005/8/layout/vList5"/>
    <dgm:cxn modelId="{4D8F745C-150A-4B34-9FE5-215BEA1E784F}" type="presOf" srcId="{C480CBA2-FE88-4B9C-8115-E4D190483E30}" destId="{4BF8B029-2722-4C06-A153-68E29E8DD1B9}" srcOrd="0" destOrd="0" presId="urn:microsoft.com/office/officeart/2005/8/layout/vList5"/>
    <dgm:cxn modelId="{3367EA41-6FD2-4F01-9218-8B16F1A695DC}" srcId="{700DB268-03C3-446A-AF41-B9F432CE6322}" destId="{A0B56F2B-EB2F-459E-A1FC-79455906DA3C}" srcOrd="0" destOrd="0" parTransId="{D05C08D2-C248-40EB-99D3-67E3B08C2EF5}" sibTransId="{B4C06940-32D9-4CCC-92B9-D366DDA3544F}"/>
    <dgm:cxn modelId="{EDE9DA37-C8FD-4720-BE3F-6F1DC1C5673B}" type="presOf" srcId="{A0B56F2B-EB2F-459E-A1FC-79455906DA3C}" destId="{032B2445-72D0-4CBF-9854-51BC5665FBA6}" srcOrd="0" destOrd="0" presId="urn:microsoft.com/office/officeart/2005/8/layout/vList5"/>
    <dgm:cxn modelId="{F2AD84AA-F9F0-4B13-BC5A-3A86A60CAB8C}" type="presOf" srcId="{4E8D3172-BCDF-45F6-9E98-92E6A37CA9AD}" destId="{108B9583-C6F1-4AD4-AB00-7E5506103B46}" srcOrd="0" destOrd="0" presId="urn:microsoft.com/office/officeart/2005/8/layout/vList5"/>
    <dgm:cxn modelId="{60F833DA-40F5-4239-84FF-7926388E8CD4}" type="presOf" srcId="{C676D0D4-2C5F-43B7-B4E6-22A2E123547A}" destId="{65EF0F81-8D1B-41BC-850A-A4A8FD204731}" srcOrd="0" destOrd="0" presId="urn:microsoft.com/office/officeart/2005/8/layout/vList5"/>
    <dgm:cxn modelId="{ACBB474B-B89F-4C56-BFC3-F451F4B71B4B}" type="presParOf" srcId="{65EF0F81-8D1B-41BC-850A-A4A8FD204731}" destId="{DFA5E029-9EED-4692-82FB-A32816A6A7EE}" srcOrd="0" destOrd="0" presId="urn:microsoft.com/office/officeart/2005/8/layout/vList5"/>
    <dgm:cxn modelId="{840A0EA8-3813-4464-A57E-62A277699864}" type="presParOf" srcId="{DFA5E029-9EED-4692-82FB-A32816A6A7EE}" destId="{4BF8B029-2722-4C06-A153-68E29E8DD1B9}" srcOrd="0" destOrd="0" presId="urn:microsoft.com/office/officeart/2005/8/layout/vList5"/>
    <dgm:cxn modelId="{CDDE5E9F-DFCC-4F82-9D3A-0FD9CF987C3D}" type="presParOf" srcId="{DFA5E029-9EED-4692-82FB-A32816A6A7EE}" destId="{108B9583-C6F1-4AD4-AB00-7E5506103B46}" srcOrd="1" destOrd="0" presId="urn:microsoft.com/office/officeart/2005/8/layout/vList5"/>
    <dgm:cxn modelId="{9F2EFEC0-4E6F-4767-8E74-86E821241424}" type="presParOf" srcId="{65EF0F81-8D1B-41BC-850A-A4A8FD204731}" destId="{98A7B6B6-53A1-492B-9AC6-C6218AEF0130}" srcOrd="1" destOrd="0" presId="urn:microsoft.com/office/officeart/2005/8/layout/vList5"/>
    <dgm:cxn modelId="{BE101076-0EFC-489C-BD31-7F0740FBD489}" type="presParOf" srcId="{65EF0F81-8D1B-41BC-850A-A4A8FD204731}" destId="{BEC027C9-DA5D-4A42-9255-4259E95E579B}" srcOrd="2" destOrd="0" presId="urn:microsoft.com/office/officeart/2005/8/layout/vList5"/>
    <dgm:cxn modelId="{8B80BCE2-CDA2-48F6-9613-ACE4682451A2}" type="presParOf" srcId="{BEC027C9-DA5D-4A42-9255-4259E95E579B}" destId="{6CC81DE5-2161-484C-AFAC-A1A60718E553}" srcOrd="0" destOrd="0" presId="urn:microsoft.com/office/officeart/2005/8/layout/vList5"/>
    <dgm:cxn modelId="{633822B6-41E0-417A-BBF5-4B9F6B3D91C1}" type="presParOf" srcId="{BEC027C9-DA5D-4A42-9255-4259E95E579B}" destId="{87FAF6A3-AA76-454D-8266-287F9BBFA6ED}" srcOrd="1" destOrd="0" presId="urn:microsoft.com/office/officeart/2005/8/layout/vList5"/>
    <dgm:cxn modelId="{3108593C-A629-4857-BF7F-8B8DA3C300AC}" type="presParOf" srcId="{65EF0F81-8D1B-41BC-850A-A4A8FD204731}" destId="{8DFDC9B4-5D1C-4174-9EF3-1EC3C59F04B1}" srcOrd="3" destOrd="0" presId="urn:microsoft.com/office/officeart/2005/8/layout/vList5"/>
    <dgm:cxn modelId="{4DECBB4F-11BC-436D-9D44-20A6B9F3C873}" type="presParOf" srcId="{65EF0F81-8D1B-41BC-850A-A4A8FD204731}" destId="{9AD0360D-38AB-4CDF-827A-53F74C4309E5}" srcOrd="4" destOrd="0" presId="urn:microsoft.com/office/officeart/2005/8/layout/vList5"/>
    <dgm:cxn modelId="{698FB6E3-C2BD-4380-BB8D-A94EFDA4A126}" type="presParOf" srcId="{9AD0360D-38AB-4CDF-827A-53F74C4309E5}" destId="{B7649F7F-C2A7-4162-A5B4-6D98E6ACA7F5}" srcOrd="0" destOrd="0" presId="urn:microsoft.com/office/officeart/2005/8/layout/vList5"/>
    <dgm:cxn modelId="{A5BAD54D-B940-4C16-ABB0-9D53184AB191}" type="presParOf" srcId="{9AD0360D-38AB-4CDF-827A-53F74C4309E5}" destId="{051BE635-FE7A-43D7-B825-63FE285A8F3C}" srcOrd="1" destOrd="0" presId="urn:microsoft.com/office/officeart/2005/8/layout/vList5"/>
    <dgm:cxn modelId="{BEDFBAC3-F098-4E2A-ACE0-58C3E3E060DE}" type="presParOf" srcId="{65EF0F81-8D1B-41BC-850A-A4A8FD204731}" destId="{0999333B-D33F-4B11-9075-79874D38AE74}" srcOrd="5" destOrd="0" presId="urn:microsoft.com/office/officeart/2005/8/layout/vList5"/>
    <dgm:cxn modelId="{7E718C57-83D0-46D4-ABF6-6FE2041D1367}" type="presParOf" srcId="{65EF0F81-8D1B-41BC-850A-A4A8FD204731}" destId="{945A29AB-B204-48A8-9E9E-33CED33A7E6B}" srcOrd="6" destOrd="0" presId="urn:microsoft.com/office/officeart/2005/8/layout/vList5"/>
    <dgm:cxn modelId="{D833483D-A8E0-4035-9EA6-5B374D831B9C}" type="presParOf" srcId="{945A29AB-B204-48A8-9E9E-33CED33A7E6B}" destId="{1C6F8AA8-AF0F-4E74-939C-DE3E397A8106}" srcOrd="0" destOrd="0" presId="urn:microsoft.com/office/officeart/2005/8/layout/vList5"/>
    <dgm:cxn modelId="{D6F5D612-5D32-446E-AB5D-1245A947B00D}" type="presParOf" srcId="{945A29AB-B204-48A8-9E9E-33CED33A7E6B}" destId="{032B2445-72D0-4CBF-9854-51BC5665FB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B9583-C6F1-4AD4-AB00-7E5506103B46}">
      <dsp:nvSpPr>
        <dsp:cNvPr id="0" name=""/>
        <dsp:cNvSpPr/>
      </dsp:nvSpPr>
      <dsp:spPr>
        <a:xfrm rot="5400000">
          <a:off x="3981752" y="-3091035"/>
          <a:ext cx="893800" cy="75079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1" kern="1200" dirty="0" smtClean="0"/>
            <a:t>Неизбежное уменьшение непосредственных контактов, в том числе с членами семьи </a:t>
          </a:r>
          <a:endParaRPr lang="ru-RU" sz="2400" b="0" kern="1200" dirty="0"/>
        </a:p>
      </dsp:txBody>
      <dsp:txXfrm rot="-5400000">
        <a:off x="674690" y="259659"/>
        <a:ext cx="7464292" cy="806536"/>
      </dsp:txXfrm>
    </dsp:sp>
    <dsp:sp modelId="{4BF8B029-2722-4C06-A153-68E29E8DD1B9}">
      <dsp:nvSpPr>
        <dsp:cNvPr id="0" name=""/>
        <dsp:cNvSpPr/>
      </dsp:nvSpPr>
      <dsp:spPr>
        <a:xfrm flipH="1">
          <a:off x="409415" y="3903"/>
          <a:ext cx="252751" cy="1239276"/>
        </a:xfrm>
        <a:prstGeom prst="round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>
        <a:off x="421753" y="16241"/>
        <a:ext cx="228075" cy="1214600"/>
      </dsp:txXfrm>
    </dsp:sp>
    <dsp:sp modelId="{87FAF6A3-AA76-454D-8266-287F9BBFA6ED}">
      <dsp:nvSpPr>
        <dsp:cNvPr id="0" name=""/>
        <dsp:cNvSpPr/>
      </dsp:nvSpPr>
      <dsp:spPr>
        <a:xfrm rot="5400000">
          <a:off x="3950635" y="-1774560"/>
          <a:ext cx="956091" cy="74895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Снижение интимности и открытости в общении из-за экспозиции большому количеству людей в сети</a:t>
          </a:r>
          <a:endParaRPr lang="ru-RU" sz="2400" kern="1200" dirty="0"/>
        </a:p>
      </dsp:txBody>
      <dsp:txXfrm rot="-5400000">
        <a:off x="683898" y="1538850"/>
        <a:ext cx="7442893" cy="862745"/>
      </dsp:txXfrm>
    </dsp:sp>
    <dsp:sp modelId="{6CC81DE5-2161-484C-AFAC-A1A60718E553}">
      <dsp:nvSpPr>
        <dsp:cNvPr id="0" name=""/>
        <dsp:cNvSpPr/>
      </dsp:nvSpPr>
      <dsp:spPr>
        <a:xfrm flipH="1">
          <a:off x="409415" y="1319984"/>
          <a:ext cx="252751" cy="1231365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>
        <a:off x="421753" y="1332322"/>
        <a:ext cx="228075" cy="1206689"/>
      </dsp:txXfrm>
    </dsp:sp>
    <dsp:sp modelId="{051BE635-FE7A-43D7-B825-63FE285A8F3C}">
      <dsp:nvSpPr>
        <dsp:cNvPr id="0" name=""/>
        <dsp:cNvSpPr/>
      </dsp:nvSpPr>
      <dsp:spPr>
        <a:xfrm rot="5400000">
          <a:off x="4104911" y="-503539"/>
          <a:ext cx="682927" cy="7524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Стимуляция демонстрации успеха и благополучия</a:t>
          </a:r>
          <a:endParaRPr lang="ru-RU" sz="2400" kern="1200" dirty="0"/>
        </a:p>
      </dsp:txBody>
      <dsp:txXfrm rot="-5400000">
        <a:off x="683897" y="2950813"/>
        <a:ext cx="7491618" cy="616251"/>
      </dsp:txXfrm>
    </dsp:sp>
    <dsp:sp modelId="{B7649F7F-C2A7-4162-A5B4-6D98E6ACA7F5}">
      <dsp:nvSpPr>
        <dsp:cNvPr id="0" name=""/>
        <dsp:cNvSpPr/>
      </dsp:nvSpPr>
      <dsp:spPr>
        <a:xfrm>
          <a:off x="409415" y="2628154"/>
          <a:ext cx="252751" cy="122231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>
        <a:off x="421753" y="2640492"/>
        <a:ext cx="228075" cy="1197642"/>
      </dsp:txXfrm>
    </dsp:sp>
    <dsp:sp modelId="{032B2445-72D0-4CBF-9854-51BC5665FBA6}">
      <dsp:nvSpPr>
        <dsp:cNvPr id="0" name=""/>
        <dsp:cNvSpPr/>
      </dsp:nvSpPr>
      <dsp:spPr>
        <a:xfrm rot="5400000">
          <a:off x="3834147" y="737079"/>
          <a:ext cx="1226011" cy="7524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Рост числа невыгодных социальных сравнений в том числе деструктивной эмоции - зависти, а в конечном счете - эмоционального неблагополучия</a:t>
          </a:r>
          <a:endParaRPr lang="ru-RU" sz="2400" kern="1200" dirty="0"/>
        </a:p>
      </dsp:txBody>
      <dsp:txXfrm rot="-5400000">
        <a:off x="684675" y="3946401"/>
        <a:ext cx="7465107" cy="1106313"/>
      </dsp:txXfrm>
    </dsp:sp>
    <dsp:sp modelId="{1C6F8AA8-AF0F-4E74-939C-DE3E397A8106}">
      <dsp:nvSpPr>
        <dsp:cNvPr id="0" name=""/>
        <dsp:cNvSpPr/>
      </dsp:nvSpPr>
      <dsp:spPr>
        <a:xfrm>
          <a:off x="395535" y="3888432"/>
          <a:ext cx="252751" cy="118717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>
        <a:off x="407873" y="3900770"/>
        <a:ext cx="228075" cy="116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C0D1-E33D-49BC-9242-C38B681894DC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E227-571D-4BB9-8D30-E1F6D467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4624"/>
            <a:ext cx="6480720" cy="4320480"/>
          </a:xfrm>
        </p:spPr>
        <p:txBody>
          <a:bodyPr>
            <a:normAutofit/>
          </a:bodyPr>
          <a:lstStyle/>
          <a:p>
            <a:pPr algn="r">
              <a:lnSpc>
                <a:spcPts val="6000"/>
              </a:lnSpc>
              <a:spcBef>
                <a:spcPts val="0"/>
              </a:spcBef>
            </a:pPr>
            <a:r>
              <a:rPr lang="ru-RU" sz="43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ru-RU" sz="43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Гармония </a:t>
            </a:r>
            <a:r>
              <a:rPr lang="ru-RU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общения </a:t>
            </a:r>
            <a:br>
              <a:rPr lang="ru-RU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— </a:t>
            </a:r>
            <a:r>
              <a:rPr lang="ru-RU" sz="43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залог психического здоровья ребенка</a:t>
            </a:r>
            <a:r>
              <a:rPr lang="ru-RU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endParaRPr lang="ru-RU" sz="43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273913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Главный внештатный детский </a:t>
            </a:r>
          </a:p>
          <a:p>
            <a:pPr algn="r"/>
            <a:r>
              <a:rPr lang="ru-RU" sz="2000" b="1" i="1" dirty="0" smtClean="0"/>
              <a:t>психиатр Ярославской области </a:t>
            </a:r>
          </a:p>
          <a:p>
            <a:pPr algn="r"/>
            <a:r>
              <a:rPr lang="ru-RU" sz="2000" b="1" i="1" dirty="0" smtClean="0"/>
              <a:t>Заведующая диспансерным отделением для детей </a:t>
            </a:r>
          </a:p>
          <a:p>
            <a:pPr algn="r"/>
            <a:r>
              <a:rPr lang="ru-RU" sz="2000" b="1" i="1" dirty="0" smtClean="0"/>
              <a:t>Симановская И.Э.</a:t>
            </a:r>
            <a:endParaRPr lang="ru-RU" sz="20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_3827af2ce94822f7fcfe455826d1a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89130"/>
            <a:ext cx="3096344" cy="298023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297032"/>
            <a:ext cx="8640000" cy="1475784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>
            <a:noAutofit/>
          </a:bodyPr>
          <a:lstStyle/>
          <a:p>
            <a:pPr marL="196850" indent="-9525" algn="just">
              <a:buNone/>
            </a:pPr>
            <a:r>
              <a:rPr lang="ru-RU" sz="2400" dirty="0"/>
              <a:t>Важнейшим фактором формирования психосоматических расстройств является семья, чаще всего, </a:t>
            </a:r>
            <a:r>
              <a:rPr lang="ru-RU" sz="2400" dirty="0" err="1"/>
              <a:t>дисфункциональная</a:t>
            </a:r>
            <a:r>
              <a:rPr lang="ru-RU" sz="2400" dirty="0"/>
              <a:t>. В литературе выделяют следующие проявления семей, способствующих психосоматическим расстройствам детей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2000" y="1737192"/>
            <a:ext cx="8640000" cy="19798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 vert="horz" lIns="91440" tIns="45720" rIns="91440" bIns="45720" rtlCol="0">
            <a:noAutofit/>
          </a:bodyPr>
          <a:lstStyle/>
          <a:p>
            <a:pPr marL="187325" algn="just"/>
            <a:r>
              <a:rPr lang="ru-RU" sz="2400" dirty="0" smtClean="0"/>
              <a:t>1). </a:t>
            </a:r>
            <a:r>
              <a:rPr lang="ru-RU" sz="2400" dirty="0" err="1" smtClean="0"/>
              <a:t>сверхвключенность</a:t>
            </a:r>
            <a:r>
              <a:rPr lang="ru-RU" sz="2400" dirty="0" smtClean="0"/>
              <a:t> родителей в жизненные проблемы ребенка, это вредит его самостоятельности и не развивает защитные механизмы; </a:t>
            </a:r>
          </a:p>
          <a:p>
            <a:pPr marL="187325" algn="just"/>
            <a:r>
              <a:rPr lang="ru-RU" sz="2400" dirty="0" smtClean="0"/>
              <a:t>2). сверхчувствительность каждого члена семьи к стрессам другого;  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75856" y="3393376"/>
            <a:ext cx="5616624" cy="19798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 vert="horz" lIns="91440" tIns="45720" rIns="91440" bIns="45720" rtlCol="0">
            <a:noAutofit/>
          </a:bodyPr>
          <a:lstStyle/>
          <a:p>
            <a:pPr marL="187325" algn="just"/>
            <a:r>
              <a:rPr lang="ru-RU" sz="2400" dirty="0" smtClean="0"/>
              <a:t>3). слабая способность менять правила взаимодействия в ситуации изменяющихся обстоятельств, ригидность взаимоотношений;  </a:t>
            </a:r>
          </a:p>
          <a:p>
            <a:pPr marL="187325" algn="just"/>
            <a:endParaRPr lang="ru-RU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347864" y="5085184"/>
            <a:ext cx="4968552" cy="13681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620688"/>
            <a:ext cx="8352928" cy="26642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 vert="horz" lIns="91440" tIns="45720" rIns="91440" bIns="45720" rtlCol="0">
            <a:noAutofit/>
          </a:bodyPr>
          <a:lstStyle/>
          <a:p>
            <a:pPr marL="187325" algn="just"/>
            <a:r>
              <a:rPr lang="ru-RU" sz="2400" dirty="0" smtClean="0"/>
              <a:t>4). склонность избегать выражения своего мнения, открытого обсуждения конфликтов; </a:t>
            </a:r>
          </a:p>
          <a:p>
            <a:pPr marL="187325" algn="just"/>
            <a:r>
              <a:rPr lang="ru-RU" sz="2400" dirty="0" smtClean="0"/>
              <a:t>5). заболевание ребенка часто играют роль стабилизатора</a:t>
            </a:r>
          </a:p>
          <a:p>
            <a:pPr marL="187325" algn="just"/>
            <a:r>
              <a:rPr lang="ru-RU" sz="2400" dirty="0" smtClean="0"/>
              <a:t>в супружеском конфликте, то есть имеется неосознанная выгода</a:t>
            </a:r>
          </a:p>
          <a:p>
            <a:pPr algn="just"/>
            <a:endParaRPr lang="ru-RU" sz="2400" dirty="0"/>
          </a:p>
        </p:txBody>
      </p:sp>
      <p:pic>
        <p:nvPicPr>
          <p:cNvPr id="6" name="Рисунок 5" descr="Giperopeka_1498571899-1140x570.jpg"/>
          <p:cNvPicPr>
            <a:picLocks noChangeAspect="1"/>
          </p:cNvPicPr>
          <p:nvPr/>
        </p:nvPicPr>
        <p:blipFill>
          <a:blip r:embed="rId2" cstate="print"/>
          <a:srcRect l="13043" r="19565"/>
          <a:stretch>
            <a:fillRect/>
          </a:stretch>
        </p:blipFill>
        <p:spPr>
          <a:xfrm>
            <a:off x="251519" y="2780928"/>
            <a:ext cx="5046822" cy="374441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33416"/>
            <a:ext cx="8640960" cy="6524584"/>
          </a:xfrm>
        </p:spPr>
        <p:txBody>
          <a:bodyPr>
            <a:noAutofit/>
          </a:bodyPr>
          <a:lstStyle/>
          <a:p>
            <a:pPr indent="11113" algn="ctr">
              <a:buNone/>
            </a:pPr>
            <a:r>
              <a:rPr lang="ru-RU" sz="2800" b="1" dirty="0" smtClean="0"/>
              <a:t>Выделяют </a:t>
            </a:r>
            <a:r>
              <a:rPr lang="ru-RU" sz="2800" b="1" dirty="0"/>
              <a:t>психосоматические реакции и психосоматические заболевания. </a:t>
            </a:r>
            <a:endParaRPr lang="ru-RU" sz="2800" b="1" dirty="0" smtClean="0"/>
          </a:p>
          <a:p>
            <a:pPr algn="just"/>
            <a:r>
              <a:rPr lang="ru-RU" sz="2400" dirty="0" smtClean="0"/>
              <a:t>Первые </a:t>
            </a:r>
            <a:r>
              <a:rPr lang="ru-RU" sz="2400" dirty="0"/>
              <a:t>по существу, еще не являются точно очерченной патологией и встречаются у здоровых людей как единичные, изолированные реакции организма на те или </a:t>
            </a:r>
            <a:r>
              <a:rPr lang="ru-RU" sz="2400" dirty="0" smtClean="0"/>
              <a:t>иные стрессовые </a:t>
            </a:r>
            <a:r>
              <a:rPr lang="ru-RU" sz="2400" dirty="0"/>
              <a:t>моменты. Примером этих реакций являются учащение мочеиспускания и диарея у студентов перед трудными экзаменами. В то же время при определенных условиях эти единичные психосоматические реакции могут стать началом психосоматического заболевания.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 младенческом возрасте к психосоматическим расстройствам могут относится: колики до третьего месяца жизни, метеоризм, </a:t>
            </a:r>
            <a:r>
              <a:rPr lang="ru-RU" sz="2400" dirty="0" err="1" smtClean="0"/>
              <a:t>аэрофагия</a:t>
            </a:r>
            <a:r>
              <a:rPr lang="ru-RU" sz="2400" dirty="0" smtClean="0"/>
              <a:t> (заглатывание воздуха </a:t>
            </a:r>
            <a:endParaRPr lang="en-US" sz="2400" dirty="0" smtClean="0"/>
          </a:p>
          <a:p>
            <a:pPr indent="19050" algn="just">
              <a:spcBef>
                <a:spcPts val="0"/>
              </a:spcBef>
              <a:buNone/>
            </a:pPr>
            <a:r>
              <a:rPr lang="ru-RU" sz="2400" dirty="0" smtClean="0"/>
              <a:t>при кормлении), срыгивания, жвачка (</a:t>
            </a:r>
            <a:r>
              <a:rPr lang="ru-RU" sz="2400" dirty="0" err="1" smtClean="0"/>
              <a:t>мерицизм</a:t>
            </a:r>
            <a:r>
              <a:rPr lang="ru-RU" sz="2400" dirty="0" smtClean="0"/>
              <a:t>), </a:t>
            </a:r>
            <a:endParaRPr lang="en-US" sz="2400" dirty="0" smtClean="0"/>
          </a:p>
          <a:p>
            <a:pPr indent="19050" algn="just">
              <a:spcBef>
                <a:spcPts val="0"/>
              </a:spcBef>
              <a:buNone/>
            </a:pPr>
            <a:r>
              <a:rPr lang="ru-RU" sz="2400" dirty="0" smtClean="0"/>
              <a:t>отказ от пищи, недостаточная прибавка массы тела, </a:t>
            </a:r>
            <a:endParaRPr lang="en-US" sz="2400" dirty="0" smtClean="0"/>
          </a:p>
          <a:p>
            <a:pPr indent="19050" algn="just">
              <a:spcBef>
                <a:spcPts val="0"/>
              </a:spcBef>
              <a:buNone/>
            </a:pPr>
            <a:r>
              <a:rPr lang="ru-RU" sz="2400" dirty="0" smtClean="0"/>
              <a:t>тучность, остановка развития,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3376"/>
            <a:ext cx="8640960" cy="6480000"/>
          </a:xfrm>
        </p:spPr>
        <p:txBody>
          <a:bodyPr vert="horz" lIns="91440" tIns="45720" rIns="91440" bIns="45720" rtlCol="0">
            <a:noAutofit/>
          </a:bodyPr>
          <a:lstStyle/>
          <a:p>
            <a:pPr indent="11113" algn="just">
              <a:spcBef>
                <a:spcPts val="0"/>
              </a:spcBef>
              <a:buNone/>
            </a:pPr>
            <a:r>
              <a:rPr lang="ru-RU" sz="2400" dirty="0" smtClean="0"/>
              <a:t>функциональный мегаколон (раздутый толстый кишечник), некоторые приступы нарушения дыхания, спастический плач, нарушения сна, запор, </a:t>
            </a:r>
            <a:r>
              <a:rPr lang="ru-RU" sz="2400" dirty="0" err="1" smtClean="0"/>
              <a:t>энкопрез</a:t>
            </a:r>
            <a:endParaRPr lang="ru-RU" sz="2400" dirty="0" smtClean="0"/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/>
              <a:t>дошкольном возрасте наблюдают такие психосоматические расстройства, как: запор, понос, "раздраженный кишечник", боли в животе, циклические рвоты, отказ от жевания, </a:t>
            </a:r>
            <a:r>
              <a:rPr lang="ru-RU" sz="2400" dirty="0" err="1"/>
              <a:t>анорексия</a:t>
            </a:r>
            <a:r>
              <a:rPr lang="ru-RU" sz="2400" dirty="0"/>
              <a:t> и булимия, </a:t>
            </a:r>
            <a:r>
              <a:rPr lang="ru-RU" sz="2400" dirty="0" err="1"/>
              <a:t>энкопрез</a:t>
            </a:r>
            <a:r>
              <a:rPr lang="ru-RU" sz="2400" dirty="0"/>
              <a:t>, </a:t>
            </a:r>
            <a:r>
              <a:rPr lang="ru-RU" sz="2400" dirty="0" err="1"/>
              <a:t>энурез</a:t>
            </a:r>
            <a:r>
              <a:rPr lang="ru-RU" sz="2400" dirty="0"/>
              <a:t>, ожирение, нарушение сна, лихорадка и др. </a:t>
            </a:r>
          </a:p>
          <a:p>
            <a:pPr algn="just">
              <a:spcBef>
                <a:spcPts val="0"/>
              </a:spcBef>
            </a:pPr>
            <a:r>
              <a:rPr lang="ru-RU" sz="2400" dirty="0"/>
              <a:t>У детей школьного возраста и подростков к числу психосоматических расстройств относят: мигрень, "ростовые боли", </a:t>
            </a:r>
            <a:r>
              <a:rPr lang="ru-RU" sz="2400" dirty="0" err="1"/>
              <a:t>боли</a:t>
            </a:r>
            <a:r>
              <a:rPr lang="ru-RU" sz="2400" dirty="0"/>
              <a:t> меняющейся локализации, нарушения сна, приступы гипервентиляции, обмороки, </a:t>
            </a:r>
            <a:r>
              <a:rPr lang="ru-RU" sz="2400" dirty="0" err="1"/>
              <a:t>вегето-сосудистую</a:t>
            </a:r>
            <a:r>
              <a:rPr lang="ru-RU" sz="2400" dirty="0"/>
              <a:t> </a:t>
            </a:r>
            <a:r>
              <a:rPr lang="ru-RU" sz="2400" dirty="0" err="1"/>
              <a:t>дистонию</a:t>
            </a:r>
            <a:r>
              <a:rPr lang="ru-RU" sz="2400" dirty="0"/>
              <a:t>, бронхиальную астму, нервную </a:t>
            </a:r>
            <a:r>
              <a:rPr lang="ru-RU" sz="2400" dirty="0" err="1" smtClean="0"/>
              <a:t>анорексию</a:t>
            </a:r>
            <a:r>
              <a:rPr lang="ru-RU" sz="2400" dirty="0"/>
              <a:t>, </a:t>
            </a:r>
            <a:endParaRPr lang="ru-RU" sz="2400" dirty="0" smtClean="0"/>
          </a:p>
          <a:p>
            <a:pPr indent="11113" algn="just">
              <a:spcBef>
                <a:spcPts val="0"/>
              </a:spcBef>
              <a:buNone/>
            </a:pPr>
            <a:r>
              <a:rPr lang="ru-RU" sz="2400" dirty="0" smtClean="0"/>
              <a:t>булимию</a:t>
            </a:r>
            <a:r>
              <a:rPr lang="ru-RU" sz="2400" dirty="0"/>
              <a:t>, ожирение, язвенную болезнь желудка и </a:t>
            </a:r>
            <a:endParaRPr lang="ru-RU" sz="2400" dirty="0" smtClean="0"/>
          </a:p>
          <a:p>
            <a:pPr indent="11113" algn="just">
              <a:spcBef>
                <a:spcPts val="0"/>
              </a:spcBef>
              <a:buNone/>
            </a:pPr>
            <a:r>
              <a:rPr lang="ru-RU" sz="2400" dirty="0" smtClean="0"/>
              <a:t>двенадцатиперстной </a:t>
            </a:r>
            <a:r>
              <a:rPr lang="ru-RU" sz="2400" dirty="0"/>
              <a:t>кишки, язвенный колит, </a:t>
            </a:r>
            <a:r>
              <a:rPr lang="ru-RU" sz="2400" dirty="0" err="1"/>
              <a:t>энкопрез</a:t>
            </a:r>
            <a:r>
              <a:rPr lang="ru-RU" sz="2400" dirty="0"/>
              <a:t>, </a:t>
            </a:r>
            <a:endParaRPr lang="ru-RU" sz="2400" dirty="0" smtClean="0"/>
          </a:p>
          <a:p>
            <a:pPr indent="11113" algn="just">
              <a:spcBef>
                <a:spcPts val="0"/>
              </a:spcBef>
              <a:buNone/>
            </a:pPr>
            <a:r>
              <a:rPr lang="ru-RU" sz="2400" dirty="0" err="1" smtClean="0"/>
              <a:t>энурез</a:t>
            </a:r>
            <a:r>
              <a:rPr lang="ru-RU" sz="2400" dirty="0"/>
              <a:t>, расстройства менструального цикла и др.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Лечение </a:t>
            </a:r>
            <a:r>
              <a:rPr lang="ru-RU" sz="2800" b="1" dirty="0"/>
              <a:t>психосоматических расстройств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7253"/>
            <a:ext cx="8640960" cy="531805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Для </a:t>
            </a:r>
            <a:r>
              <a:rPr lang="ru-RU" sz="2400" dirty="0"/>
              <a:t>начала стоит убедиться, что у ребенка нет органических и </a:t>
            </a:r>
            <a:r>
              <a:rPr lang="ru-RU" sz="2400" dirty="0" smtClean="0"/>
              <a:t>грубых физиологических </a:t>
            </a:r>
            <a:r>
              <a:rPr lang="ru-RU" sz="2400" dirty="0"/>
              <a:t>нарушений: необходимо пройти обследование у врачей общей </a:t>
            </a:r>
            <a:r>
              <a:rPr lang="ru-RU" sz="2400" dirty="0" smtClean="0"/>
              <a:t>практики.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Если </a:t>
            </a:r>
            <a:r>
              <a:rPr lang="ru-RU" sz="2400" dirty="0"/>
              <a:t>болезнь не ушла в зону патологии, то внимательности и прилежности родителей может хватить для </a:t>
            </a:r>
            <a:r>
              <a:rPr lang="ru-RU" sz="2400" dirty="0" smtClean="0"/>
              <a:t>совладения </a:t>
            </a:r>
            <a:r>
              <a:rPr lang="ru-RU" sz="2400" dirty="0"/>
              <a:t>с неприятной симптоматикой. Например, стоит почаще слушать то, что говорит ребенок и как он говорит, быть более внимательными к его проблемам. Создавая дома теплые доверительные условия и устраняя травмирующий ребенка фактор, родители могут самостоятельно скорректировать несильно выраженный симптом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Однако </a:t>
            </a:r>
            <a:r>
              <a:rPr lang="ru-RU" sz="2400" dirty="0"/>
              <a:t>далеко не всегда родители могут </a:t>
            </a:r>
            <a:r>
              <a:rPr lang="ru-RU" sz="2400" dirty="0" smtClean="0"/>
              <a:t>справиться </a:t>
            </a:r>
          </a:p>
          <a:p>
            <a:pPr indent="11113" algn="just">
              <a:spcBef>
                <a:spcPts val="0"/>
              </a:spcBef>
              <a:buNone/>
            </a:pPr>
            <a:r>
              <a:rPr lang="ru-RU" sz="2400" dirty="0" smtClean="0"/>
              <a:t>с </a:t>
            </a:r>
            <a:r>
              <a:rPr lang="ru-RU" sz="2400" dirty="0"/>
              <a:t>проблемой своими силами.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38164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Иногда </a:t>
            </a:r>
            <a:r>
              <a:rPr lang="ru-RU" sz="2400" dirty="0"/>
              <a:t>может потребоваться психологическая работа с проблемой не только ребенка, но и родителей, чтобы устранить </a:t>
            </a:r>
            <a:r>
              <a:rPr lang="ru-RU" sz="2400" dirty="0" err="1"/>
              <a:t>внутриличностные</a:t>
            </a:r>
            <a:r>
              <a:rPr lang="ru-RU" sz="2400" dirty="0"/>
              <a:t> конфликты, лежащие в основе заболевания. Как правило, после этого симптоматика проходит. </a:t>
            </a:r>
            <a:endParaRPr lang="ru-RU" sz="2400" dirty="0" smtClean="0"/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Важен </a:t>
            </a:r>
            <a:r>
              <a:rPr lang="ru-RU" sz="2400" dirty="0"/>
              <a:t>комплексный подход: одни специалисты назначают и контролируют медикаментозное </a:t>
            </a:r>
            <a:r>
              <a:rPr lang="ru-RU" sz="2400" dirty="0" smtClean="0"/>
              <a:t>лечение (это м.б. </a:t>
            </a:r>
            <a:r>
              <a:rPr lang="ru-RU" sz="2400" dirty="0"/>
              <a:t>психиатр), </a:t>
            </a:r>
            <a:endParaRPr lang="ru-RU" sz="2400" dirty="0" smtClean="0"/>
          </a:p>
          <a:p>
            <a:pPr indent="11113" algn="just">
              <a:spcBef>
                <a:spcPts val="0"/>
              </a:spcBef>
              <a:buNone/>
            </a:pPr>
            <a:r>
              <a:rPr lang="ru-RU" sz="2400" dirty="0" smtClean="0"/>
              <a:t>а </a:t>
            </a:r>
            <a:r>
              <a:rPr lang="ru-RU" sz="2400" dirty="0"/>
              <a:t>другие разбираются с психологическими трудностями у </a:t>
            </a:r>
            <a:r>
              <a:rPr lang="ru-RU" sz="2400" dirty="0" smtClean="0"/>
              <a:t>ребенка</a:t>
            </a:r>
            <a:r>
              <a:rPr lang="en-US" sz="2400" dirty="0" smtClean="0"/>
              <a:t> </a:t>
            </a:r>
            <a:r>
              <a:rPr lang="ru-RU" sz="2400" dirty="0" smtClean="0"/>
              <a:t>(это </a:t>
            </a:r>
            <a:r>
              <a:rPr lang="ru-RU" sz="2400" dirty="0"/>
              <a:t>будет психолог</a:t>
            </a:r>
            <a:r>
              <a:rPr lang="ru-RU" sz="2400" dirty="0" smtClean="0"/>
              <a:t>, психотерапевт</a:t>
            </a:r>
            <a:r>
              <a:rPr lang="ru-RU" sz="2400" dirty="0"/>
              <a:t>). Здесь необходимо соблюдать разумное и тонкое равновесие </a:t>
            </a:r>
            <a:r>
              <a:rPr lang="ru-RU" sz="2400" dirty="0" smtClean="0"/>
              <a:t>между</a:t>
            </a:r>
          </a:p>
        </p:txBody>
      </p:sp>
      <p:pic>
        <p:nvPicPr>
          <p:cNvPr id="4" name="Содержимое 3" descr="listening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88110"/>
            <a:ext cx="3619500" cy="238125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851920" y="4005064"/>
            <a:ext cx="4824536" cy="16561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11113" algn="just">
              <a:buNone/>
            </a:pPr>
            <a:r>
              <a:rPr lang="ru-RU" sz="2400" dirty="0" smtClean="0"/>
              <a:t>медицинской и психологической помощью. Тогда проблема найдет свое разрешение, а лечение </a:t>
            </a:r>
            <a:endParaRPr lang="en-US" sz="2400" dirty="0" smtClean="0"/>
          </a:p>
          <a:p>
            <a:pPr indent="11113" algn="just">
              <a:buNone/>
            </a:pPr>
            <a:r>
              <a:rPr lang="ru-RU" sz="2400" dirty="0" smtClean="0"/>
              <a:t>даст стойкий эффект. </a:t>
            </a:r>
            <a:endParaRPr lang="ru-RU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Внимание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3456"/>
            <a:ext cx="8568952" cy="6840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В каждом возрастном этапе необходимо обращать внимание на особенности развития ребенка.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У ребенка 3 –</a:t>
            </a:r>
            <a:r>
              <a:rPr lang="ru-RU" sz="2400" dirty="0" err="1" smtClean="0"/>
              <a:t>х</a:t>
            </a:r>
            <a:r>
              <a:rPr lang="ru-RU" sz="2400" dirty="0" smtClean="0"/>
              <a:t> лет  на наличие фразовой речи, понимание обращенной речи, взаимодействия с другими детьми и др.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У дошкольника 5-7 лет соответствие навыков и умений своему возрасту.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 младшем школьном возрасте</a:t>
            </a:r>
            <a:r>
              <a:rPr lang="en-US" sz="2400" dirty="0" smtClean="0"/>
              <a:t> </a:t>
            </a: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учебная деятельность связана с системой строгих требований к совместным действиям, с сознательной дисциплиной и с произвольным вниманием и памятью. Все это влияет на эмоциональный мир ребенка.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48072"/>
            <a:ext cx="8568952" cy="28369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В среднем и старшем школьном возрасте важное значение приобретает взаимодействие между сверстниками.</a:t>
            </a:r>
            <a:r>
              <a:rPr lang="en-US" sz="2400" dirty="0" smtClean="0"/>
              <a:t> </a:t>
            </a:r>
            <a:r>
              <a:rPr lang="ru-RU" sz="2400" dirty="0" smtClean="0"/>
              <a:t>В это время складываются, оформляются устойчивые формы поведения, черты характера и способы эмоционального реагирования, которые в дальнейшем во многом определяют жизнь взрослого человека, его физическое и психологическое здоровье, общественную и личную зрелость.</a:t>
            </a:r>
          </a:p>
          <a:p>
            <a:pPr algn="just"/>
            <a:endParaRPr lang="ru-RU" sz="24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09" y="3212976"/>
            <a:ext cx="5312203" cy="33944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9851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</a:rPr>
              <a:t>АКТИВНОЕ ИСПОЛЬЗОВАНИЕ СОЦИАЛЬНЫХ СЕТЕЙ В ИНТЕРНЕТЕ КАК ФАКТОР РИСКА АУТОАГРЕССИИ</a:t>
            </a:r>
          </a:p>
          <a:p>
            <a:pPr algn="ctr"/>
            <a:r>
              <a:rPr lang="ru-RU" sz="2800" b="1" dirty="0" smtClean="0">
                <a:ln w="6350">
                  <a:noFill/>
                </a:ln>
              </a:rPr>
              <a:t>(СОЦИАЛЬНЫЕ)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556792"/>
          <a:ext cx="8640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960440"/>
          </a:xfrm>
        </p:spPr>
        <p:txBody>
          <a:bodyPr>
            <a:normAutofit/>
          </a:bodyPr>
          <a:lstStyle/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Агрессивность , в 2016 году всплеск аутоагрессивности</a:t>
            </a:r>
          </a:p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Импульсивность</a:t>
            </a:r>
          </a:p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Тревожность</a:t>
            </a:r>
          </a:p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Угрюмость</a:t>
            </a:r>
          </a:p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Низкий уровень жизнестойкости</a:t>
            </a:r>
          </a:p>
          <a:p>
            <a:pPr marL="96838" indent="169863">
              <a:spcBef>
                <a:spcPts val="600"/>
              </a:spcBef>
            </a:pPr>
            <a:r>
              <a:rPr lang="ru-RU" sz="2400" dirty="0" smtClean="0"/>
              <a:t>Интернет-зависимость, увлечение социальными сетями</a:t>
            </a:r>
          </a:p>
          <a:p>
            <a:pPr marL="268288" indent="-173038">
              <a:spcBef>
                <a:spcPts val="600"/>
              </a:spcBef>
            </a:pPr>
            <a:r>
              <a:rPr lang="ru-RU" sz="2400" dirty="0" smtClean="0"/>
              <a:t>Комфортность (изменение в поведении или мнении</a:t>
            </a:r>
            <a:r>
              <a:rPr lang="en-US" sz="2400" dirty="0" smtClean="0"/>
              <a:t> </a:t>
            </a:r>
            <a:r>
              <a:rPr lang="ru-RU" sz="2400" dirty="0" smtClean="0"/>
              <a:t>человека под влиянием реального или воображаемого</a:t>
            </a:r>
            <a:r>
              <a:rPr lang="en-US" sz="2400" dirty="0" smtClean="0"/>
              <a:t> </a:t>
            </a:r>
            <a:r>
              <a:rPr lang="ru-RU" sz="2400" dirty="0" smtClean="0"/>
              <a:t>давления со стороны другого человека или группы людей)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3393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0" hangingPunct="0"/>
            <a:r>
              <a:rPr lang="ru-RU" sz="2800" b="1" dirty="0" smtClean="0">
                <a:ln w="6350">
                  <a:noFill/>
                </a:ln>
              </a:rPr>
              <a:t>ФАКТОРЫ РИСКА ВОЗНИКНОВЕНИЯ И РАЗВИТИЯ</a:t>
            </a:r>
            <a:br>
              <a:rPr lang="ru-RU" sz="2800" b="1" dirty="0" smtClean="0">
                <a:ln w="6350">
                  <a:noFill/>
                </a:ln>
              </a:rPr>
            </a:br>
            <a:r>
              <a:rPr lang="ru-RU" sz="2800" b="1" dirty="0" smtClean="0">
                <a:ln w="6350">
                  <a:noFill/>
                </a:ln>
              </a:rPr>
              <a:t>СУИЦИДАЛЬНОГО ПОВЕДЕНИЯ У ДЕТЕЙ И ПОДРОСТКОВ</a:t>
            </a:r>
            <a:br>
              <a:rPr lang="ru-RU" sz="2800" b="1" dirty="0" smtClean="0">
                <a:ln w="6350">
                  <a:noFill/>
                </a:ln>
              </a:rPr>
            </a:br>
            <a:r>
              <a:rPr lang="ru-RU" sz="2800" b="1" dirty="0" smtClean="0">
                <a:ln w="6350">
                  <a:noFill/>
                </a:ln>
              </a:rPr>
              <a:t>(личностные)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729000"/>
            <a:ext cx="8640000" cy="5400000"/>
          </a:xfrm>
        </p:spPr>
        <p:txBody>
          <a:bodyPr>
            <a:noAutofit/>
          </a:bodyPr>
          <a:lstStyle/>
          <a:p>
            <a:pPr marL="187325" indent="0" algn="just">
              <a:spcBef>
                <a:spcPts val="0"/>
              </a:spcBef>
              <a:buNone/>
            </a:pPr>
            <a:r>
              <a:rPr lang="ru-RU" sz="2400" dirty="0"/>
              <a:t>Психическое </a:t>
            </a:r>
            <a:r>
              <a:rPr lang="ru-RU" sz="2400" dirty="0" smtClean="0"/>
              <a:t>здоровье ребенка — это общее понятие</a:t>
            </a:r>
            <a:r>
              <a:rPr lang="ru-RU" sz="2400" dirty="0"/>
              <a:t>, </a:t>
            </a:r>
            <a:r>
              <a:rPr lang="ru-RU" sz="2400" dirty="0" smtClean="0"/>
              <a:t>включающее в себя нормальное</a:t>
            </a:r>
            <a:r>
              <a:rPr lang="ru-RU" sz="2400" dirty="0"/>
              <a:t>,  адекватное </a:t>
            </a:r>
            <a:r>
              <a:rPr lang="ru-RU" sz="2400" dirty="0" smtClean="0"/>
              <a:t>ситуации и для данного конкретного ребенка эмоциональное состояние</a:t>
            </a:r>
            <a:r>
              <a:rPr lang="ru-RU" sz="2400" dirty="0"/>
              <a:t>, </a:t>
            </a:r>
            <a:r>
              <a:rPr lang="ru-RU" sz="2400" dirty="0" smtClean="0"/>
              <a:t>поведение</a:t>
            </a:r>
            <a:r>
              <a:rPr lang="ru-RU" sz="2400" dirty="0"/>
              <a:t>, </a:t>
            </a:r>
            <a:r>
              <a:rPr lang="ru-RU" sz="2400" dirty="0" smtClean="0"/>
              <a:t>общение и взаимодействие с другими людьми</a:t>
            </a:r>
            <a:r>
              <a:rPr lang="ru-RU" sz="2400" dirty="0"/>
              <a:t>. </a:t>
            </a:r>
          </a:p>
          <a:p>
            <a:pPr marL="187325" indent="0" algn="just">
              <a:spcBef>
                <a:spcPts val="0"/>
              </a:spcBef>
              <a:buNone/>
            </a:pPr>
            <a:r>
              <a:rPr lang="ru-RU" sz="2400" dirty="0"/>
              <a:t>Все </a:t>
            </a:r>
            <a:r>
              <a:rPr lang="ru-RU" sz="2400" dirty="0" smtClean="0"/>
              <a:t>эти компоненты тесно связаны между собой</a:t>
            </a:r>
            <a:r>
              <a:rPr lang="ru-RU" sz="2400" dirty="0"/>
              <a:t>. </a:t>
            </a:r>
            <a:endParaRPr lang="ru-RU" sz="2400" dirty="0" smtClean="0"/>
          </a:p>
          <a:p>
            <a:pPr marL="187325" indent="0" algn="just">
              <a:spcBef>
                <a:spcPts val="0"/>
              </a:spcBef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,  </a:t>
            </a:r>
            <a:r>
              <a:rPr lang="ru-RU" sz="2400" dirty="0" smtClean="0"/>
              <a:t>негативные эмоциональные </a:t>
            </a:r>
            <a:r>
              <a:rPr lang="ru-RU" sz="2400" dirty="0"/>
              <a:t>переживания влияют на поведение человека и, в свою очередь, </a:t>
            </a:r>
            <a:r>
              <a:rPr lang="ru-RU" sz="2400" dirty="0" smtClean="0"/>
              <a:t>на то</a:t>
            </a:r>
            <a:r>
              <a:rPr lang="ru-RU" sz="2400" dirty="0"/>
              <a:t>, как он общается с другими </a:t>
            </a:r>
            <a:r>
              <a:rPr lang="ru-RU" sz="2400" dirty="0" smtClean="0"/>
              <a:t>людьми. И </a:t>
            </a:r>
            <a:r>
              <a:rPr lang="ru-RU" sz="2400" dirty="0"/>
              <a:t>наоборот, то, как он общается с </a:t>
            </a:r>
            <a:r>
              <a:rPr lang="ru-RU" sz="2400" dirty="0" smtClean="0"/>
              <a:t>другими влияет </a:t>
            </a:r>
            <a:r>
              <a:rPr lang="ru-RU" sz="2400" dirty="0"/>
              <a:t>на его собственное поведение и настроение. </a:t>
            </a:r>
          </a:p>
          <a:p>
            <a:pPr marL="354013" indent="-354013" algn="just"/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0" y="1124744"/>
            <a:ext cx="900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Конфликтные отношения в семье </a:t>
            </a:r>
          </a:p>
          <a:p>
            <a:pPr algn="ctr"/>
            <a:r>
              <a:rPr lang="ru-RU" sz="2400" dirty="0" smtClean="0"/>
              <a:t>более чем в 50% случаев</a:t>
            </a:r>
          </a:p>
          <a:p>
            <a:pPr algn="ctr"/>
            <a:endParaRPr lang="ru-RU" sz="2400" dirty="0" smtClean="0"/>
          </a:p>
          <a:p>
            <a:pPr marL="163513"/>
            <a:r>
              <a:rPr lang="ru-RU" sz="2400" b="1" dirty="0" smtClean="0"/>
              <a:t>Потенцирующим фактором формирования суицидального поведения являлась обстановка внутри семьи:</a:t>
            </a:r>
          </a:p>
          <a:p>
            <a:pPr marL="355600" indent="-177800"/>
            <a:r>
              <a:rPr lang="ru-RU" sz="2400" dirty="0" smtClean="0"/>
              <a:t>- отсутствие прямых коммуникаций и доверия,</a:t>
            </a:r>
          </a:p>
          <a:p>
            <a:pPr marL="355600" indent="-177800"/>
            <a:r>
              <a:rPr lang="ru-RU" sz="2400" dirty="0" smtClean="0"/>
              <a:t>- запрет на выражение чувств,</a:t>
            </a:r>
          </a:p>
          <a:p>
            <a:pPr marL="355600" indent="-177800"/>
            <a:r>
              <a:rPr lang="ru-RU" sz="2400" dirty="0" smtClean="0"/>
              <a:t>- отстраненность и неучастие родителей в жизни ребенка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2769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Отвержение со стороны любимого — 20-35%,</a:t>
            </a:r>
          </a:p>
          <a:p>
            <a:pPr algn="r"/>
            <a:r>
              <a:rPr lang="ru-RU" sz="2400" b="1" dirty="0" smtClean="0"/>
              <a:t>смерть близкого человека — 5-10%,</a:t>
            </a:r>
          </a:p>
          <a:p>
            <a:pPr algn="r"/>
            <a:r>
              <a:rPr lang="ru-RU" sz="2400" b="1" dirty="0" smtClean="0"/>
              <a:t>нежелательная беременность,</a:t>
            </a:r>
          </a:p>
          <a:p>
            <a:pPr algn="r"/>
            <a:r>
              <a:rPr lang="ru-RU" sz="2400" b="1" dirty="0" smtClean="0"/>
              <a:t>бредовые переживания</a:t>
            </a:r>
            <a:endParaRPr lang="ru-RU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404083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0" hangingPunct="0"/>
            <a:r>
              <a:rPr lang="ru-RU" sz="2800" b="1" dirty="0" smtClean="0">
                <a:ln w="6350">
                  <a:noFill/>
                </a:ln>
              </a:rPr>
              <a:t>МОТИВЫ АУТОАГРЕССИВНОГО ПОВЕДЕНИЯ ДЕТЕЙ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Понимание проблемы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Знание сайтов «групп смерти»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Понимание , необходимости получения  помощи у психологов и психиатров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Спокойная, доброжелательная обстановка в семье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Необходимость постоянно разговаривать с ребенком, знать его проблемы, строить планы на будущее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Внушение ребенку оптимистический настрой, вселять уверенность, показывать, что он способен добиваться поставленных целей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Предъявление требования по возможностям ребенка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400" dirty="0" smtClean="0"/>
              <a:t>Получение положительных эмоций от совместного отдыха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</a:rPr>
              <a:t>РОДИТЕЛЬСКИЕ СОБРАНИЯ</a:t>
            </a:r>
          </a:p>
          <a:p>
            <a:pPr algn="ctr"/>
            <a:r>
              <a:rPr lang="ru-RU" sz="2800" b="1" dirty="0" smtClean="0">
                <a:ln w="6350">
                  <a:noFill/>
                </a:ln>
              </a:rPr>
              <a:t>«РОЛЬ СЕМЬИ В ПРОФИЛАКТИКЕ</a:t>
            </a:r>
            <a:r>
              <a:rPr lang="en-US" sz="2800" b="1" dirty="0" smtClean="0">
                <a:ln w="6350">
                  <a:noFill/>
                </a:ln>
              </a:rPr>
              <a:t> </a:t>
            </a:r>
            <a:r>
              <a:rPr lang="ru-RU" sz="2800" b="1" dirty="0" smtClean="0">
                <a:ln w="6350">
                  <a:noFill/>
                </a:ln>
              </a:rPr>
              <a:t>СУИЦИДАЛЬНОГО ПОВЕДЕНИЯ ПОДРОСТКОВ»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27784" y="332656"/>
            <a:ext cx="604867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  <a:endParaRPr kumimoji="0" lang="ru-RU" sz="6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35696" y="5085184"/>
            <a:ext cx="5968752" cy="15395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1" i="1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Диспансерн</a:t>
            </a:r>
            <a:r>
              <a:rPr lang="ru-RU" sz="27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ое</a:t>
            </a:r>
            <a:r>
              <a:rPr lang="ru-RU" sz="2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0" lang="en-US" sz="2700" b="1" i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отделение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для детей ЯОКПБ</a:t>
            </a:r>
            <a:r>
              <a:rPr kumimoji="0" lang="ru-RU" sz="2700" b="1" i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700" b="1" i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 Зои Космодемьянской,</a:t>
            </a:r>
            <a:r>
              <a:rPr lang="ru-RU" sz="2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дом 9</a:t>
            </a:r>
            <a:r>
              <a:rPr kumimoji="0" lang="ru-RU" sz="27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8-4852-738523</a:t>
            </a:r>
            <a:endParaRPr kumimoji="0" lang="ru-RU" sz="2700" b="1" i="1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729000"/>
            <a:ext cx="8640000" cy="5400000"/>
          </a:xfrm>
        </p:spPr>
        <p:txBody>
          <a:bodyPr>
            <a:normAutofit/>
          </a:bodyPr>
          <a:lstStyle/>
          <a:p>
            <a:pPr marL="173038" indent="-1588" algn="just">
              <a:buNone/>
            </a:pPr>
            <a:r>
              <a:rPr lang="ru-RU" sz="2400" dirty="0"/>
              <a:t>Психологическое здоровье ребенка существенно зависит от </a:t>
            </a:r>
            <a:r>
              <a:rPr lang="ru-RU" sz="2400" dirty="0" smtClean="0"/>
              <a:t>психологического климата</a:t>
            </a:r>
            <a:r>
              <a:rPr lang="ru-RU" sz="2400" dirty="0"/>
              <a:t>, </a:t>
            </a:r>
            <a:r>
              <a:rPr lang="ru-RU" sz="2400" dirty="0" smtClean="0"/>
              <a:t>эмоциональной атмосферы внутри семьи, отношений между детьми и </a:t>
            </a:r>
            <a:r>
              <a:rPr lang="ru-RU" sz="2400" dirty="0"/>
              <a:t>родителями. Наши </a:t>
            </a:r>
            <a:r>
              <a:rPr lang="ru-RU" sz="2400" dirty="0" smtClean="0"/>
              <a:t>дети проводят </a:t>
            </a:r>
            <a:r>
              <a:rPr lang="ru-RU" sz="2400" dirty="0"/>
              <a:t>наибольшую часть времени </a:t>
            </a:r>
            <a:r>
              <a:rPr lang="ru-RU" sz="2400" dirty="0" smtClean="0"/>
              <a:t>в </a:t>
            </a:r>
            <a:r>
              <a:rPr lang="ru-RU" sz="2400" dirty="0"/>
              <a:t>семье</a:t>
            </a:r>
            <a:r>
              <a:rPr lang="ru-RU" sz="2400" dirty="0" smtClean="0"/>
              <a:t>. И именно  </a:t>
            </a:r>
            <a:r>
              <a:rPr lang="ru-RU" sz="2400" dirty="0"/>
              <a:t>родители </a:t>
            </a:r>
            <a:r>
              <a:rPr lang="ru-RU" sz="2400" dirty="0" smtClean="0"/>
              <a:t>могут </a:t>
            </a:r>
            <a:r>
              <a:rPr lang="ru-RU" sz="2400" dirty="0"/>
              <a:t>внести </a:t>
            </a:r>
            <a:r>
              <a:rPr lang="ru-RU" sz="2400" dirty="0" smtClean="0"/>
              <a:t>наибольший вклад в их психическое  </a:t>
            </a:r>
            <a:r>
              <a:rPr lang="ru-RU" sz="2400" dirty="0"/>
              <a:t>здоровье, </a:t>
            </a:r>
            <a:r>
              <a:rPr lang="ru-RU" sz="2400" dirty="0" smtClean="0"/>
              <a:t>развитие </a:t>
            </a:r>
            <a:r>
              <a:rPr lang="ru-RU" sz="2400" dirty="0"/>
              <a:t>их личности.</a:t>
            </a:r>
          </a:p>
          <a:p>
            <a:pPr marL="363538" indent="-363538" algn="just"/>
            <a:endParaRPr lang="ru-RU" sz="2400" dirty="0"/>
          </a:p>
        </p:txBody>
      </p:sp>
      <p:pic>
        <p:nvPicPr>
          <p:cNvPr id="21506" name="Picture 2" descr="ÐÐ°ÑÑÐ¸Ð½ÐºÐ¸ Ð¿Ð¾ Ð·Ð°Ð¿ÑÐ¾ÑÑ ÑÐµÐ¼Ñ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87490"/>
            <a:ext cx="5256584" cy="350614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270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392"/>
            <a:ext cx="4740807" cy="31433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270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392488" cy="2376264"/>
          </a:xfrm>
          <a:custGeom>
            <a:avLst/>
            <a:gdLst>
              <a:gd name="connsiteX0" fmla="*/ 0 w 7344336"/>
              <a:gd name="connsiteY0" fmla="*/ 0 h 3024336"/>
              <a:gd name="connsiteX1" fmla="*/ 7344336 w 7344336"/>
              <a:gd name="connsiteY1" fmla="*/ 0 h 3024336"/>
              <a:gd name="connsiteX2" fmla="*/ 7344336 w 7344336"/>
              <a:gd name="connsiteY2" fmla="*/ 3024336 h 3024336"/>
              <a:gd name="connsiteX3" fmla="*/ 0 w 7344336"/>
              <a:gd name="connsiteY3" fmla="*/ 3024336 h 3024336"/>
              <a:gd name="connsiteX4" fmla="*/ 0 w 7344336"/>
              <a:gd name="connsiteY4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336" h="3024336">
                <a:moveTo>
                  <a:pt x="0" y="0"/>
                </a:moveTo>
                <a:lnTo>
                  <a:pt x="7344336" y="0"/>
                </a:lnTo>
                <a:lnTo>
                  <a:pt x="7344336" y="3024336"/>
                </a:lnTo>
                <a:lnTo>
                  <a:pt x="0" y="302433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indent="11113" algn="just">
              <a:buNone/>
            </a:pPr>
            <a:r>
              <a:rPr lang="ru-RU" sz="2400" dirty="0" smtClean="0"/>
              <a:t>Эмоциональная атмосфера внутри семьи и отношение  </a:t>
            </a:r>
            <a:r>
              <a:rPr lang="ru-RU" sz="2400" dirty="0"/>
              <a:t>между </a:t>
            </a:r>
            <a:r>
              <a:rPr lang="ru-RU" sz="2400" dirty="0" smtClean="0"/>
              <a:t>детьми и</a:t>
            </a:r>
            <a:r>
              <a:rPr lang="en-US" sz="2400" dirty="0" smtClean="0"/>
              <a:t> </a:t>
            </a:r>
            <a:r>
              <a:rPr lang="ru-RU" sz="2400" dirty="0" smtClean="0"/>
              <a:t>родителями </a:t>
            </a:r>
            <a:r>
              <a:rPr lang="ru-RU" sz="2400" dirty="0"/>
              <a:t>выстраиваются путем общения. Поэтому крайне важно уметь грамотно </a:t>
            </a:r>
            <a:r>
              <a:rPr lang="ru-RU" sz="2400" dirty="0" smtClean="0"/>
              <a:t>выстраивать </a:t>
            </a:r>
            <a:r>
              <a:rPr lang="ru-RU" sz="2400" dirty="0"/>
              <a:t>общение с ребенком.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140968"/>
            <a:ext cx="8496944" cy="1872208"/>
          </a:xfrm>
          <a:custGeom>
            <a:avLst/>
            <a:gdLst>
              <a:gd name="connsiteX0" fmla="*/ 0 w 7344336"/>
              <a:gd name="connsiteY0" fmla="*/ 0 h 3024336"/>
              <a:gd name="connsiteX1" fmla="*/ 7344336 w 7344336"/>
              <a:gd name="connsiteY1" fmla="*/ 0 h 3024336"/>
              <a:gd name="connsiteX2" fmla="*/ 7344336 w 7344336"/>
              <a:gd name="connsiteY2" fmla="*/ 3024336 h 3024336"/>
              <a:gd name="connsiteX3" fmla="*/ 0 w 7344336"/>
              <a:gd name="connsiteY3" fmla="*/ 3024336 h 3024336"/>
              <a:gd name="connsiteX4" fmla="*/ 0 w 7344336"/>
              <a:gd name="connsiteY4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336" h="3024336">
                <a:moveTo>
                  <a:pt x="0" y="0"/>
                </a:moveTo>
                <a:lnTo>
                  <a:pt x="7344336" y="0"/>
                </a:lnTo>
                <a:lnTo>
                  <a:pt x="7344336" y="3024336"/>
                </a:lnTo>
                <a:lnTo>
                  <a:pt x="0" y="3024336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Посредством общения мы также воспитываем детей, прививаем им определенные ценности, развиваем их. Первая школа ребенка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наш дом – окажет огромное влияние на то, что он будет считать важным в жизни,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его дальнейшее поведение, на его отношение к родителям и другим людям.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4941168"/>
            <a:ext cx="7704856" cy="1440160"/>
          </a:xfrm>
          <a:custGeom>
            <a:avLst/>
            <a:gdLst>
              <a:gd name="connsiteX0" fmla="*/ 0 w 7344336"/>
              <a:gd name="connsiteY0" fmla="*/ 0 h 3024336"/>
              <a:gd name="connsiteX1" fmla="*/ 7344336 w 7344336"/>
              <a:gd name="connsiteY1" fmla="*/ 0 h 3024336"/>
              <a:gd name="connsiteX2" fmla="*/ 7344336 w 7344336"/>
              <a:gd name="connsiteY2" fmla="*/ 3024336 h 3024336"/>
              <a:gd name="connsiteX3" fmla="*/ 0 w 7344336"/>
              <a:gd name="connsiteY3" fmla="*/ 3024336 h 3024336"/>
              <a:gd name="connsiteX4" fmla="*/ 0 w 7344336"/>
              <a:gd name="connsiteY4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336" h="3024336">
                <a:moveTo>
                  <a:pt x="0" y="0"/>
                </a:moveTo>
                <a:lnTo>
                  <a:pt x="7344336" y="0"/>
                </a:lnTo>
                <a:lnTo>
                  <a:pt x="7344336" y="3024336"/>
                </a:lnTo>
                <a:lnTo>
                  <a:pt x="0" y="3024336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наших силах сделать внутрисемейный опыт вашего ребенка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положительным!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/>
              <a:t>Для этого, прежде всего, нужно научиться общаться с ребенком.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332656"/>
            <a:ext cx="8640000" cy="5400000"/>
          </a:xfrm>
        </p:spPr>
        <p:txBody>
          <a:bodyPr>
            <a:noAutofit/>
          </a:bodyPr>
          <a:lstStyle/>
          <a:p>
            <a:pPr marL="196850" indent="11113" algn="just" fontAlgn="base">
              <a:buNone/>
            </a:pPr>
            <a:r>
              <a:rPr lang="ru-RU" sz="2400" dirty="0"/>
              <a:t>В последнее время все больше статей и исследований посвящено теме психосоматических заболеваний. </a:t>
            </a:r>
          </a:p>
          <a:p>
            <a:pPr marL="196850" indent="11113" algn="just">
              <a:buNone/>
            </a:pPr>
            <a:r>
              <a:rPr lang="ru-RU" sz="2400" dirty="0" err="1"/>
              <a:t>Психосоматика</a:t>
            </a:r>
            <a:r>
              <a:rPr lang="ru-RU" sz="2400" dirty="0"/>
              <a:t> — это направление в медицине и психологии, которое исследует влияние психологических факторов на возникновение </a:t>
            </a:r>
            <a:r>
              <a:rPr lang="ru-RU" sz="2400" dirty="0" smtClean="0"/>
              <a:t>заболеваний. </a:t>
            </a:r>
          </a:p>
          <a:p>
            <a:pPr marL="196850" indent="11113" algn="just">
              <a:buNone/>
            </a:pPr>
            <a:r>
              <a:rPr lang="ru-RU" sz="2400" dirty="0" smtClean="0"/>
              <a:t>Психосоматические </a:t>
            </a:r>
            <a:r>
              <a:rPr lang="ru-RU" sz="2400" dirty="0"/>
              <a:t>расстройства - это расстройства функций органов и систем, обусловленные психическими (эмоциональными) факторами, которые возникают в функционально перегруженных, </a:t>
            </a:r>
            <a:r>
              <a:rPr lang="ru-RU" sz="2400" dirty="0" smtClean="0"/>
              <a:t>врожденно-неполноценных </a:t>
            </a:r>
            <a:r>
              <a:rPr lang="ru-RU" sz="2400" dirty="0"/>
              <a:t>или поврежденных системах и органах. У многих больных с этим расстройством имеются указания на наличие травмирующего стресса или затруднения и проблемы, которые представляются связанными с расстройством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76672"/>
            <a:ext cx="4248472" cy="2664296"/>
          </a:xfrm>
        </p:spPr>
        <p:txBody>
          <a:bodyPr>
            <a:noAutofit/>
          </a:bodyPr>
          <a:lstStyle/>
          <a:p>
            <a:pPr marL="187325" indent="0" algn="just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объединенным данным </a:t>
            </a:r>
            <a:r>
              <a:rPr lang="ru-RU" sz="2400" dirty="0" smtClean="0"/>
              <a:t>ВОЗ, </a:t>
            </a:r>
            <a:r>
              <a:rPr lang="ru-RU" sz="2400" dirty="0"/>
              <a:t>от 38 до </a:t>
            </a:r>
            <a:r>
              <a:rPr lang="ru-RU" sz="2400" dirty="0" smtClean="0"/>
              <a:t>42 % </a:t>
            </a:r>
            <a:r>
              <a:rPr lang="ru-RU" sz="2400" dirty="0"/>
              <a:t>всех пациентов, посещающих кабинеты соматических врачей, относятся к группе </a:t>
            </a:r>
            <a:r>
              <a:rPr lang="ru-RU" sz="2400" dirty="0" err="1" smtClean="0"/>
              <a:t>психосоматиков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00011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7" y="44624"/>
            <a:ext cx="4464496" cy="25289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270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708920"/>
            <a:ext cx="85689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96850" indent="11113" algn="just"/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Строго говоря, психосоматическое направление не является самостоятельной медицинской дисциплиной - это подход, учитывающий многообразие причин, приведших к болезни. Эмоции человека, возникающие в стрессовой ситуации (страх, злость</a:t>
            </a:r>
            <a:r>
              <a:rPr lang="ru-RU" sz="2400" dirty="0" smtClean="0"/>
              <a:t>, гнев, чувство вины), изначально призваны мобилизовать защитные реакции организма для того, чтобы проявить вовне активность (</a:t>
            </a:r>
            <a:r>
              <a:rPr lang="ru-RU" sz="2400" dirty="0" err="1" smtClean="0"/>
              <a:t>н-р</a:t>
            </a:r>
            <a:r>
              <a:rPr lang="ru-RU" sz="2400" dirty="0" smtClean="0"/>
              <a:t>, убежать), выразить </a:t>
            </a:r>
          </a:p>
          <a:p>
            <a:pPr marL="196850" indent="11113" algn="just"/>
            <a:r>
              <a:rPr lang="ru-RU" sz="2400" dirty="0" smtClean="0"/>
              <a:t>несогласие или протест.</a:t>
            </a:r>
          </a:p>
          <a:p>
            <a:pPr marL="196850" lvl="0" indent="11113" algn="just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04664"/>
            <a:ext cx="5112088" cy="2592288"/>
          </a:xfrm>
        </p:spPr>
        <p:txBody>
          <a:bodyPr>
            <a:noAutofit/>
          </a:bodyPr>
          <a:lstStyle/>
          <a:p>
            <a:pPr marL="187325" indent="0" algn="just">
              <a:buNone/>
            </a:pPr>
            <a:r>
              <a:rPr lang="ru-RU" sz="2400" dirty="0" smtClean="0"/>
              <a:t>Индивидуальные </a:t>
            </a:r>
            <a:r>
              <a:rPr lang="ru-RU" sz="2400" dirty="0"/>
              <a:t>врожденные особенности человека, характер воспитания могут быть причиной чрезмерной мобилизации или излишней остановки своей активности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Под прицелом чаще оказываются органы, </a:t>
            </a:r>
            <a:r>
              <a:rPr lang="ru-RU" sz="2400" dirty="0" smtClean="0"/>
              <a:t>имеющие</a:t>
            </a:r>
            <a:endParaRPr lang="ru-RU" sz="2400" dirty="0"/>
          </a:p>
        </p:txBody>
      </p:sp>
      <p:pic>
        <p:nvPicPr>
          <p:cNvPr id="4" name="Содержимое 3" descr="Deti-zerkalo-roditelskih-pro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10" y="116632"/>
            <a:ext cx="379661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270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996952"/>
            <a:ext cx="864096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96850" lvl="0" indent="11113" algn="just"/>
            <a:r>
              <a:rPr lang="ru-RU" sz="2400" dirty="0" smtClean="0"/>
              <a:t>повреждения. Иногда у ребенка нет возможности получить жизненно необходимые любовь и понимание родителей в силу разных обстоятельств (особенность личности родителя, ребенка, детско-родительских отношений, семейной обстановки). И тогда возникновение психосоматического расстройства может быть телесным посланием для </a:t>
            </a:r>
          </a:p>
          <a:p>
            <a:pPr marL="196850" lvl="0" indent="11113" algn="just"/>
            <a:r>
              <a:rPr lang="ru-RU" sz="2400" dirty="0" smtClean="0"/>
              <a:t>значимых взрослых.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-2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00788"/>
            <a:ext cx="4410001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404664"/>
            <a:ext cx="8640000" cy="4032448"/>
          </a:xfrm>
        </p:spPr>
        <p:txBody>
          <a:bodyPr>
            <a:normAutofit/>
          </a:bodyPr>
          <a:lstStyle/>
          <a:p>
            <a:pPr marL="196850" indent="11113" algn="just">
              <a:buNone/>
            </a:pPr>
            <a:r>
              <a:rPr lang="ru-RU" sz="2400" dirty="0" smtClean="0"/>
              <a:t>Также </a:t>
            </a:r>
            <a:r>
              <a:rPr lang="ru-RU" sz="2400" dirty="0"/>
              <a:t>причиной развития </a:t>
            </a:r>
            <a:r>
              <a:rPr lang="ru-RU" sz="2400" dirty="0" err="1"/>
              <a:t>психосоматики</a:t>
            </a:r>
            <a:r>
              <a:rPr lang="ru-RU" sz="2400" dirty="0"/>
              <a:t> может стать несоответствие возможностей, чувств, желаний ребенка требованиям, ожиданиям социально значимого окружения (родителей, педагогов, для подростков – сверстников). Если болезни привязаны к какому-то событию (например, поход в детский сад), то, безусловно, вы столкнулись с очевидным психосоматическим синдромом. Каждое психосоматическое заболевание – это способ организма «привлечь внимание» к какой-то проблеме, которую не удалось разрешить или проговорить, что особенно актуально в случае с </a:t>
            </a:r>
            <a:r>
              <a:rPr lang="ru-RU" sz="2400" dirty="0" smtClean="0"/>
              <a:t>детьми.</a:t>
            </a:r>
            <a:endParaRPr lang="ru-RU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729000"/>
            <a:ext cx="8640000" cy="5400000"/>
          </a:xfrm>
        </p:spPr>
        <p:txBody>
          <a:bodyPr>
            <a:normAutofit/>
          </a:bodyPr>
          <a:lstStyle/>
          <a:p>
            <a:pPr marL="196850" indent="11113" algn="just">
              <a:buNone/>
            </a:pPr>
            <a:r>
              <a:rPr lang="ru-RU" sz="2400" dirty="0"/>
              <a:t>Любому ребенку чаще всего сложно рассказать родителям о своей проблеме, трудно ее объяснить. В некоторых случаях ребенок, особенно младшего возраста, и сам не может понять, что с ним случилось, почему ему плохо. На этом этапе в «диалог» с родителями вступает организм малыша, пытаясь привлечь внимание взрослых, выдавая болезненную симптоматику, которая с трудом поддается лечению. </a:t>
            </a:r>
          </a:p>
        </p:txBody>
      </p:sp>
      <p:pic>
        <p:nvPicPr>
          <p:cNvPr id="4" name="Содержимое 3" descr="1_e27b29c626dd114a455d6d190c10bc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20039"/>
            <a:ext cx="4464496" cy="30773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47700" dist="177800" dir="17940000" sx="106000" sy="106000" algn="tl" rotWithShape="0">
              <a:schemeClr val="accent1">
                <a:lumMod val="75000"/>
                <a:alpha val="34000"/>
              </a:schemeClr>
            </a:outerShdw>
            <a:softEdge rad="317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CB6D1"/>
      </a:accent1>
      <a:accent2>
        <a:srgbClr val="F7699C"/>
      </a:accent2>
      <a:accent3>
        <a:srgbClr val="FF0066"/>
      </a:accent3>
      <a:accent4>
        <a:srgbClr val="613319"/>
      </a:accent4>
      <a:accent5>
        <a:srgbClr val="FCB6D1"/>
      </a:accent5>
      <a:accent6>
        <a:srgbClr val="F7699C"/>
      </a:accent6>
      <a:hlink>
        <a:srgbClr val="FF0066"/>
      </a:hlink>
      <a:folHlink>
        <a:srgbClr val="B8B8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1484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1_Office Theme</vt:lpstr>
      <vt:lpstr>"Гармония общения  — залог психического здоровья ребенка"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психосоматических расстройств</vt:lpstr>
      <vt:lpstr>Презентация PowerPoint</vt:lpstr>
      <vt:lpstr>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"Гармония общения — залог психического здоровья ребенка".</dc:title>
  <dc:creator>AndryGol</dc:creator>
  <cp:lastModifiedBy>Елена Станиславовна Боярова</cp:lastModifiedBy>
  <cp:revision>65</cp:revision>
  <dcterms:created xsi:type="dcterms:W3CDTF">2018-11-17T17:05:44Z</dcterms:created>
  <dcterms:modified xsi:type="dcterms:W3CDTF">2018-11-28T11:35:01Z</dcterms:modified>
</cp:coreProperties>
</file>