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 Разработке показателей и критериев оценки деятельности ПОО ЯО по внедрению методологии наставничества по направлению </a:t>
            </a:r>
            <a:br>
              <a:rPr lang="ru-RU" sz="4000" dirty="0" smtClean="0"/>
            </a:br>
            <a:r>
              <a:rPr lang="ru-RU" sz="4000" dirty="0" smtClean="0"/>
              <a:t>«педагог-молодой специалист»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8491" y="3429988"/>
            <a:ext cx="9755187" cy="1139974"/>
          </a:xfrm>
        </p:spPr>
        <p:txBody>
          <a:bodyPr/>
          <a:lstStyle/>
          <a:p>
            <a:r>
              <a:rPr lang="ru-RU" dirty="0" err="1" smtClean="0"/>
              <a:t>Валентюк</a:t>
            </a:r>
            <a:r>
              <a:rPr lang="ru-RU" dirty="0" smtClean="0"/>
              <a:t> </a:t>
            </a:r>
            <a:r>
              <a:rPr lang="ru-RU" dirty="0" err="1" smtClean="0"/>
              <a:t>т.а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Руководитель по </a:t>
            </a:r>
            <a:r>
              <a:rPr lang="ru-RU" dirty="0" err="1" smtClean="0"/>
              <a:t>вр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2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581283521"/>
              </p:ext>
            </p:extLst>
          </p:nvPr>
        </p:nvGraphicFramePr>
        <p:xfrm>
          <a:off x="436418" y="249383"/>
          <a:ext cx="10644332" cy="56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1327">
                  <a:extLst>
                    <a:ext uri="{9D8B030D-6E8A-4147-A177-3AD203B41FA5}">
                      <a16:colId xmlns="" xmlns:a16="http://schemas.microsoft.com/office/drawing/2014/main" val="757773649"/>
                    </a:ext>
                  </a:extLst>
                </a:gridCol>
                <a:gridCol w="2103005">
                  <a:extLst>
                    <a:ext uri="{9D8B030D-6E8A-4147-A177-3AD203B41FA5}">
                      <a16:colId xmlns="" xmlns:a16="http://schemas.microsoft.com/office/drawing/2014/main" val="2804360559"/>
                    </a:ext>
                  </a:extLst>
                </a:gridCol>
              </a:tblGrid>
              <a:tr h="1059041">
                <a:tc>
                  <a:txBody>
                    <a:bodyPr/>
                    <a:lstStyle/>
                    <a:p>
                      <a:pPr algn="ctr"/>
                      <a:r>
                        <a:rPr lang="ru-RU" sz="2800" b="1" spc="110" baseline="0" dirty="0" smtClean="0">
                          <a:latin typeface="Arial" pitchFamily="34" charset="0"/>
                          <a:cs typeface="Arial" pitchFamily="34" charset="0"/>
                        </a:rPr>
                        <a:t>Критерий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9009371"/>
                  </a:ext>
                </a:extLst>
              </a:tr>
              <a:tr h="1059041">
                <a:tc>
                  <a:txBody>
                    <a:bodyPr/>
                    <a:lstStyle/>
                    <a:p>
                      <a:r>
                        <a:rPr lang="ru-RU" sz="2800" b="1" kern="1200" spc="11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Трудоустройство выпускников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pc="110" baseline="0" dirty="0" smtClean="0">
                          <a:latin typeface="Arial" pitchFamily="34" charset="0"/>
                          <a:cs typeface="Arial" pitchFamily="34" charset="0"/>
                        </a:rPr>
                        <a:t>70-80%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7500959"/>
                  </a:ext>
                </a:extLst>
              </a:tr>
              <a:tr h="1059041">
                <a:tc>
                  <a:txBody>
                    <a:bodyPr/>
                    <a:lstStyle/>
                    <a:p>
                      <a:r>
                        <a:rPr lang="ru-RU" sz="2800" b="1" kern="1200" spc="11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базы наставляемых из числа студентов выпускного курса 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spc="110" baseline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41">
                <a:tc>
                  <a:txBody>
                    <a:bodyPr/>
                    <a:lstStyle/>
                    <a:p>
                      <a:r>
                        <a:rPr lang="ru-RU" sz="2800" b="1" kern="1200" spc="11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молодых специалистов, охваченных педагогическим сопровождением в форме наставничества 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spc="11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50%</a:t>
                      </a:r>
                      <a:endParaRPr lang="ru-RU" sz="2800" b="1" spc="11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080951"/>
                  </a:ext>
                </a:extLst>
              </a:tr>
              <a:tr h="10590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Увеличение числа трудоустроенных по специальности 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не менее 20% 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269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81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918991694"/>
              </p:ext>
            </p:extLst>
          </p:nvPr>
        </p:nvGraphicFramePr>
        <p:xfrm>
          <a:off x="1" y="249383"/>
          <a:ext cx="11596254" cy="6347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5542">
                  <a:extLst>
                    <a:ext uri="{9D8B030D-6E8A-4147-A177-3AD203B41FA5}">
                      <a16:colId xmlns="" xmlns:a16="http://schemas.microsoft.com/office/drawing/2014/main" val="757773649"/>
                    </a:ext>
                  </a:extLst>
                </a:gridCol>
                <a:gridCol w="3170712">
                  <a:extLst>
                    <a:ext uri="{9D8B030D-6E8A-4147-A177-3AD203B41FA5}">
                      <a16:colId xmlns="" xmlns:a16="http://schemas.microsoft.com/office/drawing/2014/main" val="2804360559"/>
                    </a:ext>
                  </a:extLst>
                </a:gridCol>
              </a:tblGrid>
              <a:tr h="1059041">
                <a:tc>
                  <a:txBody>
                    <a:bodyPr/>
                    <a:lstStyle/>
                    <a:p>
                      <a:pPr algn="ctr"/>
                      <a:r>
                        <a:rPr lang="ru-RU" sz="2800" b="1" spc="100" baseline="0" dirty="0" smtClean="0">
                          <a:latin typeface="Arial" pitchFamily="34" charset="0"/>
                          <a:cs typeface="Arial" pitchFamily="34" charset="0"/>
                        </a:rPr>
                        <a:t>Критерий</a:t>
                      </a:r>
                      <a:endParaRPr lang="ru-RU" sz="2800" b="1" spc="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spc="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9009371"/>
                  </a:ext>
                </a:extLst>
              </a:tr>
              <a:tr h="10590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Число выпускников, определившихся с дальнейшим трудоустройством после армии, отпуска по уходу за ребенком, ВУЗа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не менее 50%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2415747"/>
                  </a:ext>
                </a:extLst>
              </a:tr>
              <a:tr h="105904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Наличие профессиональных ошибок и конфликтов 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0% 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4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spc="110" baseline="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Наличие банка наставников с вовлечением </a:t>
                      </a:r>
                      <a:r>
                        <a:rPr lang="ru-RU" sz="2800" b="1" i="0" u="none" strike="noStrike" kern="1200" spc="110" baseline="0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педколлектива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spc="110" baseline="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не менее 50% </a:t>
                      </a:r>
                      <a:endParaRPr lang="ru-RU" sz="2800" b="1" i="0" u="none" strike="noStrike" kern="1200" spc="110" baseline="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профессионализма педагогов-наставников (курсы, стажировки, участие в семинарах, круглых столах, выступление на педсоветах)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50% 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0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703591841"/>
              </p:ext>
            </p:extLst>
          </p:nvPr>
        </p:nvGraphicFramePr>
        <p:xfrm>
          <a:off x="311727" y="249383"/>
          <a:ext cx="11388437" cy="522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0382">
                  <a:extLst>
                    <a:ext uri="{9D8B030D-6E8A-4147-A177-3AD203B41FA5}">
                      <a16:colId xmlns="" xmlns:a16="http://schemas.microsoft.com/office/drawing/2014/main" val="757773649"/>
                    </a:ext>
                  </a:extLst>
                </a:gridCol>
                <a:gridCol w="3138055">
                  <a:extLst>
                    <a:ext uri="{9D8B030D-6E8A-4147-A177-3AD203B41FA5}">
                      <a16:colId xmlns="" xmlns:a16="http://schemas.microsoft.com/office/drawing/2014/main" val="2804360559"/>
                    </a:ext>
                  </a:extLst>
                </a:gridCol>
              </a:tblGrid>
              <a:tr h="1104836">
                <a:tc>
                  <a:txBody>
                    <a:bodyPr/>
                    <a:lstStyle/>
                    <a:p>
                      <a:pPr algn="ctr"/>
                      <a:r>
                        <a:rPr lang="ru-RU" sz="2800" b="1" spc="100" baseline="0" dirty="0" smtClean="0">
                          <a:latin typeface="Arial" pitchFamily="34" charset="0"/>
                          <a:cs typeface="Arial" pitchFamily="34" charset="0"/>
                        </a:rPr>
                        <a:t>Критерий</a:t>
                      </a:r>
                      <a:endParaRPr lang="ru-RU" sz="2800" b="1" spc="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spc="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9009371"/>
                  </a:ext>
                </a:extLst>
              </a:tr>
              <a:tr h="98407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Увеличение количества партнерских пар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не менее числа выпускников отчетного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07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Увеличение числа предприятий-партнеров, с которыми заключены договора </a:t>
                      </a:r>
                      <a:endParaRPr lang="ru-RU" sz="2800" b="1" i="0" u="none" strike="noStrike" kern="12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1 предприятие и более</a:t>
                      </a:r>
                      <a:endParaRPr lang="ru-RU" sz="2800" b="1" i="0" u="none" strike="noStrike" kern="120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84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Удовлетворенность работодателей (положительный отзыв)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 от наставнических пар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750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15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https://sun9-9.userapi.com/impg/7rBoiv5KnL0Id5KHG0Goi_tAnjPSyXEgoNjwnw/6PQacPZRWSs.jpg?size=582x516&amp;quality=96&amp;proxy=1&amp;sign=19c7e04e94858ff554a5eacdef4029bc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5729" y="2063750"/>
            <a:ext cx="3735092" cy="331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01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83</TotalTime>
  <Words>159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Главное мероприятие</vt:lpstr>
      <vt:lpstr>О Разработке показателей и критериев оценки деятельности ПОО ЯО по внедрению методологии наставничества по направлению  «педагог-молодой специалист» </vt:lpstr>
      <vt:lpstr>Слайд 2</vt:lpstr>
      <vt:lpstr>Слайд 3</vt:lpstr>
      <vt:lpstr>Слайд 4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Разработке показателей и критериев оценки деятельности ПОО ЯО по внедрению методологии наставничества по направлению  «педагог-молодой специалист»</dc:title>
  <dc:creator>Admin</dc:creator>
  <cp:lastModifiedBy>Сергей</cp:lastModifiedBy>
  <cp:revision>9</cp:revision>
  <dcterms:created xsi:type="dcterms:W3CDTF">2021-02-18T13:17:31Z</dcterms:created>
  <dcterms:modified xsi:type="dcterms:W3CDTF">2021-02-18T18:48:30Z</dcterms:modified>
</cp:coreProperties>
</file>