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5" r:id="rId5"/>
    <p:sldId id="272" r:id="rId6"/>
    <p:sldId id="261" r:id="rId7"/>
    <p:sldId id="266" r:id="rId8"/>
    <p:sldId id="268" r:id="rId9"/>
    <p:sldId id="262" r:id="rId10"/>
    <p:sldId id="263" r:id="rId11"/>
    <p:sldId id="267" r:id="rId12"/>
    <p:sldId id="269" r:id="rId13"/>
    <p:sldId id="270" r:id="rId14"/>
    <p:sldId id="271" r:id="rId15"/>
    <p:sldId id="260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93" autoAdjust="0"/>
    <p:restoredTop sz="94660"/>
  </p:normalViewPr>
  <p:slideViewPr>
    <p:cSldViewPr snapToGrid="0">
      <p:cViewPr>
        <p:scale>
          <a:sx n="110" d="100"/>
          <a:sy n="110" d="100"/>
        </p:scale>
        <p:origin x="5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33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23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12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24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00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41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71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0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99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12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91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B90E-A0C4-423C-BAB6-44E72DD8B77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06C2-A571-4C76-8F89-4BBD9EDDE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65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tec.edu.ya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yatec2015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888" y="2078831"/>
            <a:ext cx="7886700" cy="16430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Презентация практики взаимодействия с выпускниками через службу содействия трудоустройству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46120" y="4207670"/>
            <a:ext cx="3964467" cy="99298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Заведующая производственным обучением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Смирнова Ольга Сергеевна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Заведующая отделением технологии,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товароведения, сервиса и туризма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Бизюкова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Татьяна Васильевна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5095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0723" y="483079"/>
            <a:ext cx="6324241" cy="8172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Семинары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1328" y="1388853"/>
            <a:ext cx="6676845" cy="189781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Семинар-практикум "Собеседование как ключевой метод отбора персонала", который состоялся в ООО "Лента" ТК – 131. Участники - студенты специальности "Товароведение и экспертиза качества потребительских товаров».</a:t>
            </a:r>
            <a:endParaRPr lang="ru-RU" sz="2000" dirty="0"/>
          </a:p>
        </p:txBody>
      </p:sp>
      <p:pic>
        <p:nvPicPr>
          <p:cNvPr id="4" name="Рисунок 3" descr="sem_prakt__1__w400_h5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393" y="2897397"/>
            <a:ext cx="2336320" cy="3113147"/>
          </a:xfrm>
          <a:prstGeom prst="rect">
            <a:avLst/>
          </a:prstGeom>
        </p:spPr>
      </p:pic>
      <p:pic>
        <p:nvPicPr>
          <p:cNvPr id="5" name="Рисунок 4" descr="sem_prakt__5__w400_h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483" y="3200400"/>
            <a:ext cx="3716547" cy="278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6603" y="517584"/>
            <a:ext cx="6324241" cy="84309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Экскурсии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7508" y="1406644"/>
            <a:ext cx="6584787" cy="326024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на ООО «Балтика», выпускающее продукцию, отмеченную отличительным знаком «Ярославское качество». Студенты познакомились с историей предприятия, технологическими процессами производства продукции, современным ассортиментом.</a:t>
            </a:r>
            <a:endParaRPr lang="ru-RU" sz="2000" dirty="0"/>
          </a:p>
        </p:txBody>
      </p:sp>
      <p:pic>
        <p:nvPicPr>
          <p:cNvPr id="4" name="Рисунок 3" descr="nedelya_kachestva_w600_h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634" y="3131388"/>
            <a:ext cx="2999836" cy="29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965" y="505589"/>
            <a:ext cx="6453637" cy="6762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8966" y="1268083"/>
            <a:ext cx="6564702" cy="345056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«Территория карьеры », в рамках которого студенты стали участниками деловой игры «Своё дело: за и против». Участники игры побывали в роли создателей собственного бизнеса, обосновали его жизнеспособность, а также потренировались в подборе персонала соответствующей квалификации.</a:t>
            </a:r>
            <a:endParaRPr lang="ru-RU" sz="2000" dirty="0"/>
          </a:p>
        </p:txBody>
      </p:sp>
      <p:pic>
        <p:nvPicPr>
          <p:cNvPr id="4" name="Рисунок 3" descr="profi_dzh__1__w400_h2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868" y="3312723"/>
            <a:ext cx="3810000" cy="2647950"/>
          </a:xfrm>
          <a:prstGeom prst="rect">
            <a:avLst/>
          </a:prstGeom>
        </p:spPr>
      </p:pic>
      <p:pic>
        <p:nvPicPr>
          <p:cNvPr id="5" name="Рисунок 4" descr="profi_dzh__2__w400_h3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742" y="3321172"/>
            <a:ext cx="2965602" cy="26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965" y="505589"/>
            <a:ext cx="6453637" cy="6762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Мероприятия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8966" y="1268083"/>
            <a:ext cx="6564702" cy="345056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проекте 76.RU Ярославль "Еда под контролем Гипермаркет «Глобус» г. Ярославль, и  АО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Племзавод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«Ярославка» представили свою продукцию, где преподаватели и студенты выступали в качестве экспертов. </a:t>
            </a:r>
            <a:endParaRPr lang="ru-RU" sz="2000" dirty="0"/>
          </a:p>
        </p:txBody>
      </p:sp>
      <p:pic>
        <p:nvPicPr>
          <p:cNvPr id="6" name="Рисунок 5" descr="глобус еда под контроле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3479" y="2710131"/>
            <a:ext cx="4899804" cy="32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965" y="505589"/>
            <a:ext cx="6453637" cy="6762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Встречи с работодателями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5834" y="1388852"/>
            <a:ext cx="6564702" cy="345056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Встреча с представителем ООО «ППФ Страхование жизни» Татьяной Мищенко.</a:t>
            </a:r>
            <a:endParaRPr lang="ru-RU" sz="2000" dirty="0"/>
          </a:p>
        </p:txBody>
      </p:sp>
      <p:pic>
        <p:nvPicPr>
          <p:cNvPr id="5" name="Рисунок 4" descr="mishchenko__3__w400_h53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91" y="2717321"/>
            <a:ext cx="2354933" cy="3137948"/>
          </a:xfrm>
          <a:prstGeom prst="rect">
            <a:avLst/>
          </a:prstGeom>
        </p:spPr>
      </p:pic>
      <p:pic>
        <p:nvPicPr>
          <p:cNvPr id="7" name="Рисунок 6" descr="mishchenko__1__w400_h30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020" y="2975035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0944" y="496962"/>
            <a:ext cx="6557154" cy="81425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3991" y="1303128"/>
            <a:ext cx="6705556" cy="349315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Преподаватели колледжа Лаврентьев Н.А. и Зотова Н.Г. провели профильные мастер-классы по тематике: «Организация обслуживания» и «Технология приготовления продукции» для студентов первого курса.</a:t>
            </a:r>
            <a:endParaRPr lang="ru-RU" sz="2000" dirty="0"/>
          </a:p>
        </p:txBody>
      </p:sp>
      <p:pic>
        <p:nvPicPr>
          <p:cNvPr id="4" name="Рисунок 3" descr="m_klass__1__w400_h2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71" y="3597215"/>
            <a:ext cx="3652949" cy="2063916"/>
          </a:xfrm>
          <a:prstGeom prst="rect">
            <a:avLst/>
          </a:prstGeom>
        </p:spPr>
      </p:pic>
      <p:pic>
        <p:nvPicPr>
          <p:cNvPr id="5" name="Рисунок 4" descr="m_klass__1__w400_h5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841" y="2622430"/>
            <a:ext cx="2560608" cy="34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965" y="505589"/>
            <a:ext cx="6453637" cy="6762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Базы практик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5834" y="1518249"/>
            <a:ext cx="6564702" cy="345056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«Лента»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Яроблтур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Сиденкова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Е.В. (Ресторан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«Ванильное небо»)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«Барин» (Кафе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«Белый Кролик»)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«Улыбка» (Кафе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«Чайхана»)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«Базар»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ПАО СК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Росгосстрах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СК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Ингострах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М»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Агентство по обеспечению деятельности Мировых судей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4845" y="595223"/>
            <a:ext cx="6445010" cy="84538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Готовы к сотрудничеству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8967" y="2078965"/>
            <a:ext cx="6573328" cy="350232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контакты: </a:t>
            </a:r>
          </a:p>
          <a:p>
            <a:pPr algn="l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https://yatec.edu.yar.ru/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Электронная почта: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yatec2015@mail.ru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(4852)44-28-17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830" y="764381"/>
            <a:ext cx="6436520" cy="12001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Факторы, от которых зависит решение проблем трудоустройства выпускников: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0255" y="2200275"/>
            <a:ext cx="6765133" cy="2800349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подготовки специалистов;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программ опережающей подготовки;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навыкам предпринимательства;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процессов интеграции деятельности профессиональных образовательных организаций и предприятий;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Профориентация студентов;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у студентов востребованных рынком труда личностных качеств.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0046" y="0"/>
            <a:ext cx="8115328" cy="2968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ФАКТИЧЕСКОЕ распределения выпускников 2020-2021 учебного года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27802"/>
          <a:ext cx="9144000" cy="6409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0116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профессии/специальности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Всего выпускников очной формы обучения </a:t>
                      </a:r>
                    </a:p>
                    <a:p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 трудоустроено 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Трудоустроено по полученной профессии 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выпускников трудоустроившихся по полученной профессии </a:t>
                      </a:r>
                      <a:endParaRPr lang="ru-RU" sz="1200" dirty="0"/>
                    </a:p>
                  </a:txBody>
                  <a:tcPr marL="89119" marR="89119"/>
                </a:tc>
              </a:tr>
              <a:tr h="3065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Коммерция </a:t>
                      </a:r>
                      <a:endParaRPr lang="ru-RU" sz="12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67,8%</a:t>
                      </a:r>
                      <a:endParaRPr lang="ru-RU" sz="1400" dirty="0"/>
                    </a:p>
                  </a:txBody>
                  <a:tcPr marL="89119" marR="89119"/>
                </a:tc>
              </a:tr>
              <a:tr h="7687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обслуживания в общественном питании </a:t>
                      </a:r>
                      <a:endParaRPr lang="ru-RU" sz="12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45,5%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89119" marR="89119"/>
                </a:tc>
              </a:tr>
              <a:tr h="4598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Экономика и бухгалтерский учет</a:t>
                      </a:r>
                      <a:endParaRPr lang="ru-RU" sz="12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58,5%</a:t>
                      </a:r>
                      <a:endParaRPr lang="ru-RU" sz="1400" dirty="0"/>
                    </a:p>
                  </a:txBody>
                  <a:tcPr marL="89119" marR="89119"/>
                </a:tc>
              </a:tr>
              <a:tr h="64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Технологии продукции</a:t>
                      </a:r>
                      <a:r>
                        <a:rPr lang="ru-RU" sz="1200" baseline="0" dirty="0" smtClean="0"/>
                        <a:t> общественного питания </a:t>
                      </a:r>
                      <a:endParaRPr lang="ru-RU" sz="12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41,9%</a:t>
                      </a:r>
                      <a:endParaRPr lang="ru-RU" sz="1400" dirty="0"/>
                    </a:p>
                  </a:txBody>
                  <a:tcPr marL="89119" marR="89119"/>
                </a:tc>
              </a:tr>
              <a:tr h="8277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Товароведение и экспертиза качества потребительских</a:t>
                      </a:r>
                      <a:r>
                        <a:rPr lang="ru-RU" sz="1200" baseline="0" dirty="0" smtClean="0"/>
                        <a:t> товаров </a:t>
                      </a:r>
                      <a:endParaRPr lang="ru-RU" sz="12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57,1%</a:t>
                      </a:r>
                      <a:endParaRPr lang="ru-RU" sz="1400" dirty="0"/>
                    </a:p>
                  </a:txBody>
                  <a:tcPr marL="89119" marR="89119"/>
                </a:tc>
              </a:tr>
              <a:tr h="64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Операционная деятельность в логистике </a:t>
                      </a:r>
                      <a:endParaRPr lang="ru-RU" sz="12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35,3%</a:t>
                      </a:r>
                      <a:endParaRPr lang="ru-RU" sz="1400" dirty="0"/>
                    </a:p>
                  </a:txBody>
                  <a:tcPr marL="89119" marR="89119"/>
                </a:tc>
              </a:tr>
              <a:tr h="8277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Документационное обеспечение управления и архивоведение </a:t>
                      </a:r>
                      <a:endParaRPr lang="ru-RU" sz="12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31,6%</a:t>
                      </a:r>
                      <a:endParaRPr lang="ru-RU" sz="1400" dirty="0"/>
                    </a:p>
                  </a:txBody>
                  <a:tcPr marL="89119" marR="89119"/>
                </a:tc>
              </a:tr>
              <a:tr h="3065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Туризм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89119" marR="89119"/>
                </a:tc>
              </a:tr>
              <a:tr h="3065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Страховое дело </a:t>
                      </a:r>
                      <a:endParaRPr lang="ru-RU" sz="12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36,8%</a:t>
                      </a:r>
                      <a:endParaRPr lang="ru-RU" sz="1400" dirty="0"/>
                    </a:p>
                  </a:txBody>
                  <a:tcPr marL="89119" marR="89119"/>
                </a:tc>
              </a:tr>
              <a:tr h="3065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ПОО</a:t>
                      </a:r>
                      <a:r>
                        <a:rPr lang="ru-RU" sz="1200" baseline="0" dirty="0" smtClean="0"/>
                        <a:t> ЯО</a:t>
                      </a:r>
                      <a:endParaRPr lang="ru-RU" sz="12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276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194 (70%)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</a:t>
                      </a:r>
                      <a:endParaRPr lang="ru-RU" sz="1400" dirty="0"/>
                    </a:p>
                  </a:txBody>
                  <a:tcPr marL="89119" marR="891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50,0%</a:t>
                      </a:r>
                      <a:endParaRPr lang="ru-RU" sz="1400" dirty="0"/>
                    </a:p>
                  </a:txBody>
                  <a:tcPr marL="89119" marR="89119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1414"/>
            <a:ext cx="8258204" cy="296842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ПРОГНОЗ распределение выпускников  2019-2020 учебного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361645"/>
          <a:ext cx="9144000" cy="654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926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Название профессии/специальности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Всего выпускников очной формы обучения 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Всего трудоустроено </a:t>
                      </a:r>
                    </a:p>
                    <a:p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Трудоустроено по полученной профессии </a:t>
                      </a:r>
                    </a:p>
                    <a:p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выпускников трудоустроившихся по полученной профессии</a:t>
                      </a:r>
                      <a:endParaRPr lang="ru-RU" sz="1200" dirty="0"/>
                    </a:p>
                  </a:txBody>
                  <a:tcPr marL="85641" marR="85641"/>
                </a:tc>
              </a:tr>
              <a:tr h="346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Коммерция 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66,7%</a:t>
                      </a:r>
                      <a:endParaRPr lang="ru-RU" sz="1400" dirty="0"/>
                    </a:p>
                  </a:txBody>
                  <a:tcPr marL="85641" marR="85641"/>
                </a:tc>
              </a:tr>
              <a:tr h="627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обслуживания в общественном питании 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20,0%</a:t>
                      </a:r>
                      <a:endParaRPr lang="ru-RU" sz="1400" dirty="0"/>
                    </a:p>
                  </a:txBody>
                  <a:tcPr marL="85641" marR="85641"/>
                </a:tc>
              </a:tr>
              <a:tr h="448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Экономика и бухгалтерский учет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37,5%</a:t>
                      </a:r>
                      <a:endParaRPr lang="ru-RU" sz="1400" dirty="0"/>
                    </a:p>
                  </a:txBody>
                  <a:tcPr marL="85641" marR="85641"/>
                </a:tc>
              </a:tr>
              <a:tr h="520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Технологии продукции</a:t>
                      </a:r>
                      <a:r>
                        <a:rPr lang="ru-RU" sz="1200" baseline="0" dirty="0" smtClean="0"/>
                        <a:t> общественного питания </a:t>
                      </a:r>
                      <a:endParaRPr lang="ru-RU" sz="1200" dirty="0" smtClean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43,5%</a:t>
                      </a:r>
                      <a:endParaRPr lang="ru-RU" sz="1400" dirty="0"/>
                    </a:p>
                  </a:txBody>
                  <a:tcPr marL="85641" marR="85641"/>
                </a:tc>
              </a:tr>
              <a:tr h="80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Товароведение и экспертиза качества потребительских</a:t>
                      </a:r>
                      <a:r>
                        <a:rPr lang="ru-RU" sz="1200" baseline="0" dirty="0" smtClean="0"/>
                        <a:t> товаров </a:t>
                      </a:r>
                      <a:endParaRPr lang="ru-RU" sz="1200" dirty="0" smtClean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71,4%</a:t>
                      </a:r>
                      <a:endParaRPr lang="ru-RU" sz="1400" dirty="0"/>
                    </a:p>
                  </a:txBody>
                  <a:tcPr marL="85641" marR="85641"/>
                </a:tc>
              </a:tr>
              <a:tr h="627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Операционная деятельность в логистике 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45,0%</a:t>
                      </a:r>
                      <a:endParaRPr lang="ru-RU" sz="1400" dirty="0"/>
                    </a:p>
                  </a:txBody>
                  <a:tcPr marL="85641" marR="85641"/>
                </a:tc>
              </a:tr>
              <a:tr h="80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Документационное обеспечение управления и архивоведение </a:t>
                      </a: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57,9%</a:t>
                      </a:r>
                      <a:endParaRPr lang="ru-RU" sz="1400" dirty="0"/>
                    </a:p>
                  </a:txBody>
                  <a:tcPr marL="85641" marR="85641"/>
                </a:tc>
              </a:tr>
              <a:tr h="3460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Туризм</a:t>
                      </a:r>
                      <a:endParaRPr lang="ru-RU" sz="12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52,2%</a:t>
                      </a:r>
                      <a:endParaRPr lang="ru-RU" sz="1400" dirty="0"/>
                    </a:p>
                  </a:txBody>
                  <a:tcPr marL="85641" marR="85641"/>
                </a:tc>
              </a:tr>
              <a:tr h="3460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Страховое</a:t>
                      </a:r>
                      <a:r>
                        <a:rPr lang="ru-RU" sz="1200" baseline="0" dirty="0" smtClean="0"/>
                        <a:t> дело</a:t>
                      </a:r>
                      <a:endParaRPr lang="ru-RU" sz="12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35,3%</a:t>
                      </a:r>
                      <a:endParaRPr lang="ru-RU" sz="1400" dirty="0"/>
                    </a:p>
                  </a:txBody>
                  <a:tcPr marL="85641" marR="85641"/>
                </a:tc>
              </a:tr>
              <a:tr h="3460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Гостиничное дело</a:t>
                      </a:r>
                      <a:endParaRPr lang="ru-RU" sz="12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43,8%</a:t>
                      </a:r>
                      <a:endParaRPr lang="ru-RU" sz="1400" dirty="0"/>
                    </a:p>
                  </a:txBody>
                  <a:tcPr marL="85641" marR="85641"/>
                </a:tc>
              </a:tr>
              <a:tr h="3460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 ПО</a:t>
                      </a:r>
                      <a:r>
                        <a:rPr lang="ru-RU" sz="1200" baseline="0" dirty="0" smtClean="0"/>
                        <a:t> ПОО ЯО</a:t>
                      </a:r>
                      <a:endParaRPr lang="ru-RU" sz="12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309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158</a:t>
                      </a:r>
                      <a:endParaRPr lang="ru-RU" sz="1400" dirty="0"/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51,1%</a:t>
                      </a:r>
                      <a:endParaRPr lang="ru-RU" sz="1400" dirty="0"/>
                    </a:p>
                  </a:txBody>
                  <a:tcPr marL="85641" marR="85641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4845" y="595223"/>
            <a:ext cx="6445010" cy="84538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«Молодые профессионалы»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Russia)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5835" y="1587259"/>
            <a:ext cx="6573328" cy="350232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000" dirty="0" smtClean="0">
                <a:latin typeface="Times New Roman"/>
              </a:rPr>
              <a:t>Победители регионального чемпионата:</a:t>
            </a:r>
          </a:p>
          <a:p>
            <a:pPr algn="l"/>
            <a:r>
              <a:rPr lang="ru-RU" sz="2000" dirty="0" smtClean="0">
                <a:latin typeface="Times New Roman"/>
              </a:rPr>
              <a:t>Компетенция «ДОУ и архивоведение» - Прима Юлия 1 место ; Ярышева Анна 2 место + медальон за профессионализм на </a:t>
            </a:r>
            <a:r>
              <a:rPr lang="ru-RU" sz="2000" dirty="0" err="1" smtClean="0">
                <a:latin typeface="Times New Roman"/>
              </a:rPr>
              <a:t>нац</a:t>
            </a:r>
            <a:r>
              <a:rPr lang="ru-RU" sz="2000" dirty="0" smtClean="0">
                <a:latin typeface="Times New Roman"/>
              </a:rPr>
              <a:t>. финале</a:t>
            </a:r>
          </a:p>
          <a:p>
            <a:pPr algn="l"/>
            <a:r>
              <a:rPr lang="ru-RU" sz="2000" dirty="0" smtClean="0">
                <a:latin typeface="Times New Roman"/>
              </a:rPr>
              <a:t>Компетенция « </a:t>
            </a:r>
            <a:r>
              <a:rPr lang="ru-RU" sz="2000" dirty="0" err="1" smtClean="0">
                <a:latin typeface="Times New Roman"/>
              </a:rPr>
              <a:t>Туроператорская</a:t>
            </a:r>
            <a:r>
              <a:rPr lang="ru-RU" sz="2000" dirty="0" smtClean="0">
                <a:latin typeface="Times New Roman"/>
              </a:rPr>
              <a:t> деятельность» – Садовская Полина, Смирнова Мария 1 место; </a:t>
            </a:r>
            <a:r>
              <a:rPr lang="ru-RU" sz="2000" dirty="0" err="1" smtClean="0">
                <a:latin typeface="Times New Roman"/>
              </a:rPr>
              <a:t>Волосенко</a:t>
            </a:r>
            <a:r>
              <a:rPr lang="ru-RU" sz="2000" dirty="0" smtClean="0">
                <a:latin typeface="Times New Roman"/>
              </a:rPr>
              <a:t> Олеся, Киселева Светлана 2 место, </a:t>
            </a:r>
            <a:r>
              <a:rPr lang="ru-RU" sz="2000" dirty="0" err="1" smtClean="0">
                <a:latin typeface="Times New Roman"/>
              </a:rPr>
              <a:t>Чернышова</a:t>
            </a:r>
            <a:r>
              <a:rPr lang="ru-RU" sz="2000" dirty="0" smtClean="0">
                <a:latin typeface="Times New Roman"/>
              </a:rPr>
              <a:t> Екатерина, </a:t>
            </a:r>
            <a:r>
              <a:rPr lang="ru-RU" sz="2000" dirty="0" err="1" smtClean="0">
                <a:latin typeface="Times New Roman"/>
              </a:rPr>
              <a:t>Елькина</a:t>
            </a:r>
            <a:r>
              <a:rPr lang="ru-RU" sz="2000" dirty="0" smtClean="0">
                <a:latin typeface="Times New Roman"/>
              </a:rPr>
              <a:t> Анна 3 место.</a:t>
            </a:r>
          </a:p>
          <a:p>
            <a:pPr algn="l"/>
            <a:r>
              <a:rPr lang="ru-RU" sz="2000" dirty="0" smtClean="0">
                <a:latin typeface="Times New Roman"/>
              </a:rPr>
              <a:t>Компетенция «</a:t>
            </a:r>
            <a:r>
              <a:rPr lang="ru-RU" sz="2000" dirty="0" err="1" smtClean="0">
                <a:latin typeface="Times New Roman"/>
              </a:rPr>
              <a:t>Турагентская</a:t>
            </a:r>
            <a:r>
              <a:rPr lang="ru-RU" sz="2000" dirty="0" smtClean="0">
                <a:latin typeface="Times New Roman"/>
              </a:rPr>
              <a:t> деятельность» - Скрябина Дарья, </a:t>
            </a:r>
            <a:r>
              <a:rPr lang="ru-RU" sz="2000" dirty="0" err="1" smtClean="0">
                <a:latin typeface="Times New Roman"/>
              </a:rPr>
              <a:t>Кучумова</a:t>
            </a:r>
            <a:r>
              <a:rPr lang="ru-RU" sz="2000" dirty="0" smtClean="0">
                <a:latin typeface="Times New Roman"/>
              </a:rPr>
              <a:t> Ксения, Шиткина Елизавета, Карпова Светлана 3 место</a:t>
            </a:r>
          </a:p>
          <a:p>
            <a:pPr algn="l"/>
            <a:r>
              <a:rPr lang="ru-RU" sz="2000" dirty="0" smtClean="0">
                <a:latin typeface="Times New Roman"/>
              </a:rPr>
              <a:t>Компетенция «Логистика» - Одинцова </a:t>
            </a:r>
            <a:r>
              <a:rPr lang="ru-RU" sz="2000" dirty="0" err="1" smtClean="0">
                <a:latin typeface="Times New Roman"/>
              </a:rPr>
              <a:t>Ульяна</a:t>
            </a:r>
            <a:r>
              <a:rPr lang="ru-RU" sz="2000" dirty="0" smtClean="0">
                <a:latin typeface="Times New Roman"/>
              </a:rPr>
              <a:t> 2 место</a:t>
            </a:r>
          </a:p>
          <a:p>
            <a:pPr algn="l"/>
            <a:r>
              <a:rPr lang="ru-RU" sz="2000" dirty="0" smtClean="0">
                <a:latin typeface="Times New Roman"/>
              </a:rPr>
              <a:t>Компетенция «Организация экскурсионных услуг» – </a:t>
            </a:r>
            <a:r>
              <a:rPr lang="ru-RU" sz="2000" dirty="0" err="1" smtClean="0">
                <a:latin typeface="Times New Roman"/>
              </a:rPr>
              <a:t>Пальшина</a:t>
            </a:r>
            <a:r>
              <a:rPr lang="ru-RU" sz="2000" dirty="0" smtClean="0">
                <a:latin typeface="Times New Roman"/>
              </a:rPr>
              <a:t> Ксения 1 место</a:t>
            </a:r>
          </a:p>
          <a:p>
            <a:pPr algn="l"/>
            <a:endParaRPr lang="ru-RU" sz="2000" dirty="0" smtClean="0">
              <a:latin typeface="Times New Roman"/>
            </a:endParaRPr>
          </a:p>
          <a:p>
            <a:pPr algn="l"/>
            <a:endParaRPr lang="ru-RU" sz="2000" dirty="0" smtClean="0">
              <a:latin typeface="Times New Roman"/>
            </a:endParaRPr>
          </a:p>
        </p:txBody>
      </p:sp>
      <p:pic>
        <p:nvPicPr>
          <p:cNvPr id="8" name="Рисунок 7" descr="13313_w1000_h280_w300_h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272" y="4651234"/>
            <a:ext cx="4646404" cy="13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7208" y="548721"/>
            <a:ext cx="6488142" cy="6417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Круглый стол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6823" y="1259457"/>
            <a:ext cx="6780362" cy="2725947"/>
          </a:xfrm>
        </p:spPr>
        <p:txBody>
          <a:bodyPr>
            <a:normAutofit fontScale="55000" lnSpcReduction="20000"/>
          </a:bodyPr>
          <a:lstStyle/>
          <a:p>
            <a:pPr algn="just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ООО «Северсталь – Центр Единого Сервиса» состоялся круглый стол на тему: «Ответственность учебных заведений и работодателя за будущее молодого специалиста». </a:t>
            </a:r>
          </a:p>
          <a:p>
            <a:pPr algn="just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мероприятии были рассмотрены актуальные темы и вопросы: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ЦЕС. Приоритеты работодателя при выборе молодого специалиста;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 успеха выпускников ярославских вузов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ЦЕС;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Лучшие практики учебных заведений по взаимодействию с работодателями;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Экскурсия в бизнес подразделения ЦЕС.</a:t>
            </a:r>
          </a:p>
          <a:p>
            <a:endParaRPr lang="ru-RU" dirty="0"/>
          </a:p>
        </p:txBody>
      </p:sp>
      <p:pic>
        <p:nvPicPr>
          <p:cNvPr id="4" name="Рисунок 3" descr="krugliy_stol__2__w400_h2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744" y="3919455"/>
            <a:ext cx="3405995" cy="227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6219" y="508958"/>
            <a:ext cx="6436384" cy="8258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Круглый стол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9870" y="1329009"/>
            <a:ext cx="6602039" cy="33292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Круглый стол на тему: «Портрет молодого специалиста глазами студентов и работодателей».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Цель-формирование единой модели молодого специалиста,  соответствующего профессиональным требованиям работодателей.</a:t>
            </a:r>
          </a:p>
          <a:p>
            <a:endParaRPr lang="ru-RU" dirty="0"/>
          </a:p>
        </p:txBody>
      </p:sp>
      <p:pic>
        <p:nvPicPr>
          <p:cNvPr id="4" name="Рисунок 3" descr="img_20191015_wa0008_w800_h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234" y="2605177"/>
            <a:ext cx="3523891" cy="35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4845" y="660864"/>
            <a:ext cx="6384625" cy="54683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Ярмарки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3471" y="1328468"/>
            <a:ext cx="6556076" cy="4071668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«Ярмарка профессий», организованная компанией "Работа для вас".</a:t>
            </a:r>
            <a:endParaRPr lang="ru-RU" dirty="0"/>
          </a:p>
        </p:txBody>
      </p:sp>
      <p:pic>
        <p:nvPicPr>
          <p:cNvPr id="4" name="Рисунок 3" descr="yar_vak__3__w400_h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437" y="2139350"/>
            <a:ext cx="4027098" cy="302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4461" y="629729"/>
            <a:ext cx="6522647" cy="58659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Семинары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8196" y="1242203"/>
            <a:ext cx="6694097" cy="260517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Семинар-практикум в ООО «ЛЕНТА» ТК-118 на тему «Резюме и собеседование: подводные камни…». В ходе семинара студенты ознакомились с методами составления эффективного резюме.</a:t>
            </a:r>
            <a:endParaRPr lang="ru-RU" sz="2000" dirty="0"/>
          </a:p>
        </p:txBody>
      </p:sp>
      <p:pic>
        <p:nvPicPr>
          <p:cNvPr id="4" name="Рисунок 3" descr="lenta__1__w400_h5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224" y="2769079"/>
            <a:ext cx="2439093" cy="3250092"/>
          </a:xfrm>
          <a:prstGeom prst="rect">
            <a:avLst/>
          </a:prstGeom>
        </p:spPr>
      </p:pic>
      <p:pic>
        <p:nvPicPr>
          <p:cNvPr id="5" name="Рисунок 4" descr="lenta__2__w400_h5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180" y="2786332"/>
            <a:ext cx="2458514" cy="32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0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747</Words>
  <Application>Microsoft Office PowerPoint</Application>
  <PresentationFormat>Экран (4:3)</PresentationFormat>
  <Paragraphs>177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практики взаимодействия с выпускниками через службу содействия трудоустройству </vt:lpstr>
      <vt:lpstr>Факторы, от которых зависит решение проблем трудоустройства выпускников:</vt:lpstr>
      <vt:lpstr>ФАКТИЧЕСКОЕ распределения выпускников 2020-2021 учебного года</vt:lpstr>
      <vt:lpstr>ПРОГНОЗ распределение выпускников  2019-2020 учебного года</vt:lpstr>
      <vt:lpstr> «Молодые профессионалы» (WorldSkills Russia)</vt:lpstr>
      <vt:lpstr>Круглый стол</vt:lpstr>
      <vt:lpstr>Круглый стол</vt:lpstr>
      <vt:lpstr>Ярмарки </vt:lpstr>
      <vt:lpstr>Семинары</vt:lpstr>
      <vt:lpstr>Семинары </vt:lpstr>
      <vt:lpstr>Экскурсии </vt:lpstr>
      <vt:lpstr>Мероприятия </vt:lpstr>
      <vt:lpstr>Мероприятия  </vt:lpstr>
      <vt:lpstr>Встречи с работодателями   </vt:lpstr>
      <vt:lpstr>Мастер-классы</vt:lpstr>
      <vt:lpstr>Базы практик </vt:lpstr>
      <vt:lpstr> Готовы к сотрудничеству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Фомин</dc:creator>
  <cp:lastModifiedBy>krasotina</cp:lastModifiedBy>
  <cp:revision>34</cp:revision>
  <dcterms:created xsi:type="dcterms:W3CDTF">2020-06-05T12:54:01Z</dcterms:created>
  <dcterms:modified xsi:type="dcterms:W3CDTF">2021-02-18T11:31:24Z</dcterms:modified>
</cp:coreProperties>
</file>