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0" r:id="rId5"/>
    <p:sldId id="271" r:id="rId6"/>
    <p:sldId id="265" r:id="rId7"/>
    <p:sldId id="267" r:id="rId8"/>
    <p:sldId id="269" r:id="rId9"/>
    <p:sldId id="274" r:id="rId10"/>
    <p:sldId id="259" r:id="rId11"/>
    <p:sldId id="263" r:id="rId12"/>
    <p:sldId id="272" r:id="rId13"/>
    <p:sldId id="273" r:id="rId14"/>
    <p:sldId id="264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D0215-DF43-4AE0-872F-F3C181CA94BF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CEC15-037E-4F97-BF6E-9C2BEF4F5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852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004D-F393-4A59-BD7B-4A45130CBFAD}" type="datetime1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31E6-E488-4DA1-A773-6FB170F31B48}" type="datetime1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6D9C-61BF-4EE1-8C1C-B197983E843B}" type="datetime1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8235-7F63-44F7-A8EE-F6706D3FD468}" type="datetime1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8729-7E61-4916-8659-9ED90CCB7303}" type="datetime1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7D93-E2C6-4799-9031-8048830EDBBE}" type="datetime1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4A3A-49F1-4819-B0AC-3BB73DC5BE66}" type="datetime1">
              <a:rPr lang="ru-RU" smtClean="0"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5523-5038-47A7-9076-C15019CAB983}" type="datetime1">
              <a:rPr lang="ru-RU" smtClean="0"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F2F8-01FF-46D3-8CF2-E9B8137FF8A7}" type="datetime1">
              <a:rPr lang="ru-RU" smtClean="0"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3E44-F2D0-499F-95BE-415A51445860}" type="datetime1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E6B3-5E1A-47BD-8AC8-7E144E695354}" type="datetime1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10F71-B8A6-4D42-9C58-D0972A66F426}" type="datetime1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05%20&#1042;&#1074;&#1086;&#1076;&#1085;&#1086;&#1077;%20%20&#1091;&#1095;&#1077;&#1073;&#1085;&#1086;&#1077;%20&#1079;&#1072;&#1085;&#1103;&#1090;&#1080;&#1077;.docx" TargetMode="Externa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14.docx" TargetMode="External"/><Relationship Id="rId3" Type="http://schemas.microsoft.com/office/2007/relationships/hdphoto" Target="../media/hdphoto1.wdp"/><Relationship Id="rId7" Type="http://schemas.openxmlformats.org/officeDocument/2006/relationships/hyperlink" Target="13.doc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12.docx" TargetMode="External"/><Relationship Id="rId5" Type="http://schemas.openxmlformats.org/officeDocument/2006/relationships/hyperlink" Target="10.docx" TargetMode="External"/><Relationship Id="rId4" Type="http://schemas.openxmlformats.org/officeDocument/2006/relationships/hyperlink" Target="11.docx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25.docx" TargetMode="External"/><Relationship Id="rId3" Type="http://schemas.microsoft.com/office/2007/relationships/hdphoto" Target="../media/hdphoto1.wdp"/><Relationship Id="rId7" Type="http://schemas.openxmlformats.org/officeDocument/2006/relationships/hyperlink" Target="24.doc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23.docx" TargetMode="External"/><Relationship Id="rId5" Type="http://schemas.openxmlformats.org/officeDocument/2006/relationships/hyperlink" Target="22.docx" TargetMode="External"/><Relationship Id="rId4" Type="http://schemas.openxmlformats.org/officeDocument/2006/relationships/hyperlink" Target="21.doc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31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1001" y="0"/>
            <a:ext cx="7845497" cy="811763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Государственное профессиональное образовательное автономное учреждение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Ярославской области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Ярославский колледж сервиса и </a:t>
            </a:r>
            <a:r>
              <a:rPr lang="ru-RU" sz="1600" b="1" dirty="0" smtClean="0">
                <a:solidFill>
                  <a:schemeClr val="bg1"/>
                </a:solidFill>
              </a:rPr>
              <a:t>дизайна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8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1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1763"/>
            <a:ext cx="9118424" cy="605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312" y="980728"/>
            <a:ext cx="8568952" cy="223224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Мотивация учебной деятельности обучающихся в профессиональной образовательной организации: основные понятия и проблемы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07" y="6488668"/>
            <a:ext cx="535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Лебедев Михаил Константинович, методист ЯКСИД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06256" y="646965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25.02.2021г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84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1001" y="0"/>
            <a:ext cx="7845497" cy="811763"/>
          </a:xfrm>
          <a:solidFill>
            <a:srgbClr val="FF7C80"/>
          </a:solidFill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Мотивация учебной деятельности обучающихся в профессиональной образовательной организации: основные понятия и проблемы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8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10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789428" y="6469658"/>
            <a:ext cx="32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202665"/>
              </p:ext>
            </p:extLst>
          </p:nvPr>
        </p:nvGraphicFramePr>
        <p:xfrm>
          <a:off x="0" y="1062028"/>
          <a:ext cx="9144000" cy="57912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04128"/>
                <a:gridCol w="2642586"/>
                <a:gridCol w="4297286"/>
              </a:tblGrid>
              <a:tr h="303689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Потребности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Мотивы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Общие компетенции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300"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Коммуникационная потребность, в общественном признании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Социальный мотив, стремление</a:t>
                      </a:r>
                    </a:p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быть полезным для окружающих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 6. Работать в коллективе и команде, эффективно общаться с коллегами, руководством, потребителями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Потребность в самоутверждении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Мотив достижения, стремление</a:t>
                      </a:r>
                    </a:p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занять определенное место</a:t>
                      </a:r>
                    </a:p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обществе. 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 2. Организовывать собственную деятельность, определять методы и способы выполнения </a:t>
                      </a:r>
                      <a:r>
                        <a:rPr lang="ru-RU" sz="12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профессио-нальных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задач, оценивать их эффективность и качество.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820"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Познавательная потребность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Мотив приобретения профессиональных знаний, удовлетворение учебной деятельностью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 4. Осуществлять поиск, анализ и оценку информации, необходимой для постановки и решения профессиональных задач, профессионального и личностного развития.</a:t>
                      </a:r>
                    </a:p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 9. Ориентироваться в условиях частой смены технологий в профессиональной деятельности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60"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Потребность в самоопределении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Мотив овладения специальностью,</a:t>
                      </a:r>
                    </a:p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ценностные и смысловые установки, мотив самоопределения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 1. Понимать сущность и социальную значимость своей будущей профессии, проявлять к ней устойчивый интерес.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820"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Потребность в самовыражении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Мотив преодоления неудач,</a:t>
                      </a:r>
                    </a:p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достижения успеха, творческое</a:t>
                      </a:r>
                    </a:p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 7. Ставить цели, мотивировать деятельность подчиненных, организовывать и контролировать их работу с принятием на себя ответственности за результат выполнения заданий.</a:t>
                      </a:r>
                    </a:p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 3. Решать проблемы, оценивать риски и принимать решения в нестандартных ситуациях.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820"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Потребность в профессиональной</a:t>
                      </a:r>
                    </a:p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компетентности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Профессиональный мотив, мотив</a:t>
                      </a:r>
                    </a:p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учебной деятельности, познавательный мотив, мотив выбора профессии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 5. Использовать информационно-коммуникационные технологии для совершенствования профессиональной деятельности.</a:t>
                      </a:r>
                    </a:p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 8. Самостоятельно определять задачи </a:t>
                      </a:r>
                      <a:r>
                        <a:rPr lang="ru-RU" sz="12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профессио-нального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личностного развития, заниматься </a:t>
                      </a:r>
                      <a:r>
                        <a:rPr lang="ru-RU" sz="12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самообра-зованием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осознанно планировать повышение квалификации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07704" y="692696"/>
            <a:ext cx="568863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dk1"/>
                </a:solidFill>
              </a:rPr>
              <a:t>Соотнесение потребностей, мотивов и компетенций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42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1001" y="0"/>
            <a:ext cx="7845497" cy="811763"/>
          </a:xfrm>
          <a:solidFill>
            <a:srgbClr val="FF7C80"/>
          </a:solidFill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Мотивация учебной деятельности обучающихся в профессиональной образовательной организации: основные понятия и проблемы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8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11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789428" y="6469658"/>
            <a:ext cx="32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3" name="Овал 2"/>
          <p:cNvSpPr/>
          <p:nvPr/>
        </p:nvSpPr>
        <p:spPr>
          <a:xfrm>
            <a:off x="2843808" y="2708920"/>
            <a:ext cx="3600400" cy="14401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Мотивация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619672" y="2060848"/>
            <a:ext cx="1418456" cy="120243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3" idx="2"/>
          </p:cNvCxnSpPr>
          <p:nvPr/>
        </p:nvCxnSpPr>
        <p:spPr>
          <a:xfrm flipV="1">
            <a:off x="1763688" y="3429000"/>
            <a:ext cx="1080120" cy="28465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275856" y="1794520"/>
            <a:ext cx="914400" cy="91440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644008" y="1794520"/>
            <a:ext cx="432048" cy="946795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29" idx="1"/>
          </p:cNvCxnSpPr>
          <p:nvPr/>
        </p:nvCxnSpPr>
        <p:spPr>
          <a:xfrm>
            <a:off x="6019962" y="3901807"/>
            <a:ext cx="565315" cy="45720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30" idx="1"/>
          </p:cNvCxnSpPr>
          <p:nvPr/>
        </p:nvCxnSpPr>
        <p:spPr>
          <a:xfrm>
            <a:off x="6444208" y="3457465"/>
            <a:ext cx="936105" cy="32138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33" idx="1"/>
          </p:cNvCxnSpPr>
          <p:nvPr/>
        </p:nvCxnSpPr>
        <p:spPr>
          <a:xfrm flipV="1">
            <a:off x="6444208" y="2895203"/>
            <a:ext cx="1010075" cy="361623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156176" y="2209017"/>
            <a:ext cx="1368152" cy="762783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9512" y="1196752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Неделя общеобразовательных дисциплин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1760" y="1189956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Индивидуальный проект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4021807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Программа воспитания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310352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Внеурочные мероприятия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41368" y="1193354"/>
            <a:ext cx="2577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Конкурсы профессионального мастерства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52738" y="1212404"/>
            <a:ext cx="1991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Неделя специальности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85277" y="4005064"/>
            <a:ext cx="2489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Демонстрационный экзамен по модулю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80313" y="328954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Олимпиады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54283" y="2541260"/>
            <a:ext cx="1664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Чемпионаты </a:t>
            </a:r>
            <a:r>
              <a:rPr lang="en-US" sz="2000" b="1" dirty="0" smtClean="0">
                <a:solidFill>
                  <a:srgbClr val="002060"/>
                </a:solidFill>
              </a:rPr>
              <a:t>WSR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1815344" y="3811408"/>
            <a:ext cx="1350268" cy="54749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4644008" y="4149080"/>
            <a:ext cx="7826" cy="56387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2038326" y="4611231"/>
            <a:ext cx="5211363" cy="224676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000" b="1" dirty="0" smtClean="0"/>
              <a:t>Современные образовательные технологии </a:t>
            </a:r>
          </a:p>
          <a:p>
            <a:r>
              <a:rPr lang="ru-RU" sz="2000" dirty="0"/>
              <a:t>Технология сотрудничества </a:t>
            </a:r>
            <a:endParaRPr lang="ru-RU" sz="2000" dirty="0" smtClean="0"/>
          </a:p>
          <a:p>
            <a:r>
              <a:rPr lang="ru-RU" sz="2000" dirty="0"/>
              <a:t>Технология развития критического </a:t>
            </a:r>
            <a:r>
              <a:rPr lang="ru-RU" sz="2000" dirty="0" smtClean="0"/>
              <a:t>мышления</a:t>
            </a:r>
          </a:p>
          <a:p>
            <a:r>
              <a:rPr lang="ru-RU" sz="2000" dirty="0"/>
              <a:t>Игровые технологии</a:t>
            </a:r>
            <a:r>
              <a:rPr lang="ru-RU" sz="2000" dirty="0" smtClean="0"/>
              <a:t> </a:t>
            </a:r>
          </a:p>
          <a:p>
            <a:r>
              <a:rPr lang="ru-RU" sz="2000" dirty="0" err="1" smtClean="0"/>
              <a:t>Коучинг</a:t>
            </a:r>
            <a:endParaRPr lang="ru-RU" sz="2000" dirty="0" smtClean="0"/>
          </a:p>
          <a:p>
            <a:r>
              <a:rPr lang="ru-RU" sz="2000" dirty="0"/>
              <a:t>Кейс-метод </a:t>
            </a:r>
            <a:endParaRPr lang="ru-RU" sz="2000" dirty="0" smtClean="0"/>
          </a:p>
          <a:p>
            <a:r>
              <a:rPr lang="ru-RU" sz="2000" dirty="0" smtClean="0"/>
              <a:t>Метод проектов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3442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9" grpId="0"/>
      <p:bldP spid="20" grpId="0"/>
      <p:bldP spid="21" grpId="0"/>
      <p:bldP spid="22" grpId="0"/>
      <p:bldP spid="23" grpId="0"/>
      <p:bldP spid="29" grpId="0"/>
      <p:bldP spid="30" grpId="0"/>
      <p:bldP spid="33" grpId="0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1001" y="0"/>
            <a:ext cx="7845497" cy="811763"/>
          </a:xfrm>
          <a:solidFill>
            <a:srgbClr val="FF7C80"/>
          </a:solidFill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Мотивация учебной деятельности обучающихся в профессиональной образовательной организации: основные понятия и проблемы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8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12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789428" y="6469658"/>
            <a:ext cx="32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064421" y="965373"/>
            <a:ext cx="3168352" cy="1675237"/>
            <a:chOff x="2732212" y="-12614"/>
            <a:chExt cx="3168352" cy="1675237"/>
          </a:xfrm>
        </p:grpSpPr>
        <p:sp>
          <p:nvSpPr>
            <p:cNvPr id="20" name="Трапеция 19"/>
            <p:cNvSpPr/>
            <p:nvPr/>
          </p:nvSpPr>
          <p:spPr>
            <a:xfrm>
              <a:off x="2814121" y="0"/>
              <a:ext cx="2888695" cy="1662623"/>
            </a:xfrm>
            <a:prstGeom prst="trapezoid">
              <a:avLst>
                <a:gd name="adj" fmla="val 107343"/>
              </a:avLst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Трапеция 4"/>
            <p:cNvSpPr/>
            <p:nvPr/>
          </p:nvSpPr>
          <p:spPr>
            <a:xfrm>
              <a:off x="2732212" y="-12614"/>
              <a:ext cx="3168352" cy="16626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>
                  <a:solidFill>
                    <a:srgbClr val="FFFF00"/>
                  </a:solidFill>
                  <a:latin typeface="Calibri" panose="020F0502020204030204"/>
                  <a:ea typeface="+mn-ea"/>
                  <a:cs typeface="+mn-cs"/>
                </a:rPr>
                <a:t>Развитие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>
                  <a:solidFill>
                    <a:srgbClr val="FFFF00"/>
                  </a:solidFill>
                  <a:latin typeface="Calibri" panose="020F0502020204030204"/>
                  <a:ea typeface="+mn-ea"/>
                  <a:cs typeface="+mn-cs"/>
                </a:rPr>
                <a:t>личности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439004" y="2640610"/>
            <a:ext cx="4295756" cy="939295"/>
            <a:chOff x="2110590" y="1662623"/>
            <a:chExt cx="4295756" cy="8098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Трапеция 17"/>
            <p:cNvSpPr/>
            <p:nvPr/>
          </p:nvSpPr>
          <p:spPr>
            <a:xfrm>
              <a:off x="2110590" y="1662623"/>
              <a:ext cx="4295756" cy="809850"/>
            </a:xfrm>
            <a:prstGeom prst="trapezoid">
              <a:avLst>
                <a:gd name="adj" fmla="val 107343"/>
              </a:avLst>
            </a:prstGeom>
            <a:grpFill/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Трапеция 6"/>
            <p:cNvSpPr/>
            <p:nvPr/>
          </p:nvSpPr>
          <p:spPr>
            <a:xfrm>
              <a:off x="2862348" y="1662623"/>
              <a:ext cx="2792241" cy="8098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/>
                </a:rPr>
                <a:t>Познавательные потребности </a:t>
              </a:r>
              <a:endParaRPr lang="ru-RU" sz="2000" b="1" kern="12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/>
                </a:rPr>
                <a:t>(</a:t>
              </a:r>
              <a:r>
                <a:rPr lang="ru-RU" sz="20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/>
                </a:rPr>
                <a:t>Н</a:t>
              </a:r>
              <a:r>
                <a:rPr lang="ru-RU" sz="2000" b="1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/>
                </a:rPr>
                <a:t>е </a:t>
              </a:r>
              <a:r>
                <a:rPr lang="ru-RU" sz="2000" b="1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/>
                </a:rPr>
                <a:t>хватает знаний...)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054213" y="3579905"/>
            <a:ext cx="5227670" cy="1005537"/>
            <a:chOff x="1407060" y="2472474"/>
            <a:chExt cx="5702816" cy="8098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6" name="Трапеция 15"/>
            <p:cNvSpPr/>
            <p:nvPr/>
          </p:nvSpPr>
          <p:spPr>
            <a:xfrm>
              <a:off x="1407060" y="2472474"/>
              <a:ext cx="5702816" cy="809850"/>
            </a:xfrm>
            <a:prstGeom prst="trapezoid">
              <a:avLst>
                <a:gd name="adj" fmla="val 107343"/>
              </a:avLst>
            </a:prstGeom>
            <a:grpFill/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Трапеция 8"/>
            <p:cNvSpPr/>
            <p:nvPr/>
          </p:nvSpPr>
          <p:spPr>
            <a:xfrm>
              <a:off x="2405053" y="2472474"/>
              <a:ext cx="3706830" cy="8098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rgbClr val="C00000"/>
                  </a:solidFill>
                  <a:latin typeface="Calibri" panose="020F0502020204030204"/>
                  <a:ea typeface="+mn-ea"/>
                  <a:cs typeface="+mn-cs"/>
                </a:rPr>
                <a:t>Успех</a:t>
              </a:r>
              <a:r>
                <a:rPr lang="ru-RU" sz="2000" b="1" kern="1200" dirty="0" smtClean="0">
                  <a:solidFill>
                    <a:srgbClr val="C00000"/>
                  </a:solidFill>
                  <a:latin typeface="Calibri" panose="020F0502020204030204"/>
                  <a:ea typeface="+mn-ea"/>
                  <a:cs typeface="+mn-cs"/>
                </a:rPr>
                <a:t>, одобрение</a:t>
              </a:r>
              <a:r>
                <a:rPr lang="ru-RU" sz="2000" b="1" kern="1200" dirty="0">
                  <a:solidFill>
                    <a:srgbClr val="C00000"/>
                  </a:solidFill>
                  <a:latin typeface="Calibri" panose="020F0502020204030204"/>
                  <a:ea typeface="+mn-ea"/>
                  <a:cs typeface="+mn-cs"/>
                </a:rPr>
                <a:t>, признание </a:t>
              </a:r>
              <a:r>
                <a:rPr lang="ru-RU" sz="2000" b="1" kern="1200" dirty="0" smtClean="0">
                  <a:solidFill>
                    <a:srgbClr val="C00000"/>
                  </a:solidFill>
                  <a:latin typeface="Calibri" panose="020F0502020204030204"/>
                  <a:ea typeface="+mn-ea"/>
                  <a:cs typeface="+mn-cs"/>
                </a:rPr>
                <a:t>(Возможность </a:t>
              </a:r>
              <a:r>
                <a:rPr lang="ru-RU" sz="2000" b="1" kern="1200" dirty="0">
                  <a:solidFill>
                    <a:srgbClr val="C00000"/>
                  </a:solidFill>
                  <a:latin typeface="Calibri" panose="020F0502020204030204"/>
                  <a:ea typeface="+mn-ea"/>
                  <a:cs typeface="+mn-cs"/>
                </a:rPr>
                <a:t>проявить себя</a:t>
              </a:r>
              <a:r>
                <a:rPr lang="ru-RU" sz="2000" b="1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/>
                  <a:ea typeface="+mn-ea"/>
                  <a:cs typeface="+mn-cs"/>
                </a:rPr>
                <a:t>)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359361" y="4585442"/>
            <a:ext cx="6617373" cy="809850"/>
            <a:chOff x="703530" y="3282324"/>
            <a:chExt cx="7109877" cy="8098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" name="Трапеция 13"/>
            <p:cNvSpPr/>
            <p:nvPr/>
          </p:nvSpPr>
          <p:spPr>
            <a:xfrm>
              <a:off x="703530" y="3282324"/>
              <a:ext cx="7109877" cy="809850"/>
            </a:xfrm>
            <a:prstGeom prst="trapezoid">
              <a:avLst>
                <a:gd name="adj" fmla="val 107343"/>
              </a:avLst>
            </a:prstGeom>
            <a:grpFill/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Трапеция 10"/>
            <p:cNvSpPr/>
            <p:nvPr/>
          </p:nvSpPr>
          <p:spPr>
            <a:xfrm>
              <a:off x="1947758" y="3282324"/>
              <a:ext cx="4621420" cy="8098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>
                  <a:solidFill>
                    <a:srgbClr val="7030A0"/>
                  </a:solidFill>
                  <a:latin typeface="Calibri" panose="020F0502020204030204"/>
                </a:rPr>
                <a:t>Принадлежность к общности </a:t>
              </a:r>
              <a:endParaRPr lang="ru-RU" sz="2400" b="1" kern="1200" dirty="0" smtClean="0">
                <a:solidFill>
                  <a:srgbClr val="7030A0"/>
                </a:solidFill>
                <a:latin typeface="Calibri" panose="020F0502020204030204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rgbClr val="7030A0"/>
                  </a:solidFill>
                  <a:latin typeface="Calibri" panose="020F0502020204030204"/>
                </a:rPr>
                <a:t>(</a:t>
              </a:r>
              <a:r>
                <a:rPr lang="ru-RU" sz="2400" b="1" dirty="0">
                  <a:solidFill>
                    <a:srgbClr val="7030A0"/>
                  </a:solidFill>
                  <a:latin typeface="Calibri" panose="020F0502020204030204"/>
                </a:rPr>
                <a:t>Ч</a:t>
              </a:r>
              <a:r>
                <a:rPr lang="ru-RU" sz="2400" b="1" kern="1200" dirty="0" smtClean="0">
                  <a:solidFill>
                    <a:srgbClr val="7030A0"/>
                  </a:solidFill>
                  <a:latin typeface="Calibri" panose="020F0502020204030204"/>
                </a:rPr>
                <a:t>ем </a:t>
              </a:r>
              <a:r>
                <a:rPr lang="ru-RU" sz="2400" b="1" kern="1200" dirty="0">
                  <a:solidFill>
                    <a:srgbClr val="7030A0"/>
                  </a:solidFill>
                  <a:latin typeface="Calibri" panose="020F0502020204030204"/>
                </a:rPr>
                <a:t>я могу быть полезен?)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09579" y="5395292"/>
            <a:ext cx="8516938" cy="1096442"/>
            <a:chOff x="96048" y="4395229"/>
            <a:chExt cx="8516938" cy="1096442"/>
          </a:xfrm>
        </p:grpSpPr>
        <p:sp>
          <p:nvSpPr>
            <p:cNvPr id="12" name="Трапеция 11"/>
            <p:cNvSpPr/>
            <p:nvPr/>
          </p:nvSpPr>
          <p:spPr>
            <a:xfrm>
              <a:off x="96048" y="4395229"/>
              <a:ext cx="8516938" cy="1096442"/>
            </a:xfrm>
            <a:prstGeom prst="trapezoid">
              <a:avLst>
                <a:gd name="adj" fmla="val 107343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Трапеция 12"/>
            <p:cNvSpPr/>
            <p:nvPr/>
          </p:nvSpPr>
          <p:spPr>
            <a:xfrm>
              <a:off x="1407060" y="4538525"/>
              <a:ext cx="5536009" cy="8098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>
                  <a:solidFill>
                    <a:srgbClr val="002060"/>
                  </a:solidFill>
                  <a:latin typeface="Calibri" panose="020F0502020204030204"/>
                </a:rPr>
                <a:t>И</a:t>
              </a:r>
              <a:r>
                <a:rPr lang="ru-RU" sz="2400" b="1" kern="1200" dirty="0" smtClean="0">
                  <a:solidFill>
                    <a:srgbClr val="002060"/>
                  </a:solidFill>
                  <a:latin typeface="Calibri" panose="020F0502020204030204"/>
                </a:rPr>
                <a:t>збавиться </a:t>
              </a:r>
              <a:r>
                <a:rPr lang="ru-RU" sz="2400" b="1" kern="1200" dirty="0">
                  <a:solidFill>
                    <a:srgbClr val="002060"/>
                  </a:solidFill>
                  <a:latin typeface="Calibri" panose="020F0502020204030204"/>
                </a:rPr>
                <a:t>от страха неудач </a:t>
              </a:r>
              <a:endParaRPr lang="ru-RU" sz="2400" b="1" kern="1200" dirty="0" smtClean="0">
                <a:solidFill>
                  <a:srgbClr val="002060"/>
                </a:solidFill>
                <a:latin typeface="Calibri" panose="020F0502020204030204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rgbClr val="002060"/>
                  </a:solidFill>
                  <a:latin typeface="Calibri" panose="020F0502020204030204"/>
                </a:rPr>
                <a:t>(Я </a:t>
              </a:r>
              <a:r>
                <a:rPr lang="ru-RU" sz="2400" b="1" kern="1200" dirty="0">
                  <a:solidFill>
                    <a:srgbClr val="002060"/>
                  </a:solidFill>
                  <a:latin typeface="Calibri" panose="020F0502020204030204"/>
                </a:rPr>
                <a:t>не один! </a:t>
              </a:r>
              <a:r>
                <a:rPr lang="ru-RU" sz="2400" b="1" kern="1200" dirty="0" smtClean="0">
                  <a:solidFill>
                    <a:srgbClr val="002060"/>
                  </a:solidFill>
                  <a:latin typeface="Calibri" panose="020F0502020204030204"/>
                </a:rPr>
                <a:t>Работа </a:t>
              </a:r>
              <a:r>
                <a:rPr lang="ru-RU" sz="2400" b="1" kern="1200" dirty="0">
                  <a:solidFill>
                    <a:srgbClr val="002060"/>
                  </a:solidFill>
                  <a:latin typeface="Calibri" panose="020F0502020204030204"/>
                </a:rPr>
                <a:t>в команде)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292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1001" y="0"/>
            <a:ext cx="7845497" cy="811763"/>
          </a:xfrm>
          <a:solidFill>
            <a:srgbClr val="FF7C80"/>
          </a:solidFill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Мотивация учебной деятельности обучающихся в профессиональной образовательной организации: основные понятия и проблемы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8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13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789428" y="6469658"/>
            <a:ext cx="32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  <p:pic>
        <p:nvPicPr>
          <p:cNvPr id="22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" y="811763"/>
            <a:ext cx="4062214" cy="283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Объект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4" t="34340" r="17692" b="17982"/>
          <a:stretch/>
        </p:blipFill>
        <p:spPr>
          <a:xfrm>
            <a:off x="4355976" y="1196752"/>
            <a:ext cx="4192141" cy="2399347"/>
          </a:xfrm>
          <a:prstGeom prst="rect">
            <a:avLst/>
          </a:prstGeom>
        </p:spPr>
      </p:pic>
      <p:pic>
        <p:nvPicPr>
          <p:cNvPr id="24" name="Объект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07" r="29137"/>
          <a:stretch/>
        </p:blipFill>
        <p:spPr>
          <a:xfrm>
            <a:off x="1691680" y="3792167"/>
            <a:ext cx="3877870" cy="287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3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8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14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789428" y="6469658"/>
            <a:ext cx="32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9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84" y="813142"/>
            <a:ext cx="9164708" cy="604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51001" y="0"/>
            <a:ext cx="7845497" cy="81176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/>
                </a:solidFill>
              </a:rPr>
              <a:t>Государственное профессиональное образовательное автономное учреждение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Ярославской области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Ярославский колледж сервиса и дизайна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116" y="5693221"/>
            <a:ext cx="8952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Приемная директора: телефон:  (4852) 73-70-48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  <a:p>
            <a:pPr fontAlgn="base"/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Адрес электронной почты:  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yaksid@inbox.ru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4116" y="6438880"/>
            <a:ext cx="87024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Почтовый адрес учреждения: 150043, г. Ярославль, ул. Автозаводская, д.5/1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484784"/>
            <a:ext cx="8953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564904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Лебедев Михаил Константинович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Методист ЯПОАУ ЯО Ярославский колледж сервиса и дизайна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2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1001" y="0"/>
            <a:ext cx="7845497" cy="811763"/>
          </a:xfrm>
          <a:solidFill>
            <a:srgbClr val="FF7C80"/>
          </a:solidFill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Мотивация учебной деятельности обучающихся в профессиональной образовательной организации: основные понятия и проблемы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8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15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789428" y="6469658"/>
            <a:ext cx="32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7759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1001" y="0"/>
            <a:ext cx="7845497" cy="811763"/>
          </a:xfrm>
          <a:solidFill>
            <a:srgbClr val="FF7C80"/>
          </a:solidFill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Мотивация учебной деятельности обучающихся в профессиональной образовательной организации: основные понятия и проблемы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8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2</a:t>
            </a:fld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811763"/>
            <a:ext cx="5688632" cy="745029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Учебная деятельность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89428" y="6469658"/>
            <a:ext cx="32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660997" y="2053549"/>
            <a:ext cx="2736304" cy="745029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002060"/>
                </a:solidFill>
              </a:rPr>
              <a:t>Теория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580112" y="2053550"/>
            <a:ext cx="3373814" cy="745029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002060"/>
                </a:solidFill>
              </a:rPr>
              <a:t>Практика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699792" y="1556792"/>
            <a:ext cx="432048" cy="49675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372200" y="1556792"/>
            <a:ext cx="648072" cy="49675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029149" y="2798579"/>
            <a:ext cx="0" cy="70242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0" idx="2"/>
          </p:cNvCxnSpPr>
          <p:nvPr/>
        </p:nvCxnSpPr>
        <p:spPr>
          <a:xfrm>
            <a:off x="7267019" y="2798579"/>
            <a:ext cx="0" cy="70242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дзаголовок 2"/>
          <p:cNvSpPr txBox="1">
            <a:spLocks/>
          </p:cNvSpPr>
          <p:nvPr/>
        </p:nvSpPr>
        <p:spPr>
          <a:xfrm>
            <a:off x="671802" y="3483155"/>
            <a:ext cx="3612166" cy="116998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002060"/>
                </a:solidFill>
              </a:rPr>
              <a:t>Познавательная мотивация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4716016" y="3501008"/>
            <a:ext cx="4073412" cy="115212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002060"/>
                </a:solidFill>
              </a:rPr>
              <a:t>Профессиональная мотивация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356" y="4653136"/>
            <a:ext cx="29813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643" y="4627396"/>
            <a:ext cx="2218483" cy="21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50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 animBg="1"/>
      <p:bldP spid="10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1001" y="0"/>
            <a:ext cx="7845497" cy="811763"/>
          </a:xfrm>
          <a:solidFill>
            <a:srgbClr val="FF7C80"/>
          </a:solidFill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Мотивация учебной деятельности обучающихся в профессиональной образовательной организации: основные понятия и проблемы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8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789428" y="6469658"/>
            <a:ext cx="32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980728"/>
            <a:ext cx="352839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Государственный заказ</a:t>
            </a:r>
            <a:endParaRPr lang="ru-RU" sz="2400" b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08425" y="1442393"/>
            <a:ext cx="0" cy="5027265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08425" y="1988840"/>
            <a:ext cx="1051207" cy="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59442" y="3052610"/>
            <a:ext cx="1051207" cy="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08424" y="4077072"/>
            <a:ext cx="1051207" cy="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79512" y="5661248"/>
            <a:ext cx="1051207" cy="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08425" y="6469658"/>
            <a:ext cx="1051207" cy="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17110" y="1753122"/>
            <a:ext cx="364292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/>
              <a:t>З</a:t>
            </a:r>
            <a:r>
              <a:rPr lang="ru-RU" sz="2400" b="1" dirty="0" smtClean="0"/>
              <a:t>акон об </a:t>
            </a:r>
            <a:r>
              <a:rPr lang="ru-RU" sz="2400" b="1" dirty="0"/>
              <a:t>образовании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10649" y="2780928"/>
            <a:ext cx="3549383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ФГОС СПО++</a:t>
            </a:r>
            <a:endParaRPr lang="ru-RU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259632" y="3846239"/>
            <a:ext cx="36004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/>
              <a:t>Профессиональные стандарты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33926" y="5301208"/>
            <a:ext cx="3665713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/>
              <a:t>Практическая подготовка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94320" y="6192659"/>
            <a:ext cx="366571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/>
              <a:t>Программы воспитания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27" y="820197"/>
            <a:ext cx="1523346" cy="160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25290"/>
            <a:ext cx="2088232" cy="105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015" y="3578287"/>
            <a:ext cx="2728911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4880407"/>
            <a:ext cx="1455217" cy="115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693" y="5432468"/>
            <a:ext cx="24431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Прямая со стрелкой 38"/>
          <p:cNvCxnSpPr/>
          <p:nvPr/>
        </p:nvCxnSpPr>
        <p:spPr>
          <a:xfrm>
            <a:off x="4860032" y="1983954"/>
            <a:ext cx="684395" cy="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4860032" y="5493656"/>
            <a:ext cx="504056" cy="37181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3076" idx="1"/>
          </p:cNvCxnSpPr>
          <p:nvPr/>
        </p:nvCxnSpPr>
        <p:spPr>
          <a:xfrm>
            <a:off x="4860032" y="4223605"/>
            <a:ext cx="1364983" cy="1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3075" idx="1"/>
          </p:cNvCxnSpPr>
          <p:nvPr/>
        </p:nvCxnSpPr>
        <p:spPr>
          <a:xfrm>
            <a:off x="4822634" y="3011760"/>
            <a:ext cx="541454" cy="4085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4860031" y="6416349"/>
            <a:ext cx="1763662" cy="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6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1001" y="0"/>
            <a:ext cx="7845497" cy="811763"/>
          </a:xfrm>
          <a:solidFill>
            <a:srgbClr val="FF7C80"/>
          </a:solidFill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Мотивация учебной деятельности обучающихся в профессиональной образовательной организации: основные понятия и проблемы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8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789428" y="6469658"/>
            <a:ext cx="32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  <p:pic>
        <p:nvPicPr>
          <p:cNvPr id="3" name="Picture 2" descr="https://fs01.infourok.ru/images/doc/6/7913/im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773"/>
            <a:ext cx="9279210" cy="602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107504" y="2420888"/>
            <a:ext cx="3024336" cy="1584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20015622">
            <a:off x="916380" y="4349136"/>
            <a:ext cx="3114644" cy="2016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5868144" y="2420887"/>
            <a:ext cx="3085782" cy="18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2363790">
            <a:off x="4887150" y="4524582"/>
            <a:ext cx="2922864" cy="16996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19872" y="3429000"/>
            <a:ext cx="2448272" cy="792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1412776"/>
            <a:ext cx="374441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84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1001" y="0"/>
            <a:ext cx="7845497" cy="811763"/>
          </a:xfrm>
          <a:solidFill>
            <a:srgbClr val="FF7C80"/>
          </a:solidFill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Мотивация учебной деятельности обучающихся в профессиональной образовательной организации: основные понятия и проблемы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8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789428" y="6469658"/>
            <a:ext cx="32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  <p:pic>
        <p:nvPicPr>
          <p:cNvPr id="2050" name="Picture 2" descr="https://cf.ppt-online.org/files1/slide/d/d14L6tefRWwznB3SGOTXVakJIEhpqbK8Qixv20rmu/slide-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767"/>
            <a:ext cx="9118423" cy="598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64693" y="1760265"/>
            <a:ext cx="6264696" cy="5040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64693" y="2708920"/>
            <a:ext cx="6264696" cy="5040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40707" y="4725144"/>
            <a:ext cx="6264696" cy="5040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364693" y="3645024"/>
            <a:ext cx="6264696" cy="7200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57103" y="5832098"/>
            <a:ext cx="6319402" cy="7364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>
            <a:hlinkClick r:id="rId5" action="ppaction://hlinkfile"/>
          </p:cNvPr>
          <p:cNvSpPr/>
          <p:nvPr/>
        </p:nvSpPr>
        <p:spPr>
          <a:xfrm>
            <a:off x="899592" y="1772816"/>
            <a:ext cx="648072" cy="576064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866925" y="3645024"/>
            <a:ext cx="648072" cy="576064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899592" y="2672916"/>
            <a:ext cx="648072" cy="576064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80356" y="4725144"/>
            <a:ext cx="648072" cy="576064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872022" y="5813425"/>
            <a:ext cx="648072" cy="576064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38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1001" y="0"/>
            <a:ext cx="7845497" cy="811763"/>
          </a:xfrm>
          <a:solidFill>
            <a:srgbClr val="FF7C80"/>
          </a:solidFill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Мотивация учебной деятельности обучающихся в профессиональной образовательной организации: основные понятия и проблемы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8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789428" y="6469658"/>
            <a:ext cx="32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908720"/>
            <a:ext cx="901092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Возможные мотивы </a:t>
            </a:r>
            <a:r>
              <a:rPr lang="ru-RU" sz="2400" b="1" dirty="0" smtClean="0"/>
              <a:t>обучающихся </a:t>
            </a:r>
          </a:p>
          <a:p>
            <a:pPr algn="ctr"/>
            <a:r>
              <a:rPr lang="ru-RU" sz="2400" b="1" dirty="0" smtClean="0"/>
              <a:t>профессиональной </a:t>
            </a:r>
            <a:r>
              <a:rPr lang="ru-RU" sz="2400" b="1" dirty="0"/>
              <a:t>образовательной организации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6476" y="2708920"/>
            <a:ext cx="569431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dirty="0">
                <a:hlinkClick r:id="rId4" action="ppaction://hlinkfile"/>
              </a:rPr>
              <a:t>2. Моральные мотивы (долга и ответст</a:t>
            </a:r>
            <a:r>
              <a:rPr lang="ru-RU" sz="2000" b="1" dirty="0"/>
              <a:t>венности) </a:t>
            </a:r>
            <a:endParaRPr lang="ru-RU" sz="2000" dirty="0"/>
          </a:p>
        </p:txBody>
      </p:sp>
      <p:sp>
        <p:nvSpPr>
          <p:cNvPr id="7" name="Прямоугольник 6">
            <a:hlinkClick r:id="rId5" action="ppaction://hlinkfile"/>
          </p:cNvPr>
          <p:cNvSpPr/>
          <p:nvPr/>
        </p:nvSpPr>
        <p:spPr>
          <a:xfrm>
            <a:off x="136476" y="1885158"/>
            <a:ext cx="372134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hlinkClick r:id="rId5" action="ppaction://hlinkfile"/>
              </a:rPr>
              <a:t>1. Мировоззренческие мотивы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6476" y="3501008"/>
            <a:ext cx="789190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hlinkClick r:id="rId6" action="ppaction://hlinkfile"/>
              </a:rPr>
              <a:t>3. Мотивы трудовой и профессиональной направленно</a:t>
            </a:r>
            <a:r>
              <a:rPr lang="ru-RU" sz="2000" b="1" dirty="0"/>
              <a:t>сти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3714" y="4509120"/>
            <a:ext cx="3291542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dirty="0">
                <a:hlinkClick r:id="rId7" action="ppaction://hlinkfile"/>
              </a:rPr>
              <a:t>4. Познавательные мотивы 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3714" y="5445224"/>
            <a:ext cx="873021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hlinkClick r:id="rId8" action="ppaction://hlinkfile"/>
              </a:rPr>
              <a:t>5. </a:t>
            </a:r>
            <a:r>
              <a:rPr lang="ru-RU" sz="2000" b="1" dirty="0">
                <a:hlinkClick r:id="rId8" action="ppaction://hlinkfile"/>
              </a:rPr>
              <a:t>Социально-коммуникативные, престижные и прагматические мотивы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4821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1001" y="0"/>
            <a:ext cx="7845497" cy="811763"/>
          </a:xfrm>
          <a:solidFill>
            <a:srgbClr val="FF7C80"/>
          </a:solidFill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Мотивация учебной деятельности обучающихся в профессиональной образовательной организации: основные понятия и проблемы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8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789428" y="6469658"/>
            <a:ext cx="32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811763"/>
            <a:ext cx="8681924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Некоторые приемы </a:t>
            </a:r>
          </a:p>
          <a:p>
            <a:pPr algn="ctr"/>
            <a:r>
              <a:rPr lang="ru-RU" sz="2400" b="1" dirty="0" smtClean="0"/>
              <a:t>формирования учебной мотивации на занятиях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72816"/>
            <a:ext cx="870240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hlinkClick r:id="rId4" action="ppaction://hlinkfile"/>
              </a:rPr>
              <a:t>Приемы внешней организации и принуждения (контроля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452246"/>
            <a:ext cx="367240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hlinkClick r:id="rId5" action="ppaction://hlinkfile"/>
              </a:rPr>
              <a:t>Интеллектуальные приемы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140968"/>
            <a:ext cx="3073021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dirty="0">
                <a:hlinkClick r:id="rId6" action="ppaction://hlinkfile"/>
              </a:rPr>
              <a:t>Эмоциональные приемы 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0675" y="3779748"/>
            <a:ext cx="2611356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hlinkClick r:id="rId7" action="ppaction://hlinkfile"/>
              </a:rPr>
              <a:t>Социальные приемы 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8343" y="4493865"/>
            <a:ext cx="302858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dirty="0">
                <a:hlinkClick r:id="rId8" action="ppaction://hlinkfile"/>
              </a:rPr>
              <a:t>Прагматические</a:t>
            </a:r>
            <a:r>
              <a:rPr lang="ru-RU" dirty="0">
                <a:hlinkClick r:id="rId8" action="ppaction://hlinkfile"/>
              </a:rPr>
              <a:t> </a:t>
            </a:r>
            <a:r>
              <a:rPr lang="ru-RU" sz="2000" b="1" dirty="0">
                <a:hlinkClick r:id="rId8" action="ppaction://hlinkfile"/>
              </a:rPr>
              <a:t>приемы</a:t>
            </a:r>
            <a:r>
              <a:rPr lang="ru-RU" dirty="0">
                <a:hlinkClick r:id="rId8" action="ppaction://hlinkfile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27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1001" y="0"/>
            <a:ext cx="7845497" cy="811763"/>
          </a:xfrm>
          <a:solidFill>
            <a:srgbClr val="FF7C80"/>
          </a:solidFill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Мотивация учебной деятельности обучающихся в профессиональной образовательной организации: основные понятия и проблемы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8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789428" y="6469658"/>
            <a:ext cx="32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6</a:t>
            </a:r>
          </a:p>
        </p:txBody>
      </p:sp>
      <p:sp>
        <p:nvSpPr>
          <p:cNvPr id="5" name="Овал 4"/>
          <p:cNvSpPr/>
          <p:nvPr/>
        </p:nvSpPr>
        <p:spPr>
          <a:xfrm>
            <a:off x="107504" y="5833271"/>
            <a:ext cx="9010920" cy="9495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hlinkClick r:id="rId4" action="ppaction://hlinkfile"/>
              </a:rPr>
              <a:t>Ситуация успеха</a:t>
            </a:r>
            <a:endParaRPr lang="ru-RU" sz="3600" dirty="0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-1676183" y="2614866"/>
            <a:ext cx="5082617" cy="173022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hlinkClick r:id="rId4" action="ppaction://hlinkfile"/>
              </a:rPr>
              <a:t>Моральная поддержка и укрепление веры в собственные силы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1063636" y="2544658"/>
            <a:ext cx="4894600" cy="164150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hlinkClick r:id="rId4" action="ppaction://hlinkfile"/>
              </a:rPr>
              <a:t>Авансирование личности обучающегося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3447714" y="2567013"/>
            <a:ext cx="4908084" cy="16514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hlinkClick r:id="rId4" action="ppaction://hlinkfile"/>
              </a:rPr>
              <a:t>Метод «ролевое управление</a:t>
            </a:r>
            <a:r>
              <a:rPr lang="ru-RU" b="1" dirty="0" smtClean="0">
                <a:solidFill>
                  <a:srgbClr val="002060"/>
                </a:solidFill>
                <a:hlinkClick r:id="rId4" action="ppaction://hlinkfile"/>
              </a:rPr>
              <a:t>»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5793589" y="2670877"/>
            <a:ext cx="5040558" cy="166026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hlinkClick r:id="rId4" action="ppaction://hlinkfile"/>
              </a:rPr>
              <a:t>Метод «поведенческий договор</a:t>
            </a:r>
            <a:r>
              <a:rPr lang="ru-RU" b="1" dirty="0" smtClean="0">
                <a:solidFill>
                  <a:srgbClr val="002060"/>
                </a:solidFill>
                <a:hlinkClick r:id="rId4" action="ppaction://hlinkfile"/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1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1001" y="0"/>
            <a:ext cx="7845497" cy="811763"/>
          </a:xfrm>
          <a:solidFill>
            <a:srgbClr val="FF7C80"/>
          </a:solidFill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Мотивация учебной деятельности обучающихся в профессиональной образовательной организации: основные понятия и проблемы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8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789428" y="6469658"/>
            <a:ext cx="32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84" t="33630" r="21672" b="22763"/>
          <a:stretch/>
        </p:blipFill>
        <p:spPr bwMode="auto">
          <a:xfrm>
            <a:off x="35818" y="848682"/>
            <a:ext cx="8964634" cy="601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67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697</Words>
  <Application>Microsoft Office PowerPoint</Application>
  <PresentationFormat>Экран (4:3)</PresentationFormat>
  <Paragraphs>143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Государственное профессиональное образовательное автономное учреждение Ярославской области Ярославский колледж сервиса и дизайна</vt:lpstr>
      <vt:lpstr>Мотивация учебной деятельности обучающихся в профессиональной образовательной организации: основные понятия и проблемы</vt:lpstr>
      <vt:lpstr>Мотивация учебной деятельности обучающихся в профессиональной образовательной организации: основные понятия и проблемы</vt:lpstr>
      <vt:lpstr>Мотивация учебной деятельности обучающихся в профессиональной образовательной организации: основные понятия и проблемы</vt:lpstr>
      <vt:lpstr>Мотивация учебной деятельности обучающихся в профессиональной образовательной организации: основные понятия и проблемы</vt:lpstr>
      <vt:lpstr>Мотивация учебной деятельности обучающихся в профессиональной образовательной организации: основные понятия и проблемы</vt:lpstr>
      <vt:lpstr>Мотивация учебной деятельности обучающихся в профессиональной образовательной организации: основные понятия и проблемы</vt:lpstr>
      <vt:lpstr>Мотивация учебной деятельности обучающихся в профессиональной образовательной организации: основные понятия и проблемы</vt:lpstr>
      <vt:lpstr>Мотивация учебной деятельности обучающихся в профессиональной образовательной организации: основные понятия и проблемы</vt:lpstr>
      <vt:lpstr>Мотивация учебной деятельности обучающихся в профессиональной образовательной организации: основные понятия и проблемы</vt:lpstr>
      <vt:lpstr>Мотивация учебной деятельности обучающихся в профессиональной образовательной организации: основные понятия и проблемы</vt:lpstr>
      <vt:lpstr>Мотивация учебной деятельности обучающихся в профессиональной образовательной организации: основные понятия и проблемы</vt:lpstr>
      <vt:lpstr>Мотивация учебной деятельности обучающихся в профессиональной образовательной организации: основные понятия и проблемы</vt:lpstr>
      <vt:lpstr>Презентация PowerPoint</vt:lpstr>
      <vt:lpstr>Мотивация учебной деятельности обучающихся в профессиональной образовательной организации: основные понятия и проблемы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профессиональное образовательное автономное учреждение Ярославской области Ярославский колледж сервиса и дизайна</dc:title>
  <dc:creator>Михаил</dc:creator>
  <cp:lastModifiedBy>Михаил</cp:lastModifiedBy>
  <cp:revision>33</cp:revision>
  <dcterms:created xsi:type="dcterms:W3CDTF">2021-02-24T12:58:25Z</dcterms:created>
  <dcterms:modified xsi:type="dcterms:W3CDTF">2021-04-14T18:22:22Z</dcterms:modified>
</cp:coreProperties>
</file>