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59" r:id="rId3"/>
    <p:sldId id="262" r:id="rId4"/>
    <p:sldId id="264" r:id="rId5"/>
    <p:sldId id="265" r:id="rId6"/>
    <p:sldId id="266" r:id="rId7"/>
    <p:sldId id="267" r:id="rId8"/>
    <p:sldId id="260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6" autoAdjust="0"/>
  </p:normalViewPr>
  <p:slideViewPr>
    <p:cSldViewPr>
      <p:cViewPr>
        <p:scale>
          <a:sx n="100" d="100"/>
          <a:sy n="100" d="100"/>
        </p:scale>
        <p:origin x="-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2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E9FB7A-8234-4040-8079-70EB2BA353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557C5-15A2-4EA1-9F01-FEDB456F9B5B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Изучение и внедрение в практику работы членов комиссии передового педагогического опыта других колледжей</a:t>
          </a:r>
          <a:endParaRPr lang="ru-RU" dirty="0"/>
        </a:p>
      </dgm:t>
    </dgm:pt>
    <dgm:pt modelId="{8D22DD39-FAFD-45C8-94A8-E71BA658F682}" type="parTrans" cxnId="{F24D1AC2-FE8C-427D-84D3-8A0C30E4AC7D}">
      <dgm:prSet/>
      <dgm:spPr/>
      <dgm:t>
        <a:bodyPr/>
        <a:lstStyle/>
        <a:p>
          <a:endParaRPr lang="ru-RU"/>
        </a:p>
      </dgm:t>
    </dgm:pt>
    <dgm:pt modelId="{FC647874-60C1-49DF-AE2C-73F59C9B6E50}" type="sibTrans" cxnId="{F24D1AC2-FE8C-427D-84D3-8A0C30E4AC7D}">
      <dgm:prSet/>
      <dgm:spPr/>
      <dgm:t>
        <a:bodyPr/>
        <a:lstStyle/>
        <a:p>
          <a:endParaRPr lang="ru-RU"/>
        </a:p>
      </dgm:t>
    </dgm:pt>
    <dgm:pt modelId="{1C40F8AD-9E5F-4D89-AD7F-5EB9DEA0994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Повышение квалификации преподавателей  </a:t>
          </a:r>
          <a:endParaRPr lang="ru-RU" dirty="0"/>
        </a:p>
      </dgm:t>
    </dgm:pt>
    <dgm:pt modelId="{58E76B48-DF52-45E6-B378-33334A9B4D06}" type="parTrans" cxnId="{974F2599-4A6F-46FE-AFBB-770CC340221A}">
      <dgm:prSet/>
      <dgm:spPr/>
      <dgm:t>
        <a:bodyPr/>
        <a:lstStyle/>
        <a:p>
          <a:endParaRPr lang="ru-RU"/>
        </a:p>
      </dgm:t>
    </dgm:pt>
    <dgm:pt modelId="{8A3B22A0-03E3-4FB0-9FBE-3E97CB74D763}" type="sibTrans" cxnId="{974F2599-4A6F-46FE-AFBB-770CC340221A}">
      <dgm:prSet/>
      <dgm:spPr/>
      <dgm:t>
        <a:bodyPr/>
        <a:lstStyle/>
        <a:p>
          <a:endParaRPr lang="ru-RU"/>
        </a:p>
      </dgm:t>
    </dgm:pt>
    <dgm:pt modelId="{4938CF1D-135C-4052-BC27-612DD74D2B85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Доклады на заседаниях ПЦК, педагогических советов, семинарах, освещающие лучший опыт работы преподавателей</a:t>
          </a:r>
          <a:endParaRPr lang="ru-RU" dirty="0"/>
        </a:p>
      </dgm:t>
    </dgm:pt>
    <dgm:pt modelId="{D16BF821-6C60-48AE-9B88-7F5F5CEF45EB}" type="parTrans" cxnId="{DFC06F53-AC36-4210-89F9-6533B4A97C80}">
      <dgm:prSet/>
      <dgm:spPr/>
      <dgm:t>
        <a:bodyPr/>
        <a:lstStyle/>
        <a:p>
          <a:endParaRPr lang="ru-RU"/>
        </a:p>
      </dgm:t>
    </dgm:pt>
    <dgm:pt modelId="{75414F9B-A7C2-4C70-AB23-A2F0C1649C2B}" type="sibTrans" cxnId="{DFC06F53-AC36-4210-89F9-6533B4A97C80}">
      <dgm:prSet/>
      <dgm:spPr/>
      <dgm:t>
        <a:bodyPr/>
        <a:lstStyle/>
        <a:p>
          <a:endParaRPr lang="ru-RU"/>
        </a:p>
      </dgm:t>
    </dgm:pt>
    <dgm:pt modelId="{FA42760B-EE18-42DA-B20C-47C340FA600B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 Организация </a:t>
          </a:r>
          <a:r>
            <a:rPr lang="ru-RU" dirty="0" err="1" smtClean="0"/>
            <a:t>взаимопосещений</a:t>
          </a:r>
          <a:r>
            <a:rPr lang="ru-RU" dirty="0" smtClean="0"/>
            <a:t> учебно-воспитательных занятий</a:t>
          </a:r>
          <a:endParaRPr lang="ru-RU" dirty="0"/>
        </a:p>
      </dgm:t>
    </dgm:pt>
    <dgm:pt modelId="{0A8AF8E5-039A-463B-A90C-610EBAD5BF27}" type="parTrans" cxnId="{95257C27-F691-455B-8CC6-0B4A93474259}">
      <dgm:prSet/>
      <dgm:spPr/>
      <dgm:t>
        <a:bodyPr/>
        <a:lstStyle/>
        <a:p>
          <a:endParaRPr lang="ru-RU"/>
        </a:p>
      </dgm:t>
    </dgm:pt>
    <dgm:pt modelId="{DB3333E0-516A-4E75-A378-1CD3BEEFC712}" type="sibTrans" cxnId="{95257C27-F691-455B-8CC6-0B4A93474259}">
      <dgm:prSet/>
      <dgm:spPr/>
      <dgm:t>
        <a:bodyPr/>
        <a:lstStyle/>
        <a:p>
          <a:endParaRPr lang="ru-RU"/>
        </a:p>
      </dgm:t>
    </dgm:pt>
    <dgm:pt modelId="{333C18B2-454C-46D9-A88D-060409E762A9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Организация  декад  ПЦК</a:t>
          </a:r>
          <a:endParaRPr lang="ru-RU" dirty="0"/>
        </a:p>
      </dgm:t>
    </dgm:pt>
    <dgm:pt modelId="{D2623B98-FCCB-4614-888E-2D9DA58A00D0}" type="parTrans" cxnId="{9996F0BD-BD4E-46B2-876D-4A552C06D2DC}">
      <dgm:prSet/>
      <dgm:spPr/>
      <dgm:t>
        <a:bodyPr/>
        <a:lstStyle/>
        <a:p>
          <a:endParaRPr lang="ru-RU"/>
        </a:p>
      </dgm:t>
    </dgm:pt>
    <dgm:pt modelId="{D5C72933-AE8E-4009-B52B-131027816633}" type="sibTrans" cxnId="{9996F0BD-BD4E-46B2-876D-4A552C06D2DC}">
      <dgm:prSet/>
      <dgm:spPr/>
      <dgm:t>
        <a:bodyPr/>
        <a:lstStyle/>
        <a:p>
          <a:endParaRPr lang="ru-RU"/>
        </a:p>
      </dgm:t>
    </dgm:pt>
    <dgm:pt modelId="{F626B936-DC3A-42FA-A1D0-A2AB54A6803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Проведение открытых занятий наиболее опытными преподавателями в целях передачи опыта начинающим</a:t>
          </a:r>
          <a:endParaRPr lang="ru-RU" dirty="0"/>
        </a:p>
      </dgm:t>
    </dgm:pt>
    <dgm:pt modelId="{AA66E11C-6DA3-43F2-97D4-AD96EE29474B}" type="parTrans" cxnId="{92DCAC52-0EB2-450F-A534-5D26C7E1AAD0}">
      <dgm:prSet/>
      <dgm:spPr/>
      <dgm:t>
        <a:bodyPr/>
        <a:lstStyle/>
        <a:p>
          <a:endParaRPr lang="ru-RU"/>
        </a:p>
      </dgm:t>
    </dgm:pt>
    <dgm:pt modelId="{8343C4BF-2092-45D6-9363-F295A257BC64}" type="sibTrans" cxnId="{92DCAC52-0EB2-450F-A534-5D26C7E1AAD0}">
      <dgm:prSet/>
      <dgm:spPr/>
      <dgm:t>
        <a:bodyPr/>
        <a:lstStyle/>
        <a:p>
          <a:endParaRPr lang="ru-RU"/>
        </a:p>
      </dgm:t>
    </dgm:pt>
    <dgm:pt modelId="{04D7CF3C-2DAF-42B4-9871-BE39CF2C975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Изучение, обобщение и внедрение в практику работы ПЦК, эффективных методов и приемов обучения, воспитания, используемых отдельными преподавателями</a:t>
          </a:r>
          <a:endParaRPr lang="ru-RU" dirty="0"/>
        </a:p>
      </dgm:t>
    </dgm:pt>
    <dgm:pt modelId="{5E51E302-CF6B-49B4-9351-BF52D5B6E771}" type="parTrans" cxnId="{6225CAF5-5983-468D-940B-7B383F2A562F}">
      <dgm:prSet/>
      <dgm:spPr/>
      <dgm:t>
        <a:bodyPr/>
        <a:lstStyle/>
        <a:p>
          <a:endParaRPr lang="ru-RU"/>
        </a:p>
      </dgm:t>
    </dgm:pt>
    <dgm:pt modelId="{E3C7DCBE-57E7-4574-B992-34EDE2D8FE19}" type="sibTrans" cxnId="{6225CAF5-5983-468D-940B-7B383F2A562F}">
      <dgm:prSet/>
      <dgm:spPr/>
      <dgm:t>
        <a:bodyPr/>
        <a:lstStyle/>
        <a:p>
          <a:endParaRPr lang="ru-RU"/>
        </a:p>
      </dgm:t>
    </dgm:pt>
    <dgm:pt modelId="{67E58C04-0257-48A1-B2D9-FA33900706D9}" type="pres">
      <dgm:prSet presAssocID="{CCE9FB7A-8234-4040-8079-70EB2BA353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13B18B-7E3D-4EB4-B5FA-188C96F21483}" type="pres">
      <dgm:prSet presAssocID="{04D7CF3C-2DAF-42B4-9871-BE39CF2C9756}" presName="parentText" presStyleLbl="node1" presStyleIdx="0" presStyleCnt="7" custScaleY="153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A42A9-9BEC-4C8C-98D9-5FE4B5088643}" type="pres">
      <dgm:prSet presAssocID="{E3C7DCBE-57E7-4574-B992-34EDE2D8FE19}" presName="spacer" presStyleCnt="0"/>
      <dgm:spPr/>
    </dgm:pt>
    <dgm:pt modelId="{B9D1A108-D80A-4B14-8FF8-7E50C40A4858}" type="pres">
      <dgm:prSet presAssocID="{F626B936-DC3A-42FA-A1D0-A2AB54A6803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A49E0-7EDB-4310-89A2-EB9455CDE00B}" type="pres">
      <dgm:prSet presAssocID="{8343C4BF-2092-45D6-9363-F295A257BC64}" presName="spacer" presStyleCnt="0"/>
      <dgm:spPr/>
    </dgm:pt>
    <dgm:pt modelId="{97467CDB-7C08-4E47-8DD4-664D6BD11CB1}" type="pres">
      <dgm:prSet presAssocID="{FA42760B-EE18-42DA-B20C-47C340FA600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84277-B6D8-48E5-870B-6ED575A48F2E}" type="pres">
      <dgm:prSet presAssocID="{DB3333E0-516A-4E75-A378-1CD3BEEFC712}" presName="spacer" presStyleCnt="0"/>
      <dgm:spPr/>
    </dgm:pt>
    <dgm:pt modelId="{132DAFBC-4F6E-44E1-AD73-D454A34301DB}" type="pres">
      <dgm:prSet presAssocID="{4938CF1D-135C-4052-BC27-612DD74D2B8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12CC7-2BCF-4594-95CB-0343832D5C42}" type="pres">
      <dgm:prSet presAssocID="{75414F9B-A7C2-4C70-AB23-A2F0C1649C2B}" presName="spacer" presStyleCnt="0"/>
      <dgm:spPr/>
    </dgm:pt>
    <dgm:pt modelId="{FC183ECA-4864-4D8D-BF4E-A47DE9D44349}" type="pres">
      <dgm:prSet presAssocID="{1C40F8AD-9E5F-4D89-AD7F-5EB9DEA0994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C716D-2BF1-4BB8-93EC-06A997518A6F}" type="pres">
      <dgm:prSet presAssocID="{8A3B22A0-03E3-4FB0-9FBE-3E97CB74D763}" presName="spacer" presStyleCnt="0"/>
      <dgm:spPr/>
    </dgm:pt>
    <dgm:pt modelId="{A3C06816-D018-46BE-B054-6996F259766B}" type="pres">
      <dgm:prSet presAssocID="{046557C5-15A2-4EA1-9F01-FEDB456F9B5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FE783-4DA9-4032-AC63-CBBD5B53934B}" type="pres">
      <dgm:prSet presAssocID="{FC647874-60C1-49DF-AE2C-73F59C9B6E50}" presName="spacer" presStyleCnt="0"/>
      <dgm:spPr/>
    </dgm:pt>
    <dgm:pt modelId="{79498C33-C010-45C3-A8AE-7C0A23EC7AF5}" type="pres">
      <dgm:prSet presAssocID="{333C18B2-454C-46D9-A88D-060409E762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F2599-4A6F-46FE-AFBB-770CC340221A}" srcId="{CCE9FB7A-8234-4040-8079-70EB2BA35362}" destId="{1C40F8AD-9E5F-4D89-AD7F-5EB9DEA09945}" srcOrd="4" destOrd="0" parTransId="{58E76B48-DF52-45E6-B378-33334A9B4D06}" sibTransId="{8A3B22A0-03E3-4FB0-9FBE-3E97CB74D763}"/>
    <dgm:cxn modelId="{DFC06F53-AC36-4210-89F9-6533B4A97C80}" srcId="{CCE9FB7A-8234-4040-8079-70EB2BA35362}" destId="{4938CF1D-135C-4052-BC27-612DD74D2B85}" srcOrd="3" destOrd="0" parTransId="{D16BF821-6C60-48AE-9B88-7F5F5CEF45EB}" sibTransId="{75414F9B-A7C2-4C70-AB23-A2F0C1649C2B}"/>
    <dgm:cxn modelId="{92DCAC52-0EB2-450F-A534-5D26C7E1AAD0}" srcId="{CCE9FB7A-8234-4040-8079-70EB2BA35362}" destId="{F626B936-DC3A-42FA-A1D0-A2AB54A68033}" srcOrd="1" destOrd="0" parTransId="{AA66E11C-6DA3-43F2-97D4-AD96EE29474B}" sibTransId="{8343C4BF-2092-45D6-9363-F295A257BC64}"/>
    <dgm:cxn modelId="{F24D1AC2-FE8C-427D-84D3-8A0C30E4AC7D}" srcId="{CCE9FB7A-8234-4040-8079-70EB2BA35362}" destId="{046557C5-15A2-4EA1-9F01-FEDB456F9B5B}" srcOrd="5" destOrd="0" parTransId="{8D22DD39-FAFD-45C8-94A8-E71BA658F682}" sibTransId="{FC647874-60C1-49DF-AE2C-73F59C9B6E50}"/>
    <dgm:cxn modelId="{7AD32968-17E2-40E3-B925-3AA828EBA548}" type="presOf" srcId="{1C40F8AD-9E5F-4D89-AD7F-5EB9DEA09945}" destId="{FC183ECA-4864-4D8D-BF4E-A47DE9D44349}" srcOrd="0" destOrd="0" presId="urn:microsoft.com/office/officeart/2005/8/layout/vList2"/>
    <dgm:cxn modelId="{1A133D66-3BE5-4FFC-A887-1DC4ED6307D3}" type="presOf" srcId="{4938CF1D-135C-4052-BC27-612DD74D2B85}" destId="{132DAFBC-4F6E-44E1-AD73-D454A34301DB}" srcOrd="0" destOrd="0" presId="urn:microsoft.com/office/officeart/2005/8/layout/vList2"/>
    <dgm:cxn modelId="{6225CAF5-5983-468D-940B-7B383F2A562F}" srcId="{CCE9FB7A-8234-4040-8079-70EB2BA35362}" destId="{04D7CF3C-2DAF-42B4-9871-BE39CF2C9756}" srcOrd="0" destOrd="0" parTransId="{5E51E302-CF6B-49B4-9351-BF52D5B6E771}" sibTransId="{E3C7DCBE-57E7-4574-B992-34EDE2D8FE19}"/>
    <dgm:cxn modelId="{1F8CCCA2-6DF7-4F92-85CF-72B4460D0B45}" type="presOf" srcId="{CCE9FB7A-8234-4040-8079-70EB2BA35362}" destId="{67E58C04-0257-48A1-B2D9-FA33900706D9}" srcOrd="0" destOrd="0" presId="urn:microsoft.com/office/officeart/2005/8/layout/vList2"/>
    <dgm:cxn modelId="{E4DEF347-5501-4E92-B39D-BC05BDC54610}" type="presOf" srcId="{FA42760B-EE18-42DA-B20C-47C340FA600B}" destId="{97467CDB-7C08-4E47-8DD4-664D6BD11CB1}" srcOrd="0" destOrd="0" presId="urn:microsoft.com/office/officeart/2005/8/layout/vList2"/>
    <dgm:cxn modelId="{B58BA9B5-B25E-4F34-83E1-741D9E1AD851}" type="presOf" srcId="{046557C5-15A2-4EA1-9F01-FEDB456F9B5B}" destId="{A3C06816-D018-46BE-B054-6996F259766B}" srcOrd="0" destOrd="0" presId="urn:microsoft.com/office/officeart/2005/8/layout/vList2"/>
    <dgm:cxn modelId="{D0721245-95FF-41EB-ACB5-B07CE7505F78}" type="presOf" srcId="{F626B936-DC3A-42FA-A1D0-A2AB54A68033}" destId="{B9D1A108-D80A-4B14-8FF8-7E50C40A4858}" srcOrd="0" destOrd="0" presId="urn:microsoft.com/office/officeart/2005/8/layout/vList2"/>
    <dgm:cxn modelId="{9996F0BD-BD4E-46B2-876D-4A552C06D2DC}" srcId="{CCE9FB7A-8234-4040-8079-70EB2BA35362}" destId="{333C18B2-454C-46D9-A88D-060409E762A9}" srcOrd="6" destOrd="0" parTransId="{D2623B98-FCCB-4614-888E-2D9DA58A00D0}" sibTransId="{D5C72933-AE8E-4009-B52B-131027816633}"/>
    <dgm:cxn modelId="{C980CD7B-2699-42E9-A8EB-20EB34B036D7}" type="presOf" srcId="{333C18B2-454C-46D9-A88D-060409E762A9}" destId="{79498C33-C010-45C3-A8AE-7C0A23EC7AF5}" srcOrd="0" destOrd="0" presId="urn:microsoft.com/office/officeart/2005/8/layout/vList2"/>
    <dgm:cxn modelId="{A17DDFEF-0456-4DB4-8B7B-9E5C34ED00CF}" type="presOf" srcId="{04D7CF3C-2DAF-42B4-9871-BE39CF2C9756}" destId="{4A13B18B-7E3D-4EB4-B5FA-188C96F21483}" srcOrd="0" destOrd="0" presId="urn:microsoft.com/office/officeart/2005/8/layout/vList2"/>
    <dgm:cxn modelId="{95257C27-F691-455B-8CC6-0B4A93474259}" srcId="{CCE9FB7A-8234-4040-8079-70EB2BA35362}" destId="{FA42760B-EE18-42DA-B20C-47C340FA600B}" srcOrd="2" destOrd="0" parTransId="{0A8AF8E5-039A-463B-A90C-610EBAD5BF27}" sibTransId="{DB3333E0-516A-4E75-A378-1CD3BEEFC712}"/>
    <dgm:cxn modelId="{298A9151-6131-47E5-B5F7-2EA916128DF1}" type="presParOf" srcId="{67E58C04-0257-48A1-B2D9-FA33900706D9}" destId="{4A13B18B-7E3D-4EB4-B5FA-188C96F21483}" srcOrd="0" destOrd="0" presId="urn:microsoft.com/office/officeart/2005/8/layout/vList2"/>
    <dgm:cxn modelId="{438BD1B9-A48B-4D4C-AFAA-F1563D1BA26B}" type="presParOf" srcId="{67E58C04-0257-48A1-B2D9-FA33900706D9}" destId="{31AA42A9-9BEC-4C8C-98D9-5FE4B5088643}" srcOrd="1" destOrd="0" presId="urn:microsoft.com/office/officeart/2005/8/layout/vList2"/>
    <dgm:cxn modelId="{5E913FBB-632F-4266-84C8-F86CF4C300F8}" type="presParOf" srcId="{67E58C04-0257-48A1-B2D9-FA33900706D9}" destId="{B9D1A108-D80A-4B14-8FF8-7E50C40A4858}" srcOrd="2" destOrd="0" presId="urn:microsoft.com/office/officeart/2005/8/layout/vList2"/>
    <dgm:cxn modelId="{C30F259F-17C2-40EA-83D8-F2261859C0EC}" type="presParOf" srcId="{67E58C04-0257-48A1-B2D9-FA33900706D9}" destId="{EF5A49E0-7EDB-4310-89A2-EB9455CDE00B}" srcOrd="3" destOrd="0" presId="urn:microsoft.com/office/officeart/2005/8/layout/vList2"/>
    <dgm:cxn modelId="{FE8B514A-8F1F-48BE-A0F2-A13437117462}" type="presParOf" srcId="{67E58C04-0257-48A1-B2D9-FA33900706D9}" destId="{97467CDB-7C08-4E47-8DD4-664D6BD11CB1}" srcOrd="4" destOrd="0" presId="urn:microsoft.com/office/officeart/2005/8/layout/vList2"/>
    <dgm:cxn modelId="{0D50E341-6890-4594-B6F2-F255076867B4}" type="presParOf" srcId="{67E58C04-0257-48A1-B2D9-FA33900706D9}" destId="{F1984277-B6D8-48E5-870B-6ED575A48F2E}" srcOrd="5" destOrd="0" presId="urn:microsoft.com/office/officeart/2005/8/layout/vList2"/>
    <dgm:cxn modelId="{74F11545-9B74-424C-90D2-A7BB87AC3BF1}" type="presParOf" srcId="{67E58C04-0257-48A1-B2D9-FA33900706D9}" destId="{132DAFBC-4F6E-44E1-AD73-D454A34301DB}" srcOrd="6" destOrd="0" presId="urn:microsoft.com/office/officeart/2005/8/layout/vList2"/>
    <dgm:cxn modelId="{1C890029-A39E-4F70-8AAF-0DAFEF630105}" type="presParOf" srcId="{67E58C04-0257-48A1-B2D9-FA33900706D9}" destId="{F4C12CC7-2BCF-4594-95CB-0343832D5C42}" srcOrd="7" destOrd="0" presId="urn:microsoft.com/office/officeart/2005/8/layout/vList2"/>
    <dgm:cxn modelId="{AB350019-0B1D-40D3-B7F3-2E828813625A}" type="presParOf" srcId="{67E58C04-0257-48A1-B2D9-FA33900706D9}" destId="{FC183ECA-4864-4D8D-BF4E-A47DE9D44349}" srcOrd="8" destOrd="0" presId="urn:microsoft.com/office/officeart/2005/8/layout/vList2"/>
    <dgm:cxn modelId="{02BAAFC4-78CE-4FE9-A4D7-8C782EBE5577}" type="presParOf" srcId="{67E58C04-0257-48A1-B2D9-FA33900706D9}" destId="{ADDC716D-2BF1-4BB8-93EC-06A997518A6F}" srcOrd="9" destOrd="0" presId="urn:microsoft.com/office/officeart/2005/8/layout/vList2"/>
    <dgm:cxn modelId="{23B97E5C-B3A7-4C2A-9F26-26556030CC1A}" type="presParOf" srcId="{67E58C04-0257-48A1-B2D9-FA33900706D9}" destId="{A3C06816-D018-46BE-B054-6996F259766B}" srcOrd="10" destOrd="0" presId="urn:microsoft.com/office/officeart/2005/8/layout/vList2"/>
    <dgm:cxn modelId="{4810F93E-FF28-40DB-B5C6-1EAE5EC490C3}" type="presParOf" srcId="{67E58C04-0257-48A1-B2D9-FA33900706D9}" destId="{C6EFE783-4DA9-4032-AC63-CBBD5B53934B}" srcOrd="11" destOrd="0" presId="urn:microsoft.com/office/officeart/2005/8/layout/vList2"/>
    <dgm:cxn modelId="{8C2F12F9-F3CD-4002-891E-1A44198B7145}" type="presParOf" srcId="{67E58C04-0257-48A1-B2D9-FA33900706D9}" destId="{79498C33-C010-45C3-A8AE-7C0A23EC7AF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3B18B-7E3D-4EB4-B5FA-188C96F21483}">
      <dsp:nvSpPr>
        <dsp:cNvPr id="0" name=""/>
        <dsp:cNvSpPr/>
      </dsp:nvSpPr>
      <dsp:spPr>
        <a:xfrm>
          <a:off x="0" y="157778"/>
          <a:ext cx="7458072" cy="611008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Изучение, обобщение и внедрение в практику работы ПЦК, эффективных методов и приемов обучения, воспитания, используемых отдельными преподавателями</a:t>
          </a:r>
          <a:endParaRPr lang="ru-RU" sz="1000" kern="1200" dirty="0"/>
        </a:p>
      </dsp:txBody>
      <dsp:txXfrm>
        <a:off x="29827" y="187605"/>
        <a:ext cx="7398418" cy="551354"/>
      </dsp:txXfrm>
    </dsp:sp>
    <dsp:sp modelId="{B9D1A108-D80A-4B14-8FF8-7E50C40A4858}">
      <dsp:nvSpPr>
        <dsp:cNvPr id="0" name=""/>
        <dsp:cNvSpPr/>
      </dsp:nvSpPr>
      <dsp:spPr>
        <a:xfrm>
          <a:off x="0" y="797586"/>
          <a:ext cx="7458072" cy="397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Проведение открытых занятий наиболее опытными преподавателями в целях передачи опыта начинающим</a:t>
          </a:r>
          <a:endParaRPr lang="ru-RU" sz="1000" kern="1200" dirty="0"/>
        </a:p>
      </dsp:txBody>
      <dsp:txXfrm>
        <a:off x="19419" y="817005"/>
        <a:ext cx="7419234" cy="358962"/>
      </dsp:txXfrm>
    </dsp:sp>
    <dsp:sp modelId="{97467CDB-7C08-4E47-8DD4-664D6BD11CB1}">
      <dsp:nvSpPr>
        <dsp:cNvPr id="0" name=""/>
        <dsp:cNvSpPr/>
      </dsp:nvSpPr>
      <dsp:spPr>
        <a:xfrm>
          <a:off x="0" y="1224186"/>
          <a:ext cx="7458072" cy="397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Организация </a:t>
          </a:r>
          <a:r>
            <a:rPr lang="ru-RU" sz="1000" kern="1200" dirty="0" err="1" smtClean="0"/>
            <a:t>взаимопосещений</a:t>
          </a:r>
          <a:r>
            <a:rPr lang="ru-RU" sz="1000" kern="1200" dirty="0" smtClean="0"/>
            <a:t> учебно-воспитательных занятий</a:t>
          </a:r>
          <a:endParaRPr lang="ru-RU" sz="1000" kern="1200" dirty="0"/>
        </a:p>
      </dsp:txBody>
      <dsp:txXfrm>
        <a:off x="19419" y="1243605"/>
        <a:ext cx="7419234" cy="358962"/>
      </dsp:txXfrm>
    </dsp:sp>
    <dsp:sp modelId="{132DAFBC-4F6E-44E1-AD73-D454A34301DB}">
      <dsp:nvSpPr>
        <dsp:cNvPr id="0" name=""/>
        <dsp:cNvSpPr/>
      </dsp:nvSpPr>
      <dsp:spPr>
        <a:xfrm>
          <a:off x="0" y="1650786"/>
          <a:ext cx="7458072" cy="397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Доклады на заседаниях ПЦК, педагогических советов, семинарах, освещающие лучший опыт работы преподавателей</a:t>
          </a:r>
          <a:endParaRPr lang="ru-RU" sz="1000" kern="1200" dirty="0"/>
        </a:p>
      </dsp:txBody>
      <dsp:txXfrm>
        <a:off x="19419" y="1670205"/>
        <a:ext cx="7419234" cy="358962"/>
      </dsp:txXfrm>
    </dsp:sp>
    <dsp:sp modelId="{FC183ECA-4864-4D8D-BF4E-A47DE9D44349}">
      <dsp:nvSpPr>
        <dsp:cNvPr id="0" name=""/>
        <dsp:cNvSpPr/>
      </dsp:nvSpPr>
      <dsp:spPr>
        <a:xfrm>
          <a:off x="0" y="2077386"/>
          <a:ext cx="7458072" cy="397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Повышение квалификации преподавателей  </a:t>
          </a:r>
          <a:endParaRPr lang="ru-RU" sz="1000" kern="1200" dirty="0"/>
        </a:p>
      </dsp:txBody>
      <dsp:txXfrm>
        <a:off x="19419" y="2096805"/>
        <a:ext cx="7419234" cy="358962"/>
      </dsp:txXfrm>
    </dsp:sp>
    <dsp:sp modelId="{A3C06816-D018-46BE-B054-6996F259766B}">
      <dsp:nvSpPr>
        <dsp:cNvPr id="0" name=""/>
        <dsp:cNvSpPr/>
      </dsp:nvSpPr>
      <dsp:spPr>
        <a:xfrm>
          <a:off x="0" y="2503986"/>
          <a:ext cx="7458072" cy="397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Изучение и внедрение в практику работы членов комиссии передового педагогического опыта других колледжей</a:t>
          </a:r>
          <a:endParaRPr lang="ru-RU" sz="1000" kern="1200" dirty="0"/>
        </a:p>
      </dsp:txBody>
      <dsp:txXfrm>
        <a:off x="19419" y="2523405"/>
        <a:ext cx="7419234" cy="358962"/>
      </dsp:txXfrm>
    </dsp:sp>
    <dsp:sp modelId="{79498C33-C010-45C3-A8AE-7C0A23EC7AF5}">
      <dsp:nvSpPr>
        <dsp:cNvPr id="0" name=""/>
        <dsp:cNvSpPr/>
      </dsp:nvSpPr>
      <dsp:spPr>
        <a:xfrm>
          <a:off x="0" y="2930586"/>
          <a:ext cx="7458072" cy="397800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Организация  декад  ПЦК</a:t>
          </a:r>
          <a:endParaRPr lang="ru-RU" sz="1000" kern="1200" dirty="0"/>
        </a:p>
      </dsp:txBody>
      <dsp:txXfrm>
        <a:off x="19419" y="2950005"/>
        <a:ext cx="7419234" cy="358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30B3-751B-4036-A17A-1E9186163836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C2BE-9399-485F-B0BD-EC68974F4E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3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44A76-9A7C-4B95-AE4B-1F5A45D573A4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EDB4D-277F-4A06-A294-EC4C423BF7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30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EDB4D-277F-4A06-A294-EC4C423BF71C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>
            <a:off x="-8263" y="195486"/>
            <a:ext cx="9141043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14161" y="1505613"/>
            <a:ext cx="5143503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475656" y="96798"/>
            <a:ext cx="7772400" cy="31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smtClean="0">
                <a:solidFill>
                  <a:schemeClr val="bg1">
                    <a:lumMod val="50000"/>
                  </a:schemeClr>
                </a:solidFill>
              </a:rPr>
              <a:t>Межрегиональная научно-практическая конференция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473377" y="341243"/>
            <a:ext cx="767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115616" y="4628260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Межрегиональная научно-практическая конференция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«Региональная система дополнительного профессионального педагогического образования: </a:t>
            </a:r>
            <a:b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ресурс развития кадрового потенциала» 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072582" y="4682273"/>
            <a:ext cx="206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27-28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октября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2020</a:t>
            </a:r>
          </a:p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6"/>
          <a:stretch/>
        </p:blipFill>
        <p:spPr bwMode="auto">
          <a:xfrm>
            <a:off x="0" y="987574"/>
            <a:ext cx="9150357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ectorat@iro.yar.ru" TargetMode="External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1" y="4620280"/>
            <a:ext cx="9152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27-28 октября 2020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Ярославль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89237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Круглый стол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«Точки роста профессионализма в деятельности  работника профессиональной образовательной организации 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75656" y="96798"/>
            <a:ext cx="7772400" cy="31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092706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2">
                    <a:lumMod val="75000"/>
                  </a:schemeClr>
                </a:solidFill>
              </a:rPr>
              <a:t>Работа предметно-цикловых комиссий ПОО по выявлению лучших практик образовательной деятельности</a:t>
            </a:r>
          </a:p>
          <a:p>
            <a:pPr algn="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Жестокова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Юлия Евгеньевна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старший методист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ГПОУ ЯО ЯТЭК</a:t>
            </a:r>
          </a:p>
          <a:p>
            <a:pPr algn="ctr"/>
            <a:endParaRPr lang="ru-RU" sz="25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7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032889" y="1419622"/>
            <a:ext cx="784193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……</a:t>
            </a:r>
            <a:endParaRPr lang="ru-RU" altLang="ru-RU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endParaRPr lang="en-US" alt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000246"/>
            <a:ext cx="3792537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428874"/>
            <a:ext cx="385921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3042" y="1142991"/>
            <a:ext cx="65722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Современное образование открыто для новых идей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6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403648" y="1419622"/>
            <a:ext cx="747117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……</a:t>
            </a:r>
            <a:endParaRPr lang="ru-RU" alt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endParaRPr lang="en-US" alt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just" eaLnBrk="1" hangingPunct="1">
              <a:defRPr/>
            </a:pP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18" y="428610"/>
            <a:ext cx="7491937" cy="5589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Работа ПЦК по изучению, обобщению и продвижению   педагогического опыта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071553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0216145"/>
              </p:ext>
            </p:extLst>
          </p:nvPr>
        </p:nvGraphicFramePr>
        <p:xfrm>
          <a:off x="1428728" y="1142990"/>
          <a:ext cx="7458072" cy="3486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49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6916084" y="1359229"/>
            <a:ext cx="484632" cy="48920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Навыки </a:t>
            </a:r>
            <a:r>
              <a:rPr lang="en-US" dirty="0"/>
              <a:t>XXI </a:t>
            </a:r>
            <a:r>
              <a:rPr lang="ru-RU" dirty="0"/>
              <a:t>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7847" y="1059582"/>
            <a:ext cx="278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Требования к выпускнику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059582"/>
            <a:ext cx="2724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Новые функции педагога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428914"/>
            <a:ext cx="41764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Инновационные и учебные </a:t>
            </a:r>
            <a:r>
              <a:rPr lang="ru-RU" sz="1600" dirty="0"/>
              <a:t>: </a:t>
            </a:r>
          </a:p>
          <a:p>
            <a:pPr algn="ctr"/>
            <a:r>
              <a:rPr lang="ru-RU" sz="1600" dirty="0"/>
              <a:t>-критическое и  творческое мышление,  нестандартный  подход к решению проблем,</a:t>
            </a:r>
          </a:p>
          <a:p>
            <a:pPr algn="ctr"/>
            <a:r>
              <a:rPr lang="ru-RU" sz="1600" dirty="0"/>
              <a:t>- умение сотрудничать, общаться и налаживать связи, поиск новых </a:t>
            </a:r>
            <a:r>
              <a:rPr lang="ru-RU" sz="1600" dirty="0" smtClean="0"/>
              <a:t>решений.</a:t>
            </a:r>
            <a:endParaRPr lang="ru-RU" sz="1600" dirty="0"/>
          </a:p>
          <a:p>
            <a:pPr algn="ctr"/>
            <a:r>
              <a:rPr lang="ru-RU" sz="1600" dirty="0"/>
              <a:t> </a:t>
            </a:r>
            <a:r>
              <a:rPr lang="ru-RU" sz="1600" b="1" dirty="0"/>
              <a:t>Грамотность цифровой эры</a:t>
            </a:r>
            <a:r>
              <a:rPr lang="ru-RU" sz="1600" dirty="0"/>
              <a:t>: информационная грамотность, компьютерная </a:t>
            </a:r>
            <a:r>
              <a:rPr lang="ru-RU" sz="1600" dirty="0" smtClean="0"/>
              <a:t>грамотность, </a:t>
            </a:r>
            <a:r>
              <a:rPr lang="ru-RU" sz="1600" dirty="0" err="1"/>
              <a:t>медиаграмотность</a:t>
            </a:r>
            <a:r>
              <a:rPr lang="ru-RU" sz="1600" dirty="0"/>
              <a:t>.</a:t>
            </a:r>
          </a:p>
          <a:p>
            <a:pPr algn="ctr"/>
            <a:r>
              <a:rPr lang="ru-RU" sz="1600" b="1" dirty="0"/>
              <a:t>Бытовые и профессиональные </a:t>
            </a:r>
            <a:r>
              <a:rPr lang="ru-RU" sz="1600" dirty="0"/>
              <a:t>: </a:t>
            </a:r>
          </a:p>
          <a:p>
            <a:pPr algn="ctr"/>
            <a:r>
              <a:rPr lang="ru-RU" sz="1600" dirty="0"/>
              <a:t>адаптивность и гибкость, </a:t>
            </a:r>
            <a:r>
              <a:rPr lang="ru-RU" sz="1600" dirty="0" smtClean="0"/>
              <a:t>инициативность, </a:t>
            </a:r>
            <a:r>
              <a:rPr lang="ru-RU" sz="1600" dirty="0" err="1" smtClean="0"/>
              <a:t>самомотивация</a:t>
            </a:r>
            <a:r>
              <a:rPr lang="ru-RU" sz="1600" dirty="0"/>
              <a:t>, лидерские </a:t>
            </a:r>
            <a:r>
              <a:rPr lang="ru-RU" sz="1600" dirty="0" smtClean="0"/>
              <a:t>качества, умение </a:t>
            </a:r>
            <a:r>
              <a:rPr lang="ru-RU" sz="1600" dirty="0"/>
              <a:t>брать на  себя ответственность.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4430" y="1923678"/>
            <a:ext cx="358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Ментор</a:t>
            </a:r>
            <a:r>
              <a:rPr lang="ru-RU" sz="1600" dirty="0"/>
              <a:t>, модератор, </a:t>
            </a:r>
            <a:r>
              <a:rPr lang="ru-RU" sz="1600" dirty="0" err="1"/>
              <a:t>тьютор</a:t>
            </a:r>
            <a:r>
              <a:rPr lang="ru-RU" sz="1600" dirty="0"/>
              <a:t>, организатор проектного обучения, разработчик образовательных траекторий, координатор образовательной </a:t>
            </a:r>
            <a:r>
              <a:rPr lang="ru-RU" sz="1600" dirty="0" smtClean="0"/>
              <a:t>онлайн-платформы </a:t>
            </a:r>
            <a:r>
              <a:rPr lang="ru-RU" sz="1600" dirty="0" smtClean="0"/>
              <a:t>(Атлас </a:t>
            </a:r>
            <a:r>
              <a:rPr lang="ru-RU" sz="1600" dirty="0"/>
              <a:t>новых профессий)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958455" y="1359229"/>
            <a:ext cx="346770" cy="1393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Тренды современного образования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9622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СОВРЕМЕННОЕ ОБРАЗОВАНИЕ КОЛЛАБОРАТИВНО</a:t>
            </a:r>
          </a:p>
          <a:p>
            <a:pPr algn="ctr"/>
            <a:r>
              <a:rPr lang="ru-RU" sz="1600" dirty="0"/>
              <a:t>&gt; </a:t>
            </a:r>
            <a:r>
              <a:rPr lang="ru-RU" sz="1600" dirty="0" smtClean="0"/>
              <a:t>Партнерские </a:t>
            </a:r>
            <a:r>
              <a:rPr lang="ru-RU" sz="1600" dirty="0"/>
              <a:t>связи как ключевой драйвер развития-  </a:t>
            </a:r>
            <a:r>
              <a:rPr lang="ru-RU" sz="1600" dirty="0" smtClean="0"/>
              <a:t>Знание </a:t>
            </a:r>
            <a:r>
              <a:rPr lang="ru-RU" sz="1600" dirty="0"/>
              <a:t>как </a:t>
            </a:r>
            <a:r>
              <a:rPr lang="ru-RU" sz="1600" dirty="0" smtClean="0"/>
              <a:t>деликатес-  Строительство </a:t>
            </a:r>
            <a:r>
              <a:rPr lang="ru-RU" sz="1600" dirty="0"/>
              <a:t>завтрашних заводов уже сегодня &lt;</a:t>
            </a:r>
          </a:p>
          <a:p>
            <a:pPr algn="ctr"/>
            <a:r>
              <a:rPr lang="ru-RU" sz="1600" b="1" dirty="0"/>
              <a:t>СОВРЕМЕННОЕ ОБРАЗОВАНИЕ=ВЗАИМНОЕ ОБУЧЕНИЕ</a:t>
            </a:r>
            <a:r>
              <a:rPr lang="ru-RU" sz="1600" dirty="0"/>
              <a:t>  </a:t>
            </a:r>
            <a:r>
              <a:rPr lang="ru-RU" sz="1600" dirty="0" smtClean="0"/>
              <a:t> </a:t>
            </a:r>
            <a:endParaRPr lang="ru-RU" sz="1600" dirty="0"/>
          </a:p>
          <a:p>
            <a:pPr algn="ctr"/>
            <a:r>
              <a:rPr lang="ru-RU" sz="1600" dirty="0"/>
              <a:t>&gt; Тот, кто учит, тоже учится </a:t>
            </a:r>
            <a:r>
              <a:rPr lang="ru-RU" sz="1600" dirty="0" smtClean="0"/>
              <a:t>-  Копируй-делись-используй- Объединяй знания</a:t>
            </a:r>
            <a:r>
              <a:rPr lang="ru-RU" sz="1600" dirty="0"/>
              <a:t> &lt;</a:t>
            </a:r>
          </a:p>
          <a:p>
            <a:pPr algn="ctr"/>
            <a:r>
              <a:rPr lang="ru-RU" sz="1600" dirty="0"/>
              <a:t> </a:t>
            </a:r>
            <a:r>
              <a:rPr lang="ru-RU" sz="1600" b="1" dirty="0"/>
              <a:t>СОВРЕМЕННОЕ ОБРАЗОВАНИЕ – ОБУЧЕНИЕ С ПОМОЩЬЮ СОЦИАЛЬНЫХ МЕДИА </a:t>
            </a:r>
          </a:p>
          <a:p>
            <a:pPr algn="ctr"/>
            <a:r>
              <a:rPr lang="ru-RU" sz="1600" dirty="0"/>
              <a:t>&gt; </a:t>
            </a:r>
            <a:r>
              <a:rPr lang="ru-RU" sz="1600" dirty="0" smtClean="0"/>
              <a:t>Все </a:t>
            </a:r>
            <a:r>
              <a:rPr lang="ru-RU" sz="1600" dirty="0"/>
              <a:t>мы являемся частью </a:t>
            </a:r>
            <a:r>
              <a:rPr lang="ru-RU" sz="1600" dirty="0" smtClean="0"/>
              <a:t>общества- Новое </a:t>
            </a:r>
            <a:r>
              <a:rPr lang="ru-RU" sz="1600" dirty="0"/>
              <a:t>лицо </a:t>
            </a:r>
            <a:r>
              <a:rPr lang="ru-RU" sz="1600" dirty="0" smtClean="0"/>
              <a:t>образования -  Навыки, без </a:t>
            </a:r>
            <a:r>
              <a:rPr lang="ru-RU" sz="1600" dirty="0"/>
              <a:t>которых невозможен успех &lt;</a:t>
            </a:r>
          </a:p>
          <a:p>
            <a:pPr algn="ctr"/>
            <a:r>
              <a:rPr lang="ru-RU" sz="1600" b="1" dirty="0"/>
              <a:t>СОВРЕМЕННОЕ ОБРАЗОВАНИЕ – РЕЛЕВАНТНО- ОРИЕНТИРОВАННОЕ  </a:t>
            </a:r>
            <a:r>
              <a:rPr lang="ru-RU" sz="1600" dirty="0" smtClean="0"/>
              <a:t> </a:t>
            </a:r>
            <a:endParaRPr lang="ru-RU" sz="1600" dirty="0"/>
          </a:p>
          <a:p>
            <a:pPr marL="285750" indent="-285750" algn="ctr">
              <a:buFont typeface="Wingdings"/>
              <a:buChar char="Ø"/>
            </a:pPr>
            <a:r>
              <a:rPr lang="ru-RU" sz="1600" dirty="0" smtClean="0"/>
              <a:t>Зачем </a:t>
            </a:r>
            <a:r>
              <a:rPr lang="ru-RU" sz="1600" dirty="0"/>
              <a:t>нам это </a:t>
            </a:r>
            <a:r>
              <a:rPr lang="ru-RU" sz="1600" dirty="0" smtClean="0"/>
              <a:t>- Соответствие </a:t>
            </a:r>
            <a:r>
              <a:rPr lang="ru-RU" sz="1600" dirty="0"/>
              <a:t>уровня получаемого образования современным мировым </a:t>
            </a:r>
            <a:r>
              <a:rPr lang="ru-RU" sz="1600" dirty="0" smtClean="0"/>
              <a:t>стандартам- Гарант </a:t>
            </a:r>
            <a:r>
              <a:rPr lang="ru-RU" sz="1600" dirty="0"/>
              <a:t>востребованности   специалиста на рынке </a:t>
            </a:r>
            <a:r>
              <a:rPr lang="ru-RU" sz="1600" dirty="0" smtClean="0"/>
              <a:t>труда-  </a:t>
            </a:r>
          </a:p>
          <a:p>
            <a:pPr algn="ctr"/>
            <a:r>
              <a:rPr lang="ru-RU" sz="1600" dirty="0" smtClean="0"/>
              <a:t>В </a:t>
            </a:r>
            <a:r>
              <a:rPr lang="ru-RU" sz="1600" dirty="0"/>
              <a:t>поисках лучшей </a:t>
            </a:r>
            <a:r>
              <a:rPr lang="ru-RU" sz="1600" dirty="0" smtClean="0"/>
              <a:t>жизни</a:t>
            </a:r>
            <a:r>
              <a:rPr lang="ru-RU" sz="1600" dirty="0"/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177473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Трансформация работы ПЦК</a:t>
            </a:r>
            <a:endParaRPr lang="ru-RU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7614"/>
            <a:ext cx="3946192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49163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/>
              <a:t>Недели </a:t>
            </a:r>
            <a:r>
              <a:rPr lang="ru-RU" dirty="0" smtClean="0"/>
              <a:t>ПЦК</a:t>
            </a:r>
          </a:p>
          <a:p>
            <a:pPr fontAlgn="t"/>
            <a:r>
              <a:rPr lang="ru-RU" dirty="0" smtClean="0"/>
              <a:t>Научно-практические </a:t>
            </a:r>
            <a:r>
              <a:rPr lang="ru-RU" dirty="0"/>
              <a:t>конференции </a:t>
            </a:r>
            <a:r>
              <a:rPr lang="ru-RU" dirty="0" smtClean="0"/>
              <a:t> Портфолио </a:t>
            </a:r>
            <a:r>
              <a:rPr lang="ru-RU" dirty="0"/>
              <a:t>достижений педагога </a:t>
            </a:r>
            <a:r>
              <a:rPr lang="ru-RU" dirty="0" smtClean="0"/>
              <a:t> - </a:t>
            </a:r>
            <a:r>
              <a:rPr lang="ru-RU" dirty="0"/>
              <a:t>Проектные </a:t>
            </a:r>
            <a:r>
              <a:rPr lang="ru-RU" dirty="0" smtClean="0"/>
              <a:t>семинары </a:t>
            </a:r>
          </a:p>
          <a:p>
            <a:pPr fontAlgn="t"/>
            <a:r>
              <a:rPr lang="ru-RU" dirty="0" smtClean="0"/>
              <a:t>Виртуальный </a:t>
            </a:r>
            <a:r>
              <a:rPr lang="ru-RU" dirty="0"/>
              <a:t>методический кабинет- </a:t>
            </a:r>
            <a:endParaRPr lang="ru-RU" dirty="0" smtClean="0"/>
          </a:p>
          <a:p>
            <a:pPr fontAlgn="t"/>
            <a:r>
              <a:rPr lang="ru-RU" dirty="0" smtClean="0"/>
              <a:t>Мастерская </a:t>
            </a:r>
            <a:r>
              <a:rPr lang="ru-RU" dirty="0"/>
              <a:t>лучших практик.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195736" y="1649778"/>
            <a:ext cx="576064" cy="1211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499992" y="1923336"/>
            <a:ext cx="360040" cy="605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06627" y="2190220"/>
            <a:ext cx="576064" cy="1211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03848" y="2456309"/>
            <a:ext cx="576064" cy="12115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499992" y="2752346"/>
            <a:ext cx="360040" cy="605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7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502618" y="1779662"/>
            <a:ext cx="2349302" cy="24594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-</a:t>
            </a:r>
            <a:r>
              <a:rPr lang="ru-RU" sz="2000" dirty="0" smtClean="0"/>
              <a:t> Рост  </a:t>
            </a:r>
            <a:r>
              <a:rPr lang="ru-RU" sz="2000" dirty="0"/>
              <a:t>методической </a:t>
            </a:r>
            <a:r>
              <a:rPr lang="ru-RU" sz="2000" dirty="0" smtClean="0"/>
              <a:t>нагрузки</a:t>
            </a:r>
          </a:p>
          <a:p>
            <a:pPr marL="0" indent="0">
              <a:buNone/>
            </a:pPr>
            <a:r>
              <a:rPr lang="ru-RU" sz="2000" dirty="0" smtClean="0"/>
              <a:t>- Интенсивность  работы</a:t>
            </a:r>
          </a:p>
          <a:p>
            <a:pPr marL="0" indent="0">
              <a:buNone/>
            </a:pPr>
            <a:r>
              <a:rPr lang="ru-RU" sz="2000" dirty="0" smtClean="0"/>
              <a:t>- Неготовность </a:t>
            </a:r>
            <a:r>
              <a:rPr lang="ru-RU" sz="2000" dirty="0"/>
              <a:t>к </a:t>
            </a:r>
            <a:r>
              <a:rPr lang="ru-RU" sz="2000" dirty="0" smtClean="0"/>
              <a:t> использованию </a:t>
            </a:r>
          </a:p>
          <a:p>
            <a:pPr marL="0" indent="0">
              <a:buNone/>
            </a:pPr>
            <a:r>
              <a:rPr lang="ru-RU" sz="2000" dirty="0" smtClean="0"/>
              <a:t>цифровых </a:t>
            </a:r>
            <a:r>
              <a:rPr lang="ru-RU" sz="2000" dirty="0"/>
              <a:t>технологий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Планы на будущее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7847" y="1059582"/>
            <a:ext cx="1373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ТРУДНОСТИ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1059582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ПЛАНЫ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93724"/>
            <a:ext cx="457200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0"/>
            <a:r>
              <a:rPr lang="ru-RU" dirty="0" smtClean="0"/>
              <a:t>-</a:t>
            </a:r>
            <a:r>
              <a:rPr lang="ru-RU" sz="2000" dirty="0" smtClean="0"/>
              <a:t>Изучение </a:t>
            </a:r>
            <a:r>
              <a:rPr lang="ru-RU" sz="2000" dirty="0"/>
              <a:t>и внедрение   технологий, повышающих качество и эффективность существующих форматов, облегчающих работу преподавателя.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-Поддержка </a:t>
            </a:r>
            <a:r>
              <a:rPr lang="ru-RU" sz="2000" dirty="0"/>
              <a:t>педагогов, внедряющих инновационные и цифровые практики.</a:t>
            </a:r>
          </a:p>
        </p:txBody>
      </p:sp>
    </p:spTree>
    <p:extLst>
      <p:ext uri="{BB962C8B-B14F-4D97-AF65-F5344CB8AC3E}">
        <p14:creationId xmlns:p14="http://schemas.microsoft.com/office/powerpoint/2010/main" val="13846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38200" y="915988"/>
            <a:ext cx="8305800" cy="97313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/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 внимание!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9513" y="1708151"/>
            <a:ext cx="8964488" cy="15836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Россия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Ярославль, ул. Богдановича,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+7 (4852) 23-06-82 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400" dirty="0" smtClean="0">
                <a:hlinkClick r:id="rId2"/>
              </a:rPr>
              <a:t>www.iro.yar.ru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mail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rectorat@iro.yar.ru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99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358</Words>
  <Application>Microsoft Office PowerPoint</Application>
  <PresentationFormat>Экран (16:9)</PresentationFormat>
  <Paragraphs>62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 Работа ПЦК по изучению, обобщению и продвижению   педагогического опыта</vt:lpstr>
      <vt:lpstr>Навыки XXI века</vt:lpstr>
      <vt:lpstr>Тренды современного образования</vt:lpstr>
      <vt:lpstr>Трансформация работы ПЦК</vt:lpstr>
      <vt:lpstr>Планы на будущее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Юлия</cp:lastModifiedBy>
  <cp:revision>49</cp:revision>
  <dcterms:created xsi:type="dcterms:W3CDTF">2020-09-28T13:15:09Z</dcterms:created>
  <dcterms:modified xsi:type="dcterms:W3CDTF">2020-10-18T19:17:30Z</dcterms:modified>
</cp:coreProperties>
</file>