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418" r:id="rId2"/>
    <p:sldId id="426" r:id="rId3"/>
    <p:sldId id="427" r:id="rId4"/>
    <p:sldId id="437" r:id="rId5"/>
    <p:sldId id="432" r:id="rId6"/>
    <p:sldId id="438" r:id="rId7"/>
    <p:sldId id="436" r:id="rId8"/>
    <p:sldId id="423" r:id="rId9"/>
    <p:sldId id="428" r:id="rId10"/>
    <p:sldId id="433" r:id="rId11"/>
    <p:sldId id="422" r:id="rId12"/>
    <p:sldId id="43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 TN. Моругин" initials="АTМ" lastIdx="4" clrIdx="0">
    <p:extLst>
      <p:ext uri="{19B8F6BF-5375-455C-9EA6-DF929625EA0E}">
        <p15:presenceInfo xmlns:p15="http://schemas.microsoft.com/office/powerpoint/2012/main" userId="S-1-5-21-2039552134-3106040988-2534346647-11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86D"/>
    <a:srgbClr val="E31145"/>
    <a:srgbClr val="E51A4B"/>
    <a:srgbClr val="849CD8"/>
    <a:srgbClr val="BCC9EA"/>
    <a:srgbClr val="5375C9"/>
    <a:srgbClr val="E74C3C"/>
    <a:srgbClr val="CC3300"/>
    <a:srgbClr val="F24941"/>
    <a:srgbClr val="40B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5" autoAdjust="0"/>
    <p:restoredTop sz="89528" autoAdjust="0"/>
  </p:normalViewPr>
  <p:slideViewPr>
    <p:cSldViewPr snapToGrid="0">
      <p:cViewPr varScale="1">
        <p:scale>
          <a:sx n="67" d="100"/>
          <a:sy n="67" d="100"/>
        </p:scale>
        <p:origin x="105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C8F6A-BBC9-4BC7-A452-3B97E6D40986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4EBD4-0037-4AB9-AA75-3F8068A1E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87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4EBD4-0037-4AB9-AA75-3F8068A1E0B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840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сетевой формы реализации образовательных программ в</a:t>
            </a:r>
            <a:r>
              <a:rPr lang="ru-RU" sz="1200" b="0" baseline="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части проведения ГИА позволит ПОО в сложившихся условиях </a:t>
            </a:r>
            <a:r>
              <a:rPr lang="ru-RU" sz="1200" b="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решить ряд задач</a:t>
            </a:r>
            <a:r>
              <a:rPr lang="ru-RU" sz="1200" b="0" baseline="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таких как: </a:t>
            </a:r>
          </a:p>
          <a:p>
            <a:r>
              <a:rPr lang="ru-RU" sz="1200" b="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использования имеющихся материально-технических и кадровых ресурсов как образовательных, так и иных организаций - участников сетевого взаимодействия; </a:t>
            </a:r>
          </a:p>
          <a:p>
            <a:r>
              <a:rPr lang="ru-RU" sz="1200" b="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рациональное использование финансовых средств за счет объединения нескольких организаций над решением общей цели и задачи, отвечающей интересам всех участников взаимодействия;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образования с учетом возможности использования инновационного оборудования и квалифицированного кадрового состава; </a:t>
            </a:r>
          </a:p>
          <a:p>
            <a:r>
              <a:rPr lang="ru-RU" sz="1200" b="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профессионализма кадрового состава.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4EBD4-0037-4AB9-AA75-3F8068A1E0B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63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Реализация</a:t>
            </a:r>
            <a:r>
              <a:rPr lang="ru-RU" baseline="0" dirty="0" smtClean="0"/>
              <a:t> проекта позволит достичь следующих ожидаемых положительных эффектов:</a:t>
            </a:r>
          </a:p>
          <a:p>
            <a:r>
              <a:rPr lang="ru-RU" dirty="0" smtClean="0"/>
              <a:t>на уровне региональной системы СПО: </a:t>
            </a:r>
          </a:p>
          <a:p>
            <a:r>
              <a:rPr lang="ru-RU" dirty="0" smtClean="0"/>
              <a:t>выстраивание организационно-методического системы в  подготовке и  проведении демонстрационного экзамена</a:t>
            </a:r>
            <a:r>
              <a:rPr lang="ru-RU" baseline="0" dirty="0" smtClean="0"/>
              <a:t> по компетенции «Поварское дело»</a:t>
            </a:r>
            <a:r>
              <a:rPr lang="ru-RU" dirty="0" smtClean="0"/>
              <a:t>; </a:t>
            </a:r>
          </a:p>
          <a:p>
            <a:r>
              <a:rPr lang="ru-RU" dirty="0" smtClean="0"/>
              <a:t>четкая координация деятельности ПОО в регионе по проведению демонстрационного экзамена в составе ГИА;</a:t>
            </a:r>
          </a:p>
          <a:p>
            <a:r>
              <a:rPr lang="ru-RU" dirty="0" smtClean="0"/>
              <a:t>повышение квалификации руководящих и педагогических работников по  вопросам проведения демонстрационного экзамена, готовность педагогов к проведению демонстрационного экзамена в рамках итоговой аттестации, а в перспективе и</a:t>
            </a:r>
            <a:r>
              <a:rPr lang="ru-RU" baseline="0" dirty="0" smtClean="0"/>
              <a:t> промежуточной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привлечение работодателей к  участию в  процедуре демонстрационного экзамена;</a:t>
            </a:r>
          </a:p>
          <a:p>
            <a:r>
              <a:rPr lang="ru-RU" dirty="0" smtClean="0"/>
              <a:t>успешное внедрение процедур демонстрационного экзамена в регионе. </a:t>
            </a:r>
          </a:p>
          <a:p>
            <a:endParaRPr lang="ru-RU" dirty="0" smtClean="0"/>
          </a:p>
          <a:p>
            <a:r>
              <a:rPr lang="ru-RU" dirty="0" smtClean="0"/>
              <a:t>на уровне профессиональной образовательной организации:</a:t>
            </a:r>
          </a:p>
          <a:p>
            <a:r>
              <a:rPr lang="ru-RU" dirty="0" smtClean="0"/>
              <a:t>возможность использования готовых практических решений по проведению ДЭ,  разработке рабочей документации, сопровождающей проведение демонстрационного экзамена.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4EBD4-0037-4AB9-AA75-3F8068A1E0B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227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4EBD4-0037-4AB9-AA75-3F8068A1E0B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40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4EBD4-0037-4AB9-AA75-3F8068A1E0B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763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Исходя из требований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 проведению ДЭ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профессиональным образовательным организациям нужны соответствующие материально-технические, кадровые и другие ресурсы. Однако далеко не все учреждения обладают необходимыми ресурсами.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Достаточно высокие требования к организации и проведению ДЭ выявляют ряд проблем с которыми сталкиваются большинство образовательных организаций, а значит возникают сложности и в регионе в целом. В первую очередь, это недостаточное оснащение требуемым оборудованием площадок проведения экзаменационных процедур, и как следствие невозможность аккредитации центра проведения ДЭ. Таким образом, одной из основных проблем в проведении ДЭ является </a:t>
            </a:r>
            <a:r>
              <a:rPr lang="ru-RU" sz="1200" b="1" dirty="0" smtClean="0">
                <a:solidFill>
                  <a:srgbClr val="E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необходимого количества аккредитованных ЦПДЭ в регионе.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baseline="0" dirty="0" smtClean="0">
                <a:solidFill>
                  <a:srgbClr val="E31145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сегодняшний день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единственный аккредитованный ЦПДЭ по компетенции «Поварское дело» расположен на базе ГПОУ ЯО Ярославского колледжа индустрии питания.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4EBD4-0037-4AB9-AA75-3F8068A1E0B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643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Это позволило нашей образовательной</a:t>
            </a:r>
            <a:r>
              <a:rPr lang="ru-RU" baseline="0" dirty="0" smtClean="0"/>
              <a:t> организации проводить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объективную оценку формирования профессиональных компетенций выпускников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колледжа</a:t>
            </a:r>
            <a:r>
              <a:rPr lang="ru-RU" baseline="0" dirty="0" smtClean="0"/>
              <a:t> по направлению «Поварское дело» начиная с 2017 года. Сначала мы участвовали в пилотной апробации проведения ДЭ. В 2018-2019 учебном году состоялась первая официальная ГИА в форме ДЭ для выпускников, обучавшихся по профессии СПО </a:t>
            </a:r>
            <a:r>
              <a:rPr lang="ru-RU" sz="120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43.01.09 «Повар, кондитер» (на базе среднего общего образования). На базе ЦПДЭ аттестацию прошли как студенты Ярославского колледжа индустрии питания, так и обучающиеся еще 4 ПОО: ГПОАУ ЯО Ростовский колледж отраслевых технологий; ГПОУ ЯО Гаврилов-</a:t>
            </a:r>
            <a:r>
              <a:rPr lang="ru-RU" sz="1200" dirty="0" err="1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Ямский</a:t>
            </a:r>
            <a:r>
              <a:rPr lang="ru-RU" sz="120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политехнический колледж; ГПОУ ЯО Политехнический колледж № 21. </a:t>
            </a:r>
          </a:p>
          <a:p>
            <a:endParaRPr lang="ru-RU" sz="1200" dirty="0" smtClean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ходе подготовки и проведения официального ДЭ были выявлены еще две существенные проблемы: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Недостающее количество педагогических работников,</a:t>
            </a:r>
            <a:r>
              <a:rPr lang="ru-RU" sz="1200" b="1" baseline="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привлекаемых в качестве </a:t>
            </a:r>
            <a:r>
              <a:rPr lang="ru-RU" sz="12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экспертов</a:t>
            </a:r>
            <a:r>
              <a:rPr lang="ru-RU" sz="1200" b="1" baseline="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baseline="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Отсутствие механизма взаимодействия ПОО ЯО  при проведении ДЭ.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4EBD4-0037-4AB9-AA75-3F8068A1E0B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918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Это позволило нашей образовательной</a:t>
            </a:r>
            <a:r>
              <a:rPr lang="ru-RU" baseline="0" dirty="0" smtClean="0"/>
              <a:t> организации проводить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объективную оценку формирования профессиональных компетенций выпускников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колледжа</a:t>
            </a:r>
            <a:r>
              <a:rPr lang="ru-RU" baseline="0" dirty="0" smtClean="0"/>
              <a:t> по направлению «Поварское дело» начиная с 2017 года. Сначала мы участвовали в пилотной апробации проведения ДЭ. В 2018-2019 учебном году состоялась первая официальная ГИА в форме ДЭ для выпускников, обучавшихся по профессии СПО </a:t>
            </a:r>
            <a:r>
              <a:rPr lang="ru-RU" sz="120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43.01.09 «Повар, кондитер» (на базе среднего общего образования). На базе ЦПДЭ аттестацию прошли как студенты Ярославского колледжа индустрии питания, так и обучающиеся еще 4 ПОО: ГПОАУ ЯО Ростовский колледж отраслевых технологий; ГПОУ ЯО Гаврилов-</a:t>
            </a:r>
            <a:r>
              <a:rPr lang="ru-RU" sz="1200" dirty="0" err="1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Ямский</a:t>
            </a:r>
            <a:r>
              <a:rPr lang="ru-RU" sz="120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политехнический колледж; ГПОУ ЯО Политехнический колледж № 21. </a:t>
            </a:r>
          </a:p>
          <a:p>
            <a:endParaRPr lang="ru-RU" sz="1200" dirty="0" smtClean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ходе подготовки и проведения официального ДЭ были выявлены еще две существенные проблемы: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Недостающее количество педагогических работников,</a:t>
            </a:r>
            <a:r>
              <a:rPr lang="ru-RU" sz="1200" b="1" baseline="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привлекаемых в качестве </a:t>
            </a:r>
            <a:r>
              <a:rPr lang="ru-RU" sz="12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экспертов</a:t>
            </a:r>
            <a:r>
              <a:rPr lang="ru-RU" sz="1200" b="1" baseline="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baseline="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Отсутствие механизма взаимодействия ПОО ЯО  при проведении ДЭ.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4EBD4-0037-4AB9-AA75-3F8068A1E0B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166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4EBD4-0037-4AB9-AA75-3F8068A1E0B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086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4EBD4-0037-4AB9-AA75-3F8068A1E0B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951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Нормативной основой для сетевого взаимодействия образовательных</a:t>
            </a:r>
            <a:r>
              <a:rPr lang="ru-RU" baseline="0" dirty="0" smtClean="0"/>
              <a:t> организаций является закон</a:t>
            </a:r>
            <a:r>
              <a:rPr lang="ru-RU" dirty="0" smtClean="0"/>
              <a:t> «Об образовании в Российской Федерации» от 29.12.2012 г. № 273-ФЗ,</a:t>
            </a:r>
            <a:r>
              <a:rPr lang="ru-RU" baseline="0" dirty="0" smtClean="0"/>
              <a:t> где в с</a:t>
            </a:r>
            <a:r>
              <a:rPr lang="ru-RU" dirty="0" smtClean="0"/>
              <a:t>татье 15 раскрывает понятие «Сетевые формы реализации образовательных программ»: сетевая форма реализации образовательных программ обеспечивает возможность освоения обучающимся образовательной программы с использованием ресурсов нескольких организаций, осуществляющих образовательную деятельность, в том числе иностранных, а также при необходимости с использованием ресурсов иных организаций.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4EBD4-0037-4AB9-AA75-3F8068A1E0B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176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287-2B4A-49D6-9F4E-DAEB2CFB16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CB9C-074B-4C6B-A637-D9724859A4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7430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287-2B4A-49D6-9F4E-DAEB2CFB16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CB9C-074B-4C6B-A637-D9724859A4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26059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287-2B4A-49D6-9F4E-DAEB2CFB16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CB9C-074B-4C6B-A637-D9724859A4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7921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287-2B4A-49D6-9F4E-DAEB2CFB16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CB9C-074B-4C6B-A637-D9724859A4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2516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287-2B4A-49D6-9F4E-DAEB2CFB16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CB9C-074B-4C6B-A637-D9724859A4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16937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287-2B4A-49D6-9F4E-DAEB2CFB16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CB9C-074B-4C6B-A637-D9724859A4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98659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287-2B4A-49D6-9F4E-DAEB2CFB16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CB9C-074B-4C6B-A637-D9724859A4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952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287-2B4A-49D6-9F4E-DAEB2CFB16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CB9C-074B-4C6B-A637-D9724859A4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32280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287-2B4A-49D6-9F4E-DAEB2CFB16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CB9C-074B-4C6B-A637-D9724859A4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53401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287-2B4A-49D6-9F4E-DAEB2CFB16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CB9C-074B-4C6B-A637-D9724859A4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06747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287-2B4A-49D6-9F4E-DAEB2CFB16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CB9C-074B-4C6B-A637-D9724859A4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15579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9ADDF"/>
            </a:gs>
          </a:gsLst>
          <a:lin ang="13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8B287-2B4A-49D6-9F4E-DAEB2CFB16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3CB9C-074B-4C6B-A637-D9724859A4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3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3.sv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3.wmf"/><Relationship Id="rId25" Type="http://schemas.openxmlformats.org/officeDocument/2006/relationships/image" Target="../media/image17.svg"/><Relationship Id="rId2" Type="http://schemas.openxmlformats.org/officeDocument/2006/relationships/slideLayout" Target="../slideLayouts/slideLayout2.xml"/><Relationship Id="rId20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svg"/><Relationship Id="rId11" Type="http://schemas.openxmlformats.org/officeDocument/2006/relationships/oleObject" Target="../embeddings/oleObject3.bin"/><Relationship Id="rId5" Type="http://schemas.microsoft.com/office/2007/relationships/hdphoto" Target="../media/hdphoto1.wdp"/><Relationship Id="rId10" Type="http://schemas.openxmlformats.org/officeDocument/2006/relationships/image" Target="../media/image2.emf"/><Relationship Id="rId19" Type="http://schemas.openxmlformats.org/officeDocument/2006/relationships/image" Target="../media/image11.svg"/><Relationship Id="rId4" Type="http://schemas.openxmlformats.org/officeDocument/2006/relationships/image" Target="../media/image4.png"/><Relationship Id="rId9" Type="http://schemas.openxmlformats.org/officeDocument/2006/relationships/oleObject" Target="../embeddings/oleObject2.bin"/><Relationship Id="rId2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22.sv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22.sv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22.sv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22.svg"/><Relationship Id="rId10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22.sv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22.sv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22.sv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hyperlink" Target="&#1053;&#1086;&#1074;&#1080;&#1082;&#1086;&#1074;/&#1055;&#1083;&#1072;&#1085;%20&#1079;&#1072;&#1089;&#1090;&#1088;&#1086;&#1081;&#1082;&#1080;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hyperlink" Target="&#1053;&#1086;&#1074;&#1080;&#1082;&#1086;&#1074;/&#1048;&#1051;%20&#1087;&#1086;&#1074;&#1072;&#1088;&#1089;&#1082;&#1086;&#1077;%20&#1076;&#1077;&#1083;&#1086;.xlsx" TargetMode="External"/><Relationship Id="rId5" Type="http://schemas.openxmlformats.org/officeDocument/2006/relationships/image" Target="../media/image22.svg"/><Relationship Id="rId10" Type="http://schemas.openxmlformats.org/officeDocument/2006/relationships/hyperlink" Target="&#1053;&#1086;&#1074;&#1080;&#1082;&#1086;&#1074;/&#1040;&#1090;&#1090;&#1077;&#1089;&#1090;&#1072;&#1090;%20&#1062;&#1055;&#1044;&#1069;.pdf" TargetMode="External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22.sv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22.sv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22.sv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9ADDF"/>
            </a:gs>
          </a:gsLst>
          <a:lin ang="13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E5C65EC1-EE4B-47D5-940B-80BC77A24C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4000"/>
                    </a14:imgEffect>
                    <a14:imgEffect>
                      <a14:brightnessContrast brigh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b="21669"/>
          <a:stretch/>
        </p:blipFill>
        <p:spPr>
          <a:xfrm>
            <a:off x="-925974" y="-33877"/>
            <a:ext cx="12207684" cy="68214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4132" y="1512569"/>
            <a:ext cx="11304000" cy="70785"/>
          </a:xfrm>
          <a:prstGeom prst="rect">
            <a:avLst/>
          </a:prstGeom>
          <a:solidFill>
            <a:srgbClr val="23386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200">
              <a:solidFill>
                <a:prstClr val="white"/>
              </a:solidFill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5273DAB7-1C47-4B4D-8B88-409E21FE9AAC}"/>
              </a:ext>
            </a:extLst>
          </p:cNvPr>
          <p:cNvSpPr/>
          <p:nvPr/>
        </p:nvSpPr>
        <p:spPr>
          <a:xfrm>
            <a:off x="3456272" y="1373986"/>
            <a:ext cx="336885" cy="336885"/>
          </a:xfrm>
          <a:prstGeom prst="ellipse">
            <a:avLst/>
          </a:prstGeom>
          <a:solidFill>
            <a:srgbClr val="233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9DFDDE00-9B37-427C-8374-70AA19AE361D}"/>
              </a:ext>
            </a:extLst>
          </p:cNvPr>
          <p:cNvSpPr/>
          <p:nvPr/>
        </p:nvSpPr>
        <p:spPr>
          <a:xfrm>
            <a:off x="5066" y="6360557"/>
            <a:ext cx="12192000" cy="491938"/>
          </a:xfrm>
          <a:prstGeom prst="rect">
            <a:avLst/>
          </a:prstGeom>
          <a:solidFill>
            <a:srgbClr val="233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3E95401C-678C-425B-AAD4-F33E03540697}"/>
              </a:ext>
            </a:extLst>
          </p:cNvPr>
          <p:cNvGrpSpPr/>
          <p:nvPr/>
        </p:nvGrpSpPr>
        <p:grpSpPr>
          <a:xfrm>
            <a:off x="328288" y="6377990"/>
            <a:ext cx="11885540" cy="473262"/>
            <a:chOff x="1071724" y="6290837"/>
            <a:chExt cx="10920946" cy="473262"/>
          </a:xfrm>
        </p:grpSpPr>
        <p:grpSp>
          <p:nvGrpSpPr>
            <p:cNvPr id="25" name="Группа 24">
              <a:extLst>
                <a:ext uri="{FF2B5EF4-FFF2-40B4-BE49-F238E27FC236}">
                  <a16:creationId xmlns="" xmlns:a16="http://schemas.microsoft.com/office/drawing/2014/main" id="{0F95B20B-4A09-43BF-91EA-6A8D3509F287}"/>
                </a:ext>
              </a:extLst>
            </p:cNvPr>
            <p:cNvGrpSpPr/>
            <p:nvPr/>
          </p:nvGrpSpPr>
          <p:grpSpPr>
            <a:xfrm>
              <a:off x="4591550" y="6297220"/>
              <a:ext cx="2935543" cy="461666"/>
              <a:chOff x="4472323" y="6290165"/>
              <a:chExt cx="2935543" cy="461666"/>
            </a:xfrm>
          </p:grpSpPr>
          <p:sp>
            <p:nvSpPr>
              <p:cNvPr id="34" name="Прямоугольник 33">
                <a:extLst>
                  <a:ext uri="{FF2B5EF4-FFF2-40B4-BE49-F238E27FC236}">
                    <a16:creationId xmlns="" xmlns:a16="http://schemas.microsoft.com/office/drawing/2014/main" id="{8E333348-468B-410B-B681-9ACF9EBD83C3}"/>
                  </a:ext>
                </a:extLst>
              </p:cNvPr>
              <p:cNvSpPr/>
              <p:nvPr/>
            </p:nvSpPr>
            <p:spPr>
              <a:xfrm>
                <a:off x="4838073" y="6290165"/>
                <a:ext cx="2569793" cy="461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yar-kip.edu.yar.ru</a:t>
                </a:r>
                <a:endParaRPr lang="ru-RU" sz="24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aphicFrame>
            <p:nvGraphicFramePr>
              <p:cNvPr id="35" name="Объект 34">
                <a:extLst>
                  <a:ext uri="{FF2B5EF4-FFF2-40B4-BE49-F238E27FC236}">
                    <a16:creationId xmlns="" xmlns:a16="http://schemas.microsoft.com/office/drawing/2014/main" id="{C59EA361-6C38-484E-B7D0-CB49BF854B9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38814116"/>
                  </p:ext>
                </p:extLst>
              </p:nvPr>
            </p:nvGraphicFramePr>
            <p:xfrm>
              <a:off x="4472323" y="6320344"/>
              <a:ext cx="395999" cy="396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32" name="CorelDRAW" r:id="rId7" imgW="177129" imgH="177336" progId="CorelDraw.Graphic.20">
                      <p:embed/>
                    </p:oleObj>
                  </mc:Choice>
                  <mc:Fallback>
                    <p:oleObj name="CorelDRAW" r:id="rId7" imgW="177129" imgH="177336" progId="CorelDraw.Graphic.20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4472323" y="6320344"/>
                            <a:ext cx="395999" cy="396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8" name="Группа 27">
              <a:extLst>
                <a:ext uri="{FF2B5EF4-FFF2-40B4-BE49-F238E27FC236}">
                  <a16:creationId xmlns="" xmlns:a16="http://schemas.microsoft.com/office/drawing/2014/main" id="{4F7360FD-36CB-4736-A8FB-996038F75B9A}"/>
                </a:ext>
              </a:extLst>
            </p:cNvPr>
            <p:cNvGrpSpPr/>
            <p:nvPr/>
          </p:nvGrpSpPr>
          <p:grpSpPr>
            <a:xfrm>
              <a:off x="8453043" y="6302434"/>
              <a:ext cx="3539627" cy="461665"/>
              <a:chOff x="8305963" y="6276129"/>
              <a:chExt cx="3539627" cy="461665"/>
            </a:xfrm>
          </p:grpSpPr>
          <p:graphicFrame>
            <p:nvGraphicFramePr>
              <p:cNvPr id="32" name="Объект 31">
                <a:extLst>
                  <a:ext uri="{FF2B5EF4-FFF2-40B4-BE49-F238E27FC236}">
                    <a16:creationId xmlns="" xmlns:a16="http://schemas.microsoft.com/office/drawing/2014/main" id="{678A20C5-EC76-4695-A553-841CBF772DC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97373154"/>
                  </p:ext>
                </p:extLst>
              </p:nvPr>
            </p:nvGraphicFramePr>
            <p:xfrm>
              <a:off x="8305963" y="6324562"/>
              <a:ext cx="519529" cy="350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33" name="CorelDRAW" r:id="rId9" imgW="406017" imgH="250650" progId="CorelDraw.Graphic.20">
                      <p:embed/>
                    </p:oleObj>
                  </mc:Choice>
                  <mc:Fallback>
                    <p:oleObj name="CorelDRAW" r:id="rId9" imgW="406017" imgH="250650" progId="CorelDraw.Graphic.20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8305963" y="6324562"/>
                            <a:ext cx="519529" cy="3506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" name="Прямоугольник 32">
                <a:extLst>
                  <a:ext uri="{FF2B5EF4-FFF2-40B4-BE49-F238E27FC236}">
                    <a16:creationId xmlns="" xmlns:a16="http://schemas.microsoft.com/office/drawing/2014/main" id="{E44E70C4-2E38-4CC3-A6EC-38AB3B5DF6DA}"/>
                  </a:ext>
                </a:extLst>
              </p:cNvPr>
              <p:cNvSpPr/>
              <p:nvPr/>
            </p:nvSpPr>
            <p:spPr>
              <a:xfrm>
                <a:off x="8825489" y="6276129"/>
                <a:ext cx="30201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vk.com/</a:t>
                </a:r>
                <a:r>
                  <a:rPr lang="en-US" sz="2400" dirty="0" err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yarkip</a:t>
                </a:r>
                <a:r>
                  <a:rPr lang="ru-RU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_</a:t>
                </a:r>
                <a:r>
                  <a: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public</a:t>
                </a:r>
                <a:endParaRPr lang="ru-RU" sz="24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9" name="Группа 28">
              <a:extLst>
                <a:ext uri="{FF2B5EF4-FFF2-40B4-BE49-F238E27FC236}">
                  <a16:creationId xmlns="" xmlns:a16="http://schemas.microsoft.com/office/drawing/2014/main" id="{9317F76B-20D1-4536-9DED-FC50A2C3B05D}"/>
                </a:ext>
              </a:extLst>
            </p:cNvPr>
            <p:cNvGrpSpPr/>
            <p:nvPr/>
          </p:nvGrpSpPr>
          <p:grpSpPr>
            <a:xfrm>
              <a:off x="1071724" y="6290837"/>
              <a:ext cx="2883647" cy="461665"/>
              <a:chOff x="924644" y="6283782"/>
              <a:chExt cx="2883647" cy="461665"/>
            </a:xfrm>
          </p:grpSpPr>
          <p:graphicFrame>
            <p:nvGraphicFramePr>
              <p:cNvPr id="30" name="Объект 29">
                <a:extLst>
                  <a:ext uri="{FF2B5EF4-FFF2-40B4-BE49-F238E27FC236}">
                    <a16:creationId xmlns="" xmlns:a16="http://schemas.microsoft.com/office/drawing/2014/main" id="{A2E39D04-FD29-4DC7-9144-51CD53796F5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18403158"/>
                  </p:ext>
                </p:extLst>
              </p:nvPr>
            </p:nvGraphicFramePr>
            <p:xfrm>
              <a:off x="924644" y="6326431"/>
              <a:ext cx="396940" cy="3823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34" name="CorelDRAW" r:id="rId11" imgW="325440" imgH="312480" progId="CorelDraw.Graphic.20">
                      <p:embed/>
                    </p:oleObj>
                  </mc:Choice>
                  <mc:Fallback>
                    <p:oleObj name="CorelDRAW" r:id="rId11" imgW="325440" imgH="312480" progId="CorelDraw.Graphic.20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924644" y="6326431"/>
                            <a:ext cx="396940" cy="38237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" name="Прямоугольник 30">
                <a:extLst>
                  <a:ext uri="{FF2B5EF4-FFF2-40B4-BE49-F238E27FC236}">
                    <a16:creationId xmlns="" xmlns:a16="http://schemas.microsoft.com/office/drawing/2014/main" id="{0994AC15-C886-4AF0-9601-11F758922B63}"/>
                  </a:ext>
                </a:extLst>
              </p:cNvPr>
              <p:cNvSpPr/>
              <p:nvPr/>
            </p:nvSpPr>
            <p:spPr>
              <a:xfrm>
                <a:off x="1316182" y="6283782"/>
                <a:ext cx="249210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yar-kip@mail.ru</a:t>
                </a:r>
                <a:endParaRPr lang="ru-RU" sz="24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6" name="Группа 35">
            <a:extLst>
              <a:ext uri="{FF2B5EF4-FFF2-40B4-BE49-F238E27FC236}">
                <a16:creationId xmlns="" xmlns:a16="http://schemas.microsoft.com/office/drawing/2014/main" id="{9BF0196F-DC27-47B6-83D1-27591451132D}"/>
              </a:ext>
            </a:extLst>
          </p:cNvPr>
          <p:cNvGrpSpPr>
            <a:grpSpLocks noChangeAspect="1"/>
          </p:cNvGrpSpPr>
          <p:nvPr/>
        </p:nvGrpSpPr>
        <p:grpSpPr>
          <a:xfrm>
            <a:off x="262178" y="240152"/>
            <a:ext cx="7943922" cy="1152000"/>
            <a:chOff x="126122" y="143572"/>
            <a:chExt cx="9055567" cy="1313207"/>
          </a:xfrm>
        </p:grpSpPr>
        <p:pic>
          <p:nvPicPr>
            <p:cNvPr id="37" name="Рисунок 36">
              <a:extLst>
                <a:ext uri="{FF2B5EF4-FFF2-40B4-BE49-F238E27FC236}">
                  <a16:creationId xmlns="" xmlns:a16="http://schemas.microsoft.com/office/drawing/2014/main" id="{CAF13E84-1F8F-49ED-973C-462248AA9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p:blipFill>
          <p:spPr>
            <a:xfrm>
              <a:off x="126122" y="143572"/>
              <a:ext cx="3707647" cy="1313207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="" xmlns:a16="http://schemas.microsoft.com/office/drawing/2014/main" id="{2FE57D1F-3967-48AE-A9DB-FA755747A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p:blipFill>
          <p:spPr>
            <a:xfrm>
              <a:off x="4045626" y="440979"/>
              <a:ext cx="5136063" cy="876889"/>
            </a:xfrm>
            <a:prstGeom prst="rect">
              <a:avLst/>
            </a:prstGeom>
          </p:spPr>
        </p:pic>
      </p:grp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8CA7204B-4A8B-4D70-B36C-89D935853B9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10552176" y="71491"/>
            <a:ext cx="1590243" cy="1590243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2535" y="1643856"/>
            <a:ext cx="121869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Организационно-методическое сопровождение проведения итоговой аттестации в форме демонстрационного экзамена</a:t>
            </a:r>
            <a:endParaRPr lang="ru-RU" sz="2400" dirty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" y="2925988"/>
            <a:ext cx="1219199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ГИА в форме демонстрационного экзамена. Нормативные документы. </a:t>
            </a:r>
            <a:endParaRPr lang="ru-RU" sz="3200" b="1" dirty="0" smtClean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Методика </a:t>
            </a:r>
            <a:r>
              <a:rPr lang="ru-RU" sz="3200" b="1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и проведения</a:t>
            </a:r>
            <a:r>
              <a:rPr lang="ru-RU" sz="32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sz="3200" b="1" dirty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000" b="1" dirty="0">
              <a:solidFill>
                <a:srgbClr val="E3114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40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E5C65EC1-EE4B-47D5-940B-80BC77A24C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4000"/>
                    </a14:imgEffect>
                    <a14:imgEffect>
                      <a14:brightnessContrast brigh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b="21669"/>
          <a:stretch/>
        </p:blipFill>
        <p:spPr>
          <a:xfrm>
            <a:off x="-20753" y="1"/>
            <a:ext cx="12207684" cy="6821424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9DFDDE00-9B37-427C-8374-70AA19AE361D}"/>
              </a:ext>
            </a:extLst>
          </p:cNvPr>
          <p:cNvSpPr/>
          <p:nvPr/>
        </p:nvSpPr>
        <p:spPr>
          <a:xfrm>
            <a:off x="0" y="2916"/>
            <a:ext cx="12142419" cy="1243553"/>
          </a:xfrm>
          <a:prstGeom prst="rect">
            <a:avLst/>
          </a:prstGeom>
          <a:solidFill>
            <a:srgbClr val="233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FD9A4E8F-41EB-4A0B-9D93-7F6158BA31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836810" y="141972"/>
            <a:ext cx="3135093" cy="877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53991"/>
            <a:ext cx="967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СЕТЕВОЕ ВЗАИМОДЕЙСТВИЕ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130" y="2510453"/>
            <a:ext cx="116664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Сетевая форма реализации образовательных программ обеспечивает возможность освоения обучающимся образовательной программы с использованием ресурсов нескольких организаций, осуществляющих образовательную </a:t>
            </a:r>
            <a:r>
              <a:rPr lang="ru-RU" sz="28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деятельность…»</a:t>
            </a:r>
            <a:endParaRPr lang="ru-RU" sz="3200" dirty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04132" y="1117954"/>
            <a:ext cx="11736000" cy="288000"/>
            <a:chOff x="204132" y="1117954"/>
            <a:chExt cx="11736000" cy="28800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204132" y="1219961"/>
              <a:ext cx="11736000" cy="70785"/>
            </a:xfrm>
            <a:prstGeom prst="rect">
              <a:avLst/>
            </a:prstGeom>
            <a:solidFill>
              <a:srgbClr val="E51A4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3200">
                <a:solidFill>
                  <a:prstClr val="white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="" xmlns:a16="http://schemas.microsoft.com/office/drawing/2014/main" id="{5273DAB7-1C47-4B4D-8B88-409E21FE9AAC}"/>
                </a:ext>
              </a:extLst>
            </p:cNvPr>
            <p:cNvSpPr/>
            <p:nvPr/>
          </p:nvSpPr>
          <p:spPr>
            <a:xfrm>
              <a:off x="4236878" y="1117954"/>
              <a:ext cx="288000" cy="288000"/>
            </a:xfrm>
            <a:prstGeom prst="ellipse">
              <a:avLst/>
            </a:prstGeom>
            <a:solidFill>
              <a:srgbClr val="E51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04130" y="1442469"/>
            <a:ext cx="1176777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E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29 декабря 2012 г. N 273-ФЗ</a:t>
            </a:r>
            <a:br>
              <a:rPr lang="ru-RU" sz="2800" b="1" dirty="0" smtClean="0">
                <a:solidFill>
                  <a:srgbClr val="E311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E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ОБРАЗОВАНИИ В РОССИЙСКОЙ ФЕДЕРАЦИИ» (ст.15)</a:t>
            </a:r>
          </a:p>
          <a:p>
            <a:endParaRPr lang="ru-RU" sz="2800" b="1" dirty="0" smtClean="0">
              <a:solidFill>
                <a:srgbClr val="E311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>
              <a:solidFill>
                <a:srgbClr val="E311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 smtClean="0">
              <a:solidFill>
                <a:srgbClr val="E311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>
              <a:solidFill>
                <a:srgbClr val="E311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 smtClean="0">
              <a:solidFill>
                <a:srgbClr val="E311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>
              <a:solidFill>
                <a:srgbClr val="E311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 smtClean="0">
              <a:solidFill>
                <a:srgbClr val="E311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 smtClean="0">
              <a:solidFill>
                <a:srgbClr val="E311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 smtClean="0">
              <a:solidFill>
                <a:srgbClr val="E311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>
              <a:solidFill>
                <a:srgbClr val="E311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 smtClean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 smtClean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409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E5C65EC1-EE4B-47D5-940B-80BC77A24C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4000"/>
                    </a14:imgEffect>
                    <a14:imgEffect>
                      <a14:brightnessContrast brigh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b="21669"/>
          <a:stretch/>
        </p:blipFill>
        <p:spPr>
          <a:xfrm>
            <a:off x="-20753" y="1"/>
            <a:ext cx="12207684" cy="6821424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9DFDDE00-9B37-427C-8374-70AA19AE361D}"/>
              </a:ext>
            </a:extLst>
          </p:cNvPr>
          <p:cNvSpPr/>
          <p:nvPr/>
        </p:nvSpPr>
        <p:spPr>
          <a:xfrm>
            <a:off x="0" y="2916"/>
            <a:ext cx="12142419" cy="1243553"/>
          </a:xfrm>
          <a:prstGeom prst="rect">
            <a:avLst/>
          </a:prstGeom>
          <a:solidFill>
            <a:srgbClr val="233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FD9A4E8F-41EB-4A0B-9D93-7F6158BA31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836810" y="141972"/>
            <a:ext cx="3135093" cy="877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253991"/>
            <a:ext cx="97436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СЕТЕВОЕ ВЗАИМОДЕЙСТВИЕ</a:t>
            </a:r>
          </a:p>
          <a:p>
            <a:pPr algn="ctr"/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04132" y="1117954"/>
            <a:ext cx="11736000" cy="288000"/>
            <a:chOff x="204132" y="1117954"/>
            <a:chExt cx="11736000" cy="28800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204132" y="1219961"/>
              <a:ext cx="11736000" cy="70785"/>
            </a:xfrm>
            <a:prstGeom prst="rect">
              <a:avLst/>
            </a:prstGeom>
            <a:solidFill>
              <a:srgbClr val="E51A4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3200">
                <a:solidFill>
                  <a:prstClr val="white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="" xmlns:a16="http://schemas.microsoft.com/office/drawing/2014/main" id="{5273DAB7-1C47-4B4D-8B88-409E21FE9AAC}"/>
                </a:ext>
              </a:extLst>
            </p:cNvPr>
            <p:cNvSpPr/>
            <p:nvPr/>
          </p:nvSpPr>
          <p:spPr>
            <a:xfrm>
              <a:off x="4236878" y="1117954"/>
              <a:ext cx="288000" cy="288000"/>
            </a:xfrm>
            <a:prstGeom prst="ellipse">
              <a:avLst/>
            </a:prstGeom>
            <a:solidFill>
              <a:srgbClr val="E51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03209" y="1845711"/>
            <a:ext cx="117360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НАПРАВЛЕНО НА</a:t>
            </a:r>
          </a:p>
          <a:p>
            <a:endParaRPr lang="ru-RU" sz="500" b="1" dirty="0" smtClean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sz="2400" b="1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эффективности использования имеющихся материально-технических и кадровых ресурсов </a:t>
            </a:r>
            <a:r>
              <a:rPr lang="ru-RU" sz="24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 организаций </a:t>
            </a:r>
            <a:r>
              <a:rPr lang="ru-RU" sz="2400" b="1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участников сетевого взаимодействия</a:t>
            </a:r>
            <a:r>
              <a:rPr lang="ru-RU" sz="24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000" b="1" dirty="0" smtClean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рациональное </a:t>
            </a:r>
            <a:r>
              <a:rPr lang="ru-RU" sz="2400" b="1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финансовых средств за счет объединения нескольких организаций </a:t>
            </a:r>
            <a:r>
              <a:rPr lang="ru-RU" sz="24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решения </a:t>
            </a:r>
            <a:r>
              <a:rPr lang="ru-RU" sz="2400" b="1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общей цели и </a:t>
            </a:r>
            <a:r>
              <a:rPr lang="ru-RU" sz="24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000" b="1" dirty="0" smtClean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sz="2400" b="1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 образования с учетом возможности использования </a:t>
            </a:r>
            <a:r>
              <a:rPr lang="ru-RU" sz="24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инновационного </a:t>
            </a:r>
            <a:r>
              <a:rPr lang="ru-RU" sz="2400" b="1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оборудования </a:t>
            </a:r>
            <a:r>
              <a:rPr lang="ru-RU" sz="24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b="1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квалифицированного кадрового состава; </a:t>
            </a:r>
            <a:endParaRPr lang="ru-RU" sz="2400" b="1" dirty="0" smtClean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000" b="1" dirty="0" smtClean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sz="2400" b="1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профессионализма кадрового </a:t>
            </a:r>
            <a:r>
              <a:rPr lang="ru-RU" sz="24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состава</a:t>
            </a:r>
            <a:endParaRPr lang="ru-RU" sz="2400" b="1" dirty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314313"/>
            <a:ext cx="12192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E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ПОО В СЕТЕВОЙ ФОРМЕ</a:t>
            </a:r>
            <a:endParaRPr lang="ru-RU" sz="2600" b="1" dirty="0">
              <a:solidFill>
                <a:srgbClr val="E311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833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5C65EC1-EE4B-47D5-940B-80BC77A24C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4000"/>
                    </a14:imgEffect>
                    <a14:imgEffect>
                      <a14:brightnessContrast brigh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b="21669"/>
          <a:stretch/>
        </p:blipFill>
        <p:spPr>
          <a:xfrm>
            <a:off x="-20753" y="1"/>
            <a:ext cx="12207684" cy="6821424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9DFDDE00-9B37-427C-8374-70AA19AE361D}"/>
              </a:ext>
            </a:extLst>
          </p:cNvPr>
          <p:cNvSpPr/>
          <p:nvPr/>
        </p:nvSpPr>
        <p:spPr>
          <a:xfrm>
            <a:off x="0" y="2916"/>
            <a:ext cx="12142419" cy="1243553"/>
          </a:xfrm>
          <a:prstGeom prst="rect">
            <a:avLst/>
          </a:prstGeom>
          <a:solidFill>
            <a:srgbClr val="233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FD9A4E8F-41EB-4A0B-9D93-7F6158BA31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836810" y="141972"/>
            <a:ext cx="3135093" cy="877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263622"/>
            <a:ext cx="10587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ОЖИДАЕМЫЕ РЕЗУЛЬТАТЫ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04132" y="1117954"/>
            <a:ext cx="11736000" cy="288000"/>
            <a:chOff x="204132" y="1117954"/>
            <a:chExt cx="11736000" cy="28800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204132" y="1219961"/>
              <a:ext cx="11736000" cy="70785"/>
            </a:xfrm>
            <a:prstGeom prst="rect">
              <a:avLst/>
            </a:prstGeom>
            <a:solidFill>
              <a:srgbClr val="E51A4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3200">
                <a:solidFill>
                  <a:prstClr val="white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="" xmlns:a16="http://schemas.microsoft.com/office/drawing/2014/main" id="{5273DAB7-1C47-4B4D-8B88-409E21FE9AAC}"/>
                </a:ext>
              </a:extLst>
            </p:cNvPr>
            <p:cNvSpPr/>
            <p:nvPr/>
          </p:nvSpPr>
          <p:spPr>
            <a:xfrm>
              <a:off x="4333130" y="1117954"/>
              <a:ext cx="288000" cy="288000"/>
            </a:xfrm>
            <a:prstGeom prst="ellipse">
              <a:avLst/>
            </a:prstGeom>
            <a:solidFill>
              <a:srgbClr val="E51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21596" y="1891398"/>
            <a:ext cx="1179447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28638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выстраивание </a:t>
            </a:r>
            <a:r>
              <a:rPr lang="ru-RU" sz="2800" b="1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организационно-методического системы </a:t>
            </a:r>
            <a:r>
              <a:rPr lang="ru-RU" sz="2800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  подготовке и  проведении демонстрационного экзамена по компетенции «Поварское дело»; </a:t>
            </a:r>
          </a:p>
          <a:p>
            <a:pPr indent="528638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четкая координация деятельности ПОО </a:t>
            </a:r>
            <a:r>
              <a:rPr lang="ru-RU" sz="2800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 регионе по проведению </a:t>
            </a:r>
            <a:r>
              <a:rPr lang="ru-RU" sz="280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ГИА в форме демонстрационного экзамена;</a:t>
            </a:r>
            <a:endParaRPr lang="ru-RU" sz="2800" dirty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28638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квалификации руководящих и педагогических работников</a:t>
            </a:r>
            <a:r>
              <a:rPr lang="ru-RU" sz="2800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  вопросам проведения демонстрационного экзамена, готовность педагогов к проведению демонстрационного экзамена в рамках итоговой </a:t>
            </a:r>
            <a:r>
              <a:rPr lang="ru-RU" sz="280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аттестации</a:t>
            </a:r>
            <a:r>
              <a:rPr lang="ru-RU" sz="2800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528638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работодателей </a:t>
            </a:r>
            <a:r>
              <a:rPr lang="ru-RU" sz="2800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  участию в  процедуре демонстрационного </a:t>
            </a:r>
            <a:r>
              <a:rPr lang="ru-RU" sz="280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</a:t>
            </a:r>
            <a:endParaRPr lang="ru-RU" sz="3200" dirty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731" y="1299323"/>
            <a:ext cx="11762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rgbClr val="E311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979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5C65EC1-EE4B-47D5-940B-80BC77A24C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4000"/>
                    </a14:imgEffect>
                    <a14:imgEffect>
                      <a14:brightnessContrast brigh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b="21669"/>
          <a:stretch/>
        </p:blipFill>
        <p:spPr>
          <a:xfrm>
            <a:off x="3606" y="28191"/>
            <a:ext cx="12207684" cy="6821424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9DFDDE00-9B37-427C-8374-70AA19AE361D}"/>
              </a:ext>
            </a:extLst>
          </p:cNvPr>
          <p:cNvSpPr/>
          <p:nvPr/>
        </p:nvSpPr>
        <p:spPr>
          <a:xfrm>
            <a:off x="0" y="2916"/>
            <a:ext cx="12142419" cy="1243553"/>
          </a:xfrm>
          <a:prstGeom prst="rect">
            <a:avLst/>
          </a:prstGeom>
          <a:solidFill>
            <a:srgbClr val="233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FD9A4E8F-41EB-4A0B-9D93-7F6158BA31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836810" y="141972"/>
            <a:ext cx="3135093" cy="877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132" y="263622"/>
            <a:ext cx="10383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ИСХОДНОЙ СИТУАЦИИ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04132" y="1117954"/>
            <a:ext cx="11736000" cy="288000"/>
            <a:chOff x="204132" y="1117954"/>
            <a:chExt cx="11736000" cy="28800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204132" y="1219961"/>
              <a:ext cx="11736000" cy="70785"/>
            </a:xfrm>
            <a:prstGeom prst="rect">
              <a:avLst/>
            </a:prstGeom>
            <a:solidFill>
              <a:srgbClr val="E51A4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3200">
                <a:solidFill>
                  <a:prstClr val="white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="" xmlns:a16="http://schemas.microsoft.com/office/drawing/2014/main" id="{5273DAB7-1C47-4B4D-8B88-409E21FE9AAC}"/>
                </a:ext>
              </a:extLst>
            </p:cNvPr>
            <p:cNvSpPr/>
            <p:nvPr/>
          </p:nvSpPr>
          <p:spPr>
            <a:xfrm>
              <a:off x="4333130" y="1117954"/>
              <a:ext cx="288000" cy="288000"/>
            </a:xfrm>
            <a:prstGeom prst="ellipse">
              <a:avLst/>
            </a:prstGeom>
            <a:solidFill>
              <a:srgbClr val="E51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/>
          <a:srcRect l="36724" t="20460" r="34957" b="10115"/>
          <a:stretch/>
        </p:blipFill>
        <p:spPr>
          <a:xfrm>
            <a:off x="214040" y="1382229"/>
            <a:ext cx="1512000" cy="2085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618567" y="1559478"/>
            <a:ext cx="1050569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/>
            <a:r>
              <a:rPr lang="ru-RU" sz="2600" b="1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Демонстрационный экзамен </a:t>
            </a:r>
            <a:r>
              <a:rPr lang="ru-RU" sz="26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обязательная форма проведения Государственной </a:t>
            </a:r>
            <a:r>
              <a:rPr lang="ru-RU" sz="2600" b="1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итоговой аттестации </a:t>
            </a:r>
            <a:r>
              <a:rPr lang="ru-RU" sz="26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образовательным программам СПО</a:t>
            </a:r>
            <a:br>
              <a:rPr lang="ru-RU" sz="26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(ФГОС Топ-50 </a:t>
            </a:r>
            <a:r>
              <a:rPr lang="ru-RU" sz="2400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актуализированные ФГОС)</a:t>
            </a:r>
            <a:endParaRPr lang="ru-RU" sz="2400" dirty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524" y="3840347"/>
            <a:ext cx="1190974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«Внедрение итоговой аттестации </a:t>
            </a:r>
            <a:r>
              <a:rPr lang="ru-RU" sz="2600" b="1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форме</a:t>
            </a:r>
          </a:p>
          <a:p>
            <a:r>
              <a:rPr lang="ru-RU" sz="2600" b="1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демонстрационного </a:t>
            </a:r>
            <a:r>
              <a:rPr lang="ru-RU" sz="26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 </a:t>
            </a:r>
            <a:br>
              <a:rPr lang="ru-RU" sz="26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образовательных организациях, осуществляющих </a:t>
            </a:r>
          </a:p>
          <a:p>
            <a:r>
              <a:rPr lang="ru-RU" sz="260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образовательную деятельность </a:t>
            </a:r>
            <a:r>
              <a:rPr lang="ru-RU" sz="2600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60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образовательным </a:t>
            </a:r>
          </a:p>
          <a:p>
            <a:r>
              <a:rPr lang="ru-RU" sz="260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программам СПО» - </a:t>
            </a:r>
            <a:r>
              <a:rPr lang="ru-RU" sz="26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целевой показатель</a:t>
            </a:r>
          </a:p>
          <a:p>
            <a:r>
              <a:rPr lang="ru-RU" sz="260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Федерального проекта  "Молодые профессионалы (Повышение конкурентоспособности профессионального образования)" </a:t>
            </a:r>
            <a:endParaRPr lang="ru-RU" sz="2600" dirty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8639279" y="3160309"/>
            <a:ext cx="3431199" cy="2645902"/>
            <a:chOff x="8679620" y="3738530"/>
            <a:chExt cx="3431199" cy="2645902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9"/>
            <a:srcRect l="7278" t="59640" r="77721" b="16183"/>
            <a:stretch/>
          </p:blipFill>
          <p:spPr>
            <a:xfrm>
              <a:off x="8679620" y="3738530"/>
              <a:ext cx="679008" cy="68400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79621" y="4496768"/>
              <a:ext cx="3260511" cy="1887664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9447910" y="3763606"/>
              <a:ext cx="266290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E31145"/>
                  </a:solidFill>
                  <a:latin typeface="Tahoma" panose="020B0604030504040204" pitchFamily="34" charset="0"/>
                </a:rPr>
                <a:t>НАЦПРОЕКТ</a:t>
              </a:r>
            </a:p>
            <a:p>
              <a:pPr algn="ctr"/>
              <a:r>
                <a:rPr lang="ru-RU" sz="2000" dirty="0" smtClean="0">
                  <a:solidFill>
                    <a:srgbClr val="E31145"/>
                  </a:solidFill>
                </a:rPr>
                <a:t> </a:t>
              </a:r>
              <a:r>
                <a:rPr lang="ru-RU" sz="2000" b="1" dirty="0">
                  <a:solidFill>
                    <a:srgbClr val="E31145"/>
                  </a:solidFill>
                  <a:latin typeface="Tahoma" panose="020B0604030504040204" pitchFamily="34" charset="0"/>
                </a:rPr>
                <a:t>«ОБРАЗОВАНИЕ»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7550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5C65EC1-EE4B-47D5-940B-80BC77A24C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4000"/>
                    </a14:imgEffect>
                    <a14:imgEffect>
                      <a14:brightnessContrast brigh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b="21669"/>
          <a:stretch/>
        </p:blipFill>
        <p:spPr>
          <a:xfrm>
            <a:off x="-235781" y="-128406"/>
            <a:ext cx="12207684" cy="6821424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9DFDDE00-9B37-427C-8374-70AA19AE361D}"/>
              </a:ext>
            </a:extLst>
          </p:cNvPr>
          <p:cNvSpPr/>
          <p:nvPr/>
        </p:nvSpPr>
        <p:spPr>
          <a:xfrm>
            <a:off x="0" y="2916"/>
            <a:ext cx="12142419" cy="1243553"/>
          </a:xfrm>
          <a:prstGeom prst="rect">
            <a:avLst/>
          </a:prstGeom>
          <a:solidFill>
            <a:srgbClr val="233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FD9A4E8F-41EB-4A0B-9D93-7F6158BA31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836810" y="141972"/>
            <a:ext cx="3135093" cy="877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132" y="263622"/>
            <a:ext cx="10383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ИСХОДНОЙ СИТУАЦИИ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04132" y="1117954"/>
            <a:ext cx="11736000" cy="288000"/>
            <a:chOff x="204132" y="1117954"/>
            <a:chExt cx="11736000" cy="28800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204132" y="1219961"/>
              <a:ext cx="11736000" cy="70785"/>
            </a:xfrm>
            <a:prstGeom prst="rect">
              <a:avLst/>
            </a:prstGeom>
            <a:solidFill>
              <a:srgbClr val="E51A4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3200">
                <a:solidFill>
                  <a:prstClr val="white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="" xmlns:a16="http://schemas.microsoft.com/office/drawing/2014/main" id="{5273DAB7-1C47-4B4D-8B88-409E21FE9AAC}"/>
                </a:ext>
              </a:extLst>
            </p:cNvPr>
            <p:cNvSpPr/>
            <p:nvPr/>
          </p:nvSpPr>
          <p:spPr>
            <a:xfrm>
              <a:off x="4333130" y="1117954"/>
              <a:ext cx="288000" cy="288000"/>
            </a:xfrm>
            <a:prstGeom prst="ellipse">
              <a:avLst/>
            </a:prstGeom>
            <a:solidFill>
              <a:srgbClr val="E51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/>
          <a:srcRect l="37831" t="56000" r="36912" b="17353"/>
          <a:stretch/>
        </p:blipFill>
        <p:spPr>
          <a:xfrm>
            <a:off x="7215218" y="3511210"/>
            <a:ext cx="4708517" cy="3104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04132" y="3724677"/>
            <a:ext cx="74408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</a:t>
            </a:r>
            <a:r>
              <a:rPr lang="ru-RU" sz="2400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демонстрационного экзамена предполагает </a:t>
            </a:r>
            <a:r>
              <a:rPr lang="ru-RU" sz="2400" b="1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оценку </a:t>
            </a:r>
            <a:r>
              <a:rPr lang="ru-RU" sz="24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независимыми экспертами </a:t>
            </a:r>
            <a:br>
              <a:rPr lang="ru-RU" sz="24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результатов обучения </a:t>
            </a:r>
            <a:r>
              <a:rPr lang="ru-RU" sz="24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(компетенций) </a:t>
            </a:r>
            <a:br>
              <a:rPr lang="ru-RU" sz="24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путём </a:t>
            </a:r>
            <a:r>
              <a:rPr lang="ru-RU" sz="2400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наблюдения за выполнением трудовых действий </a:t>
            </a:r>
            <a:r>
              <a:rPr lang="ru-RU" sz="2400" b="1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условиях, приближенных </a:t>
            </a:r>
            <a:r>
              <a:rPr lang="ru-RU" sz="24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производственным</a:t>
            </a:r>
            <a:endParaRPr lang="ru-RU" sz="2400" b="1" dirty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89" y="1709488"/>
            <a:ext cx="1850253" cy="1386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828801" y="1433185"/>
            <a:ext cx="102732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Демонстрационный экзамен</a:t>
            </a:r>
            <a:r>
              <a:rPr lang="ru-RU" sz="2400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проводится </a:t>
            </a:r>
            <a:r>
              <a:rPr lang="ru-RU" sz="2400" b="1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 целью</a:t>
            </a:r>
            <a:r>
              <a:rPr lang="ru-RU" sz="2400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определения у студентов и выпускников уровня знаний, умений, навыков, позволяющих вести профессиональную деятельность в определенной сфере и (или) выполнять работу по конкретным профессии или специальности в соответствии со стандартами </a:t>
            </a:r>
            <a:r>
              <a:rPr lang="ru-RU" sz="2400" dirty="0" err="1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Ворлдскиллс</a:t>
            </a:r>
            <a:r>
              <a:rPr lang="ru-RU" sz="2400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</a:t>
            </a:r>
            <a:endParaRPr lang="ru-RU" sz="2400" dirty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2240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5C65EC1-EE4B-47D5-940B-80BC77A24C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4000"/>
                    </a14:imgEffect>
                    <a14:imgEffect>
                      <a14:brightnessContrast brigh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b="21669"/>
          <a:stretch/>
        </p:blipFill>
        <p:spPr>
          <a:xfrm>
            <a:off x="-267552" y="-128406"/>
            <a:ext cx="12207684" cy="6821424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9DFDDE00-9B37-427C-8374-70AA19AE361D}"/>
              </a:ext>
            </a:extLst>
          </p:cNvPr>
          <p:cNvSpPr/>
          <p:nvPr/>
        </p:nvSpPr>
        <p:spPr>
          <a:xfrm>
            <a:off x="0" y="2916"/>
            <a:ext cx="12142419" cy="1243553"/>
          </a:xfrm>
          <a:prstGeom prst="rect">
            <a:avLst/>
          </a:prstGeom>
          <a:solidFill>
            <a:srgbClr val="233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FD9A4E8F-41EB-4A0B-9D93-7F6158BA31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836810" y="141972"/>
            <a:ext cx="3135093" cy="877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9381" y="226942"/>
            <a:ext cx="10383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НОРМАТИВНАЯ БАЗА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04132" y="1117954"/>
            <a:ext cx="11736000" cy="288000"/>
            <a:chOff x="204132" y="1117954"/>
            <a:chExt cx="11736000" cy="28800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204132" y="1219961"/>
              <a:ext cx="11736000" cy="70785"/>
            </a:xfrm>
            <a:prstGeom prst="rect">
              <a:avLst/>
            </a:prstGeom>
            <a:solidFill>
              <a:srgbClr val="E51A4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3200">
                <a:solidFill>
                  <a:prstClr val="white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="" xmlns:a16="http://schemas.microsoft.com/office/drawing/2014/main" id="{5273DAB7-1C47-4B4D-8B88-409E21FE9AAC}"/>
                </a:ext>
              </a:extLst>
            </p:cNvPr>
            <p:cNvSpPr/>
            <p:nvPr/>
          </p:nvSpPr>
          <p:spPr>
            <a:xfrm>
              <a:off x="4333130" y="1117954"/>
              <a:ext cx="288000" cy="288000"/>
            </a:xfrm>
            <a:prstGeom prst="ellipse">
              <a:avLst/>
            </a:prstGeom>
            <a:solidFill>
              <a:srgbClr val="E51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90525" y="1654407"/>
            <a:ext cx="1111567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еречень поручений президента по итогам встречи с членами национальной сборной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оссии по профессиональному мастерству  (2016 г.)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ФГОСы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ТОП-50 и актуализированные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Приказы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РФ и ДО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ЯО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Департамента образования Ярославской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области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30.12.2016 №597/01-03 «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пилотной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апробации проведения демонстрационного экзамена по стандартам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Ворлдскиллс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 в 2017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Регламентирующие документы союза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WSR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том числе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«Методика организации и проведения демонстрационного экзамена по стандартам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Ворлдскиллс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Россия»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400" b="1" dirty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5503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5C65EC1-EE4B-47D5-940B-80BC77A24C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4000"/>
                    </a14:imgEffect>
                    <a14:imgEffect>
                      <a14:brightnessContrast brigh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b="21669"/>
          <a:stretch/>
        </p:blipFill>
        <p:spPr>
          <a:xfrm>
            <a:off x="26894" y="-13447"/>
            <a:ext cx="12207684" cy="6821424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9DFDDE00-9B37-427C-8374-70AA19AE361D}"/>
              </a:ext>
            </a:extLst>
          </p:cNvPr>
          <p:cNvSpPr/>
          <p:nvPr/>
        </p:nvSpPr>
        <p:spPr>
          <a:xfrm>
            <a:off x="381000" y="47193"/>
            <a:ext cx="12142419" cy="1243553"/>
          </a:xfrm>
          <a:prstGeom prst="rect">
            <a:avLst/>
          </a:prstGeom>
          <a:solidFill>
            <a:srgbClr val="233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ТРЕБОВАНИЯ К </a:t>
            </a:r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ПРОВЕДЕНИЮ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ДЕМОНСТРАЦИОННОГО </a:t>
            </a: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ЭКЗАМЕНА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FD9A4E8F-41EB-4A0B-9D93-7F6158BA31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836810" y="141972"/>
            <a:ext cx="3135093" cy="877826"/>
          </a:xfrm>
          <a:prstGeom prst="rect">
            <a:avLst/>
          </a:prstGeom>
        </p:spPr>
      </p:pic>
      <p:grpSp>
        <p:nvGrpSpPr>
          <p:cNvPr id="54" name="Группа 53"/>
          <p:cNvGrpSpPr/>
          <p:nvPr/>
        </p:nvGrpSpPr>
        <p:grpSpPr>
          <a:xfrm>
            <a:off x="204132" y="1117954"/>
            <a:ext cx="11736000" cy="288000"/>
            <a:chOff x="204132" y="1117954"/>
            <a:chExt cx="11736000" cy="28800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204132" y="1219961"/>
              <a:ext cx="11736000" cy="70785"/>
            </a:xfrm>
            <a:prstGeom prst="rect">
              <a:avLst/>
            </a:prstGeom>
            <a:solidFill>
              <a:srgbClr val="E51A4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3200">
                <a:solidFill>
                  <a:prstClr val="white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="" xmlns:a16="http://schemas.microsoft.com/office/drawing/2014/main" id="{5273DAB7-1C47-4B4D-8B88-409E21FE9AAC}"/>
                </a:ext>
              </a:extLst>
            </p:cNvPr>
            <p:cNvSpPr/>
            <p:nvPr/>
          </p:nvSpPr>
          <p:spPr>
            <a:xfrm>
              <a:off x="4333130" y="1117954"/>
              <a:ext cx="288000" cy="288000"/>
            </a:xfrm>
            <a:prstGeom prst="ellipse">
              <a:avLst/>
            </a:prstGeom>
            <a:solidFill>
              <a:srgbClr val="E51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1404253"/>
            <a:ext cx="12192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700" b="1" dirty="0">
              <a:solidFill>
                <a:srgbClr val="E311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37795" y="1944300"/>
            <a:ext cx="11938286" cy="4725441"/>
            <a:chOff x="84007" y="1903959"/>
            <a:chExt cx="11938286" cy="4725441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84007" y="5462024"/>
              <a:ext cx="11938286" cy="1167376"/>
              <a:chOff x="39183" y="4112841"/>
              <a:chExt cx="11938286" cy="1167376"/>
            </a:xfrm>
          </p:grpSpPr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39183" y="4141599"/>
                <a:ext cx="8193910" cy="1138618"/>
              </a:xfrm>
              <a:prstGeom prst="roundRect">
                <a:avLst/>
              </a:prstGeom>
              <a:noFill/>
              <a:ln w="38100">
                <a:solidFill>
                  <a:srgbClr val="E51A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rgbClr val="23386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</a:t>
                </a:r>
                <a:r>
                  <a:rPr lang="ru-RU" sz="2000" b="1" dirty="0" smtClean="0">
                    <a:solidFill>
                      <a:srgbClr val="23386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остаточное количество экспертов, способных оценивать качество выполняемых работ</a:t>
                </a:r>
                <a:endParaRPr lang="ru-RU" sz="2000" b="1" dirty="0">
                  <a:solidFill>
                    <a:srgbClr val="23386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8262789" y="4112841"/>
                <a:ext cx="3714680" cy="1138618"/>
              </a:xfrm>
              <a:prstGeom prst="roundRect">
                <a:avLst/>
              </a:prstGeom>
              <a:solidFill>
                <a:srgbClr val="E31145"/>
              </a:solidFill>
              <a:ln>
                <a:solidFill>
                  <a:srgbClr val="E51A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/>
                  <a:t>СПЕЦИАЛЬНЫЕ ПОДГОТОВЛЕННЫЕ КАДРЫ</a:t>
                </a:r>
                <a:endParaRPr lang="ru-RU" sz="2400" b="1" dirty="0"/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107881" y="4085947"/>
              <a:ext cx="11869588" cy="1778257"/>
              <a:chOff x="107881" y="4085947"/>
              <a:chExt cx="11869588" cy="1778257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107881" y="4114705"/>
                <a:ext cx="8125212" cy="1376077"/>
              </a:xfrm>
              <a:prstGeom prst="roundRect">
                <a:avLst/>
              </a:prstGeom>
              <a:noFill/>
              <a:ln w="38100">
                <a:solidFill>
                  <a:srgbClr val="E51A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 smtClean="0">
                  <a:solidFill>
                    <a:srgbClr val="23386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 sz="2000" b="1" dirty="0">
                    <a:solidFill>
                      <a:srgbClr val="23386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</a:t>
                </a:r>
                <a:r>
                  <a:rPr lang="ru-RU" sz="2000" b="1" dirty="0" smtClean="0">
                    <a:solidFill>
                      <a:srgbClr val="23386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онтрольно-измерительные материалы, позволяющие объективно оценить достижения обучающихся (</a:t>
                </a:r>
                <a:r>
                  <a:rPr lang="ru-RU" sz="2000" b="1" dirty="0" err="1" smtClean="0">
                    <a:solidFill>
                      <a:srgbClr val="23386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КОДы</a:t>
                </a:r>
                <a:r>
                  <a:rPr lang="ru-RU" sz="2000" b="1" dirty="0" smtClean="0">
                    <a:solidFill>
                      <a:srgbClr val="23386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ru-RU" sz="2000" b="1" dirty="0">
                    <a:solidFill>
                      <a:srgbClr val="23386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Конкурсное задание разрабатывается на основе задания национального чемпионата</a:t>
                </a:r>
              </a:p>
              <a:p>
                <a:pPr algn="ctr"/>
                <a:endParaRPr lang="ru-RU" sz="2400" b="1" dirty="0">
                  <a:solidFill>
                    <a:srgbClr val="23386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8262789" y="4085947"/>
                <a:ext cx="3714680" cy="1169989"/>
              </a:xfrm>
              <a:prstGeom prst="roundRect">
                <a:avLst/>
              </a:prstGeom>
              <a:solidFill>
                <a:srgbClr val="E31145"/>
              </a:solidFill>
              <a:ln>
                <a:solidFill>
                  <a:srgbClr val="E51A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/>
                  <a:t>СПЕЦИАЛЬНЫЕ ИНСТРУМЕНТЫ ОЦЕНКИ</a:t>
                </a:r>
                <a:endParaRPr lang="ru-RU" sz="2400" b="1" dirty="0"/>
              </a:p>
            </p:txBody>
          </p:sp>
          <p:sp>
            <p:nvSpPr>
              <p:cNvPr id="19" name="Стрелка вниз 18"/>
              <p:cNvSpPr/>
              <p:nvPr/>
            </p:nvSpPr>
            <p:spPr>
              <a:xfrm>
                <a:off x="7606374" y="4928204"/>
                <a:ext cx="1224000" cy="936000"/>
              </a:xfrm>
              <a:prstGeom prst="downArrow">
                <a:avLst/>
              </a:prstGeom>
              <a:solidFill>
                <a:srgbClr val="23386D"/>
              </a:solidFill>
              <a:ln w="38100">
                <a:solidFill>
                  <a:srgbClr val="E51A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107881" y="1903959"/>
              <a:ext cx="11864022" cy="2552524"/>
              <a:chOff x="107881" y="1903959"/>
              <a:chExt cx="11864022" cy="2552524"/>
            </a:xfrm>
          </p:grpSpPr>
          <p:sp>
            <p:nvSpPr>
              <p:cNvPr id="2" name="Скругленный прямоугольник 1"/>
              <p:cNvSpPr/>
              <p:nvPr/>
            </p:nvSpPr>
            <p:spPr>
              <a:xfrm>
                <a:off x="107881" y="1932717"/>
                <a:ext cx="8062089" cy="1980000"/>
              </a:xfrm>
              <a:prstGeom prst="roundRect">
                <a:avLst/>
              </a:prstGeom>
              <a:noFill/>
              <a:ln w="38100">
                <a:solidFill>
                  <a:srgbClr val="E51A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rgbClr val="23386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</a:t>
                </a:r>
                <a:r>
                  <a:rPr lang="ru-RU" sz="2000" b="1" dirty="0" smtClean="0">
                    <a:solidFill>
                      <a:srgbClr val="23386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овременное технологическое оборудование, позволяющее выполнить задание, приближенное</a:t>
                </a:r>
                <a:br>
                  <a:rPr lang="ru-RU" sz="2000" b="1" dirty="0" smtClean="0">
                    <a:solidFill>
                      <a:srgbClr val="23386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2000" b="1" dirty="0" smtClean="0">
                    <a:solidFill>
                      <a:srgbClr val="23386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к производственному, в количестве достаточном </a:t>
                </a:r>
                <a:br>
                  <a:rPr lang="ru-RU" sz="2000" b="1" dirty="0" smtClean="0">
                    <a:solidFill>
                      <a:srgbClr val="23386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2000" b="1" dirty="0" smtClean="0">
                    <a:solidFill>
                      <a:srgbClr val="23386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для всей группы обучающихся, в сроки, </a:t>
                </a:r>
                <a:br>
                  <a:rPr lang="ru-RU" sz="2000" b="1" dirty="0" smtClean="0">
                    <a:solidFill>
                      <a:srgbClr val="23386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2000" b="1" dirty="0" smtClean="0">
                    <a:solidFill>
                      <a:srgbClr val="23386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отводимые на экзаменационные процедуры</a:t>
                </a:r>
                <a:endParaRPr lang="ru-RU" sz="2000" b="1" dirty="0">
                  <a:solidFill>
                    <a:srgbClr val="23386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" name="Скругленный прямоугольник 3"/>
              <p:cNvSpPr/>
              <p:nvPr/>
            </p:nvSpPr>
            <p:spPr>
              <a:xfrm>
                <a:off x="8169970" y="1903959"/>
                <a:ext cx="3801933" cy="1980000"/>
              </a:xfrm>
              <a:prstGeom prst="roundRect">
                <a:avLst/>
              </a:prstGeom>
              <a:solidFill>
                <a:srgbClr val="E31145"/>
              </a:solidFill>
              <a:ln>
                <a:solidFill>
                  <a:srgbClr val="E51A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/>
                  <a:t>СПЕЦИАЛИЗИРОВАННЫЕ ПЛОЩАДКИ</a:t>
                </a:r>
              </a:p>
            </p:txBody>
          </p:sp>
          <p:sp>
            <p:nvSpPr>
              <p:cNvPr id="6" name="Стрелка вниз 5"/>
              <p:cNvSpPr/>
              <p:nvPr/>
            </p:nvSpPr>
            <p:spPr>
              <a:xfrm>
                <a:off x="7606374" y="3520483"/>
                <a:ext cx="1224000" cy="936000"/>
              </a:xfrm>
              <a:prstGeom prst="downArrow">
                <a:avLst/>
              </a:prstGeom>
              <a:solidFill>
                <a:srgbClr val="23386D"/>
              </a:solidFill>
              <a:ln w="38100">
                <a:solidFill>
                  <a:srgbClr val="E51A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760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E5C65EC1-EE4B-47D5-940B-80BC77A24C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4000"/>
                    </a14:imgEffect>
                    <a14:imgEffect>
                      <a14:brightnessContrast brigh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b="21669"/>
          <a:stretch/>
        </p:blipFill>
        <p:spPr>
          <a:xfrm>
            <a:off x="-20753" y="1"/>
            <a:ext cx="12207684" cy="6821424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9DFDDE00-9B37-427C-8374-70AA19AE361D}"/>
              </a:ext>
            </a:extLst>
          </p:cNvPr>
          <p:cNvSpPr/>
          <p:nvPr/>
        </p:nvSpPr>
        <p:spPr>
          <a:xfrm>
            <a:off x="0" y="2916"/>
            <a:ext cx="12142419" cy="1243553"/>
          </a:xfrm>
          <a:prstGeom prst="rect">
            <a:avLst/>
          </a:prstGeom>
          <a:solidFill>
            <a:srgbClr val="233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FD9A4E8F-41EB-4A0B-9D93-7F6158BA31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836810" y="141972"/>
            <a:ext cx="3135093" cy="877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6019" y="328195"/>
            <a:ext cx="6615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</a:t>
            </a:r>
            <a:r>
              <a:rPr lang="ru-RU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ОПЫТА</a:t>
            </a:r>
            <a:r>
              <a:rPr lang="ru-RU" sz="4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РАБОТЫ</a:t>
            </a:r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04132" y="1117954"/>
            <a:ext cx="11736000" cy="288000"/>
            <a:chOff x="204132" y="1117954"/>
            <a:chExt cx="11736000" cy="28800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204132" y="1219961"/>
              <a:ext cx="11736000" cy="70785"/>
            </a:xfrm>
            <a:prstGeom prst="rect">
              <a:avLst/>
            </a:prstGeom>
            <a:solidFill>
              <a:srgbClr val="E51A4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3200">
                <a:solidFill>
                  <a:prstClr val="white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="" xmlns:a16="http://schemas.microsoft.com/office/drawing/2014/main" id="{5273DAB7-1C47-4B4D-8B88-409E21FE9AAC}"/>
                </a:ext>
              </a:extLst>
            </p:cNvPr>
            <p:cNvSpPr/>
            <p:nvPr/>
          </p:nvSpPr>
          <p:spPr>
            <a:xfrm>
              <a:off x="4333130" y="1117954"/>
              <a:ext cx="288000" cy="288000"/>
            </a:xfrm>
            <a:prstGeom prst="ellipse">
              <a:avLst/>
            </a:prstGeom>
            <a:solidFill>
              <a:srgbClr val="E51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Группа 8"/>
          <p:cNvGrpSpPr>
            <a:grpSpLocks noChangeAspect="1"/>
          </p:cNvGrpSpPr>
          <p:nvPr/>
        </p:nvGrpSpPr>
        <p:grpSpPr>
          <a:xfrm>
            <a:off x="166351" y="131123"/>
            <a:ext cx="2769387" cy="1008000"/>
            <a:chOff x="965265" y="41334"/>
            <a:chExt cx="3051564" cy="111070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8"/>
            <a:srcRect r="64197"/>
            <a:stretch/>
          </p:blipFill>
          <p:spPr>
            <a:xfrm>
              <a:off x="965265" y="41334"/>
              <a:ext cx="1101658" cy="104221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9"/>
            <a:srcRect l="14640" t="6193" r="59330" b="-6193"/>
            <a:stretch/>
          </p:blipFill>
          <p:spPr>
            <a:xfrm>
              <a:off x="2042703" y="97342"/>
              <a:ext cx="1974126" cy="1054699"/>
            </a:xfrm>
            <a:prstGeom prst="rect">
              <a:avLst/>
            </a:prstGeom>
          </p:spPr>
        </p:pic>
      </p:grpSp>
      <p:sp>
        <p:nvSpPr>
          <p:cNvPr id="10" name="AutoShape 2" descr="https://imageprocessor.digital.vistaprint.com/jpeg/80/http:/uploads.documents.cimpress.io/v1/uploads/8e8a2446-f982-4af7-b530-916c07ac5345~110/original?tenant=vbu-dig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0" y="1314313"/>
            <a:ext cx="12192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демонстрационного экзамена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(Компетенция «Поварское дело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3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проводится в центрах проведения демонстрационного экзамена (ЦПДЭ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file"/>
              </a:rPr>
              <a:t>Аккредитация ЦПДЭ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file"/>
              </a:rPr>
              <a:t>ИЛ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file"/>
              </a:rPr>
              <a:t>план застройки площадки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принимают обученные эксперты, имеющие соответствующее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Линейные эксперты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ДЭ не должны представлять одну с экзаменуемыми образовательную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35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E5C65EC1-EE4B-47D5-940B-80BC77A24C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4000"/>
                    </a14:imgEffect>
                    <a14:imgEffect>
                      <a14:brightnessContrast brigh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b="21669"/>
          <a:stretch/>
        </p:blipFill>
        <p:spPr>
          <a:xfrm>
            <a:off x="-20753" y="1"/>
            <a:ext cx="12207684" cy="6821424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9DFDDE00-9B37-427C-8374-70AA19AE361D}"/>
              </a:ext>
            </a:extLst>
          </p:cNvPr>
          <p:cNvSpPr/>
          <p:nvPr/>
        </p:nvSpPr>
        <p:spPr>
          <a:xfrm>
            <a:off x="0" y="2916"/>
            <a:ext cx="12142419" cy="1243553"/>
          </a:xfrm>
          <a:prstGeom prst="rect">
            <a:avLst/>
          </a:prstGeom>
          <a:solidFill>
            <a:srgbClr val="233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FD9A4E8F-41EB-4A0B-9D93-7F6158BA31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836810" y="141972"/>
            <a:ext cx="3135093" cy="877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6019" y="328195"/>
            <a:ext cx="6615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</a:t>
            </a:r>
            <a:r>
              <a:rPr lang="ru-RU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ОПЫТА</a:t>
            </a:r>
            <a:r>
              <a:rPr lang="ru-RU" sz="4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РАБОТЫ</a:t>
            </a:r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04132" y="1117954"/>
            <a:ext cx="11736000" cy="288000"/>
            <a:chOff x="204132" y="1117954"/>
            <a:chExt cx="11736000" cy="28800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204132" y="1219961"/>
              <a:ext cx="11736000" cy="70785"/>
            </a:xfrm>
            <a:prstGeom prst="rect">
              <a:avLst/>
            </a:prstGeom>
            <a:solidFill>
              <a:srgbClr val="E51A4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3200">
                <a:solidFill>
                  <a:prstClr val="white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="" xmlns:a16="http://schemas.microsoft.com/office/drawing/2014/main" id="{5273DAB7-1C47-4B4D-8B88-409E21FE9AAC}"/>
                </a:ext>
              </a:extLst>
            </p:cNvPr>
            <p:cNvSpPr/>
            <p:nvPr/>
          </p:nvSpPr>
          <p:spPr>
            <a:xfrm>
              <a:off x="4333130" y="1117954"/>
              <a:ext cx="288000" cy="288000"/>
            </a:xfrm>
            <a:prstGeom prst="ellipse">
              <a:avLst/>
            </a:prstGeom>
            <a:solidFill>
              <a:srgbClr val="E51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Группа 8"/>
          <p:cNvGrpSpPr>
            <a:grpSpLocks noChangeAspect="1"/>
          </p:cNvGrpSpPr>
          <p:nvPr/>
        </p:nvGrpSpPr>
        <p:grpSpPr>
          <a:xfrm>
            <a:off x="166351" y="131123"/>
            <a:ext cx="2769387" cy="1008000"/>
            <a:chOff x="965265" y="41334"/>
            <a:chExt cx="3051564" cy="111070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8"/>
            <a:srcRect r="64197"/>
            <a:stretch/>
          </p:blipFill>
          <p:spPr>
            <a:xfrm>
              <a:off x="965265" y="41334"/>
              <a:ext cx="1101658" cy="104221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9"/>
            <a:srcRect l="14640" t="6193" r="59330" b="-6193"/>
            <a:stretch/>
          </p:blipFill>
          <p:spPr>
            <a:xfrm>
              <a:off x="2042703" y="97342"/>
              <a:ext cx="1974126" cy="1054699"/>
            </a:xfrm>
            <a:prstGeom prst="rect">
              <a:avLst/>
            </a:prstGeom>
          </p:spPr>
        </p:pic>
      </p:grpSp>
      <p:sp>
        <p:nvSpPr>
          <p:cNvPr id="10" name="AutoShape 2" descr="https://imageprocessor.digital.vistaprint.com/jpeg/80/http:/uploads.documents.cimpress.io/v1/uploads/8e8a2446-f982-4af7-b530-916c07ac5345~110/original?tenant=vbu-dig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0" y="1314313"/>
            <a:ext cx="12192000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E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участия в движении </a:t>
            </a:r>
            <a:r>
              <a:rPr lang="en-US" sz="2700" b="1" dirty="0" smtClean="0">
                <a:solidFill>
                  <a:srgbClr val="E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WSR</a:t>
            </a:r>
            <a:endParaRPr lang="en-US" sz="2700" b="1" dirty="0">
              <a:solidFill>
                <a:srgbClr val="E311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г.-участие во II Национальном чемпионате рабочих профессий WorldSkills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Russia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г. Казань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– организация конкурсной площадки и участие в региональном чемпионате Ярославской области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WorldSkills Russia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организация конкурсной площадки и участие в полуфинале Национального Чемпионата ЦФО по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стандартам WorldSkills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организация конкурсной площадки и участие во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Региональном чемпионате рабочих профессий по стандартам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WSR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Ярославской области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организация 2 конкурсных площадок (компетенции «Поварское дело» и «Выпечка хлебобулочных изделий») и участие в Полуфинале Национального  чемпионата «Молодые профессионалы»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WSR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ЦФО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4 конкурсных площадок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 «Поварское дело», «Кондитерское дело», «Выпечка хлебобулочных изделий» и «Ресторанный сервис») и участие в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Региональном чемпионате рабочих профессий по стандартам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WSR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Ярославской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организация конкурсной площадки и участие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Региональном чемпионате рабочих профессий по стандартам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WSR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Ярославской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организация конкурсной площадки и участие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Региональном чемпионате рабочих профессий по стандартам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WSR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Ярославской области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600" b="1" dirty="0">
              <a:solidFill>
                <a:srgbClr val="E311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262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E5C65EC1-EE4B-47D5-940B-80BC77A24C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4000"/>
                    </a14:imgEffect>
                    <a14:imgEffect>
                      <a14:brightnessContrast brigh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b="21669"/>
          <a:stretch/>
        </p:blipFill>
        <p:spPr>
          <a:xfrm>
            <a:off x="-20753" y="1"/>
            <a:ext cx="12207684" cy="6821424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9DFDDE00-9B37-427C-8374-70AA19AE361D}"/>
              </a:ext>
            </a:extLst>
          </p:cNvPr>
          <p:cNvSpPr/>
          <p:nvPr/>
        </p:nvSpPr>
        <p:spPr>
          <a:xfrm>
            <a:off x="0" y="2916"/>
            <a:ext cx="12142419" cy="1243553"/>
          </a:xfrm>
          <a:prstGeom prst="rect">
            <a:avLst/>
          </a:prstGeom>
          <a:solidFill>
            <a:srgbClr val="233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FD9A4E8F-41EB-4A0B-9D93-7F6158BA31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836810" y="141972"/>
            <a:ext cx="3135093" cy="877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6019" y="328195"/>
            <a:ext cx="6615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</a:t>
            </a:r>
            <a:r>
              <a:rPr lang="ru-RU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ОПЫТА</a:t>
            </a:r>
            <a:r>
              <a:rPr lang="ru-RU" sz="4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РАБОТЫ</a:t>
            </a:r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04132" y="1117954"/>
            <a:ext cx="11736000" cy="288000"/>
            <a:chOff x="204132" y="1117954"/>
            <a:chExt cx="11736000" cy="28800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204132" y="1219961"/>
              <a:ext cx="11736000" cy="70785"/>
            </a:xfrm>
            <a:prstGeom prst="rect">
              <a:avLst/>
            </a:prstGeom>
            <a:solidFill>
              <a:srgbClr val="E51A4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3200">
                <a:solidFill>
                  <a:prstClr val="white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="" xmlns:a16="http://schemas.microsoft.com/office/drawing/2014/main" id="{5273DAB7-1C47-4B4D-8B88-409E21FE9AAC}"/>
                </a:ext>
              </a:extLst>
            </p:cNvPr>
            <p:cNvSpPr/>
            <p:nvPr/>
          </p:nvSpPr>
          <p:spPr>
            <a:xfrm>
              <a:off x="4333130" y="1117954"/>
              <a:ext cx="288000" cy="288000"/>
            </a:xfrm>
            <a:prstGeom prst="ellipse">
              <a:avLst/>
            </a:prstGeom>
            <a:solidFill>
              <a:srgbClr val="E51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Группа 8"/>
          <p:cNvGrpSpPr>
            <a:grpSpLocks noChangeAspect="1"/>
          </p:cNvGrpSpPr>
          <p:nvPr/>
        </p:nvGrpSpPr>
        <p:grpSpPr>
          <a:xfrm>
            <a:off x="166351" y="131123"/>
            <a:ext cx="2769387" cy="1008000"/>
            <a:chOff x="965265" y="41334"/>
            <a:chExt cx="3051564" cy="111070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8"/>
            <a:srcRect r="64197"/>
            <a:stretch/>
          </p:blipFill>
          <p:spPr>
            <a:xfrm>
              <a:off x="965265" y="41334"/>
              <a:ext cx="1101658" cy="104221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9"/>
            <a:srcRect l="14640" t="6193" r="59330" b="-6193"/>
            <a:stretch/>
          </p:blipFill>
          <p:spPr>
            <a:xfrm>
              <a:off x="2042703" y="97342"/>
              <a:ext cx="1974126" cy="1054699"/>
            </a:xfrm>
            <a:prstGeom prst="rect">
              <a:avLst/>
            </a:prstGeom>
          </p:spPr>
        </p:pic>
      </p:grpSp>
      <p:sp>
        <p:nvSpPr>
          <p:cNvPr id="10" name="AutoShape 2" descr="https://imageprocessor.digital.vistaprint.com/jpeg/80/http:/uploads.documents.cimpress.io/v1/uploads/8e8a2446-f982-4af7-b530-916c07ac5345~110/original?tenant=vbu-dig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985452"/>
              </p:ext>
            </p:extLst>
          </p:nvPr>
        </p:nvGraphicFramePr>
        <p:xfrm>
          <a:off x="177880" y="2248521"/>
          <a:ext cx="1179223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1006"/>
                <a:gridCol w="6899072"/>
                <a:gridCol w="2052154"/>
              </a:tblGrid>
              <a:tr h="523254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Участники</a:t>
                      </a:r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ДЭ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выпускников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23386D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2016 – 2017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23386D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(пилотная апробация)</a:t>
                      </a:r>
                    </a:p>
                  </a:txBody>
                  <a:tcPr>
                    <a:lnL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23386D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ГПОУ ЯО Ярославский колледж индустрии питания </a:t>
                      </a:r>
                      <a:endParaRPr lang="ru-RU" sz="2000" b="1" kern="1200" dirty="0">
                        <a:solidFill>
                          <a:srgbClr val="23386D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23386D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  <a:endParaRPr lang="ru-RU" sz="2000" b="1" kern="1200" dirty="0">
                        <a:solidFill>
                          <a:srgbClr val="23386D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23386D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 – 2018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23386D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(пилотная апробация)</a:t>
                      </a:r>
                    </a:p>
                  </a:txBody>
                  <a:tcPr>
                    <a:lnL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23386D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ГПОУ ЯО Ярославский колледж индустрии питания </a:t>
                      </a:r>
                      <a:endParaRPr lang="ru-RU" sz="2000" b="1" kern="1200" dirty="0">
                        <a:solidFill>
                          <a:srgbClr val="23386D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23386D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  <a:endParaRPr lang="ru-RU" sz="2000" b="1" kern="1200" dirty="0">
                        <a:solidFill>
                          <a:srgbClr val="23386D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3386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– 2019 </a:t>
                      </a:r>
                    </a:p>
                    <a:p>
                      <a:endParaRPr lang="ru-RU" sz="24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23386D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ГПОУ ЯО Ярославский колледж индустрии питания 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23386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ГПОАУ ЯО Ростовский колледж отраслевых технологий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23386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ГПОУ ЯО Гаврилов-</a:t>
                      </a:r>
                      <a:r>
                        <a:rPr lang="ru-RU" sz="2000" b="1" dirty="0" err="1" smtClean="0">
                          <a:solidFill>
                            <a:srgbClr val="23386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Ямский</a:t>
                      </a:r>
                      <a:r>
                        <a:rPr lang="ru-RU" sz="2000" b="1" dirty="0" smtClean="0">
                          <a:solidFill>
                            <a:srgbClr val="23386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политехнический колледж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23386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ГПОУ ЯО Профессиональный</a:t>
                      </a:r>
                      <a:r>
                        <a:rPr lang="ru-RU" sz="2000" b="1" baseline="0" dirty="0" smtClean="0">
                          <a:solidFill>
                            <a:srgbClr val="23386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23386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колледж № 21</a:t>
                      </a:r>
                      <a:endParaRPr lang="ru-RU" sz="2000" b="1" kern="1200" dirty="0">
                        <a:solidFill>
                          <a:srgbClr val="23386D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23386D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</a:t>
                      </a:r>
                      <a:endParaRPr lang="ru-RU" sz="2000" b="1" kern="1200" dirty="0">
                        <a:solidFill>
                          <a:srgbClr val="23386D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23386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2019-2020</a:t>
                      </a:r>
                      <a:endParaRPr kumimoji="0" lang="ru-RU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3386D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23386D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ГПОУ ЯО Ярославский колледж индустрии питания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23386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ГПОУ ЯО Гаврилов-</a:t>
                      </a:r>
                      <a:r>
                        <a:rPr lang="ru-RU" sz="2000" b="1" dirty="0" err="1" smtClean="0">
                          <a:solidFill>
                            <a:srgbClr val="23386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Ямский</a:t>
                      </a:r>
                      <a:r>
                        <a:rPr lang="ru-RU" sz="2000" b="1" dirty="0" smtClean="0">
                          <a:solidFill>
                            <a:srgbClr val="23386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политехнический колледж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23386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ГПОУ ЯО Профессиональный колледж № 21</a:t>
                      </a:r>
                      <a:endParaRPr lang="ru-RU" sz="2000" b="1" kern="1200" dirty="0" smtClean="0">
                        <a:solidFill>
                          <a:srgbClr val="23386D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23386D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</a:t>
                      </a:r>
                      <a:endParaRPr lang="ru-RU" sz="2000" b="1" kern="1200" dirty="0">
                        <a:solidFill>
                          <a:srgbClr val="23386D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338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1314313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E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ПРОВЕДЕНИЮ </a:t>
            </a:r>
            <a:r>
              <a:rPr lang="ru-RU" sz="2700" b="1" dirty="0">
                <a:solidFill>
                  <a:srgbClr val="E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ДЕМОНСТРАЦИОННОГО </a:t>
            </a:r>
            <a:r>
              <a:rPr lang="ru-RU" sz="2700" b="1" dirty="0" smtClean="0">
                <a:solidFill>
                  <a:srgbClr val="E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</a:t>
            </a:r>
          </a:p>
          <a:p>
            <a:pPr algn="ctr"/>
            <a:r>
              <a:rPr lang="ru-RU" sz="2600" b="1" dirty="0" smtClean="0">
                <a:solidFill>
                  <a:srgbClr val="E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базе ГПОУ ЯО Ярославского колледжа индустрии питания)</a:t>
            </a:r>
            <a:endParaRPr lang="ru-RU" sz="2600" b="1" dirty="0">
              <a:solidFill>
                <a:srgbClr val="E311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334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5C65EC1-EE4B-47D5-940B-80BC77A24C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4000"/>
                    </a14:imgEffect>
                    <a14:imgEffect>
                      <a14:brightnessContrast brigh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b="21669"/>
          <a:stretch/>
        </p:blipFill>
        <p:spPr>
          <a:xfrm>
            <a:off x="-15684" y="59959"/>
            <a:ext cx="12207684" cy="6821424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9DFDDE00-9B37-427C-8374-70AA19AE361D}"/>
              </a:ext>
            </a:extLst>
          </p:cNvPr>
          <p:cNvSpPr/>
          <p:nvPr/>
        </p:nvSpPr>
        <p:spPr>
          <a:xfrm>
            <a:off x="0" y="2916"/>
            <a:ext cx="12142419" cy="1243553"/>
          </a:xfrm>
          <a:prstGeom prst="rect">
            <a:avLst/>
          </a:prstGeom>
          <a:solidFill>
            <a:srgbClr val="233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FD9A4E8F-41EB-4A0B-9D93-7F6158BA31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836810" y="141972"/>
            <a:ext cx="3135093" cy="877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63622"/>
            <a:ext cx="9248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ПРОБЛЕМЫ И ПУТИ РЕШЕНИЯ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04132" y="1117954"/>
            <a:ext cx="11736000" cy="288000"/>
            <a:chOff x="204132" y="1117954"/>
            <a:chExt cx="11736000" cy="28800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204132" y="1219961"/>
              <a:ext cx="11736000" cy="70785"/>
            </a:xfrm>
            <a:prstGeom prst="rect">
              <a:avLst/>
            </a:prstGeom>
            <a:solidFill>
              <a:srgbClr val="E51A4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3200">
                <a:solidFill>
                  <a:prstClr val="white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="" xmlns:a16="http://schemas.microsoft.com/office/drawing/2014/main" id="{5273DAB7-1C47-4B4D-8B88-409E21FE9AAC}"/>
                </a:ext>
              </a:extLst>
            </p:cNvPr>
            <p:cNvSpPr/>
            <p:nvPr/>
          </p:nvSpPr>
          <p:spPr>
            <a:xfrm>
              <a:off x="4333130" y="1117954"/>
              <a:ext cx="288000" cy="288000"/>
            </a:xfrm>
            <a:prstGeom prst="ellipse">
              <a:avLst/>
            </a:prstGeom>
            <a:solidFill>
              <a:srgbClr val="E51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359071" y="1426804"/>
            <a:ext cx="105884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необходимого количества аккредитованных ЦПДЭ по компетенции «Поварское дело» </a:t>
            </a:r>
            <a:br>
              <a:rPr lang="ru-RU" sz="28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Ярославской области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000" b="1" dirty="0" smtClean="0">
              <a:solidFill>
                <a:srgbClr val="E311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недостаточное </a:t>
            </a:r>
            <a:r>
              <a:rPr lang="ru-RU" sz="2800" b="1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28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экспертов для участия в проведении ДЭ</a:t>
            </a:r>
            <a:endParaRPr lang="ru-RU" sz="2800" b="1" dirty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000" b="1" dirty="0">
              <a:solidFill>
                <a:srgbClr val="E311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механизма взаимодействия ПОО Ярославской области при </a:t>
            </a:r>
            <a:r>
              <a:rPr lang="ru-RU" sz="2800" b="1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проведении </a:t>
            </a:r>
            <a:r>
              <a:rPr lang="ru-RU" sz="28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ДЭ</a:t>
            </a:r>
            <a:endParaRPr lang="ru-RU" sz="2800" dirty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204132" y="1531734"/>
            <a:ext cx="1129993" cy="3662492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88377"/>
            </a:avLst>
          </a:prstGeom>
          <a:solidFill>
            <a:srgbClr val="E3114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 rot="16200000">
            <a:off x="1680479" y="3847527"/>
            <a:ext cx="971995" cy="3924687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89284"/>
            </a:avLst>
          </a:prstGeom>
          <a:solidFill>
            <a:srgbClr val="23386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Возможное решение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8132" y="5056677"/>
            <a:ext cx="9294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E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ГИА (ДЭ), </a:t>
            </a:r>
            <a:br>
              <a:rPr lang="ru-RU" sz="3600" b="1" dirty="0" smtClean="0">
                <a:solidFill>
                  <a:srgbClr val="E311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E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части ОПОП, </a:t>
            </a:r>
            <a:br>
              <a:rPr lang="ru-RU" sz="3600" b="1" dirty="0" smtClean="0">
                <a:solidFill>
                  <a:srgbClr val="E311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E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сетевой форме взаимодействия ПОО </a:t>
            </a:r>
            <a:endParaRPr lang="ru-RU" sz="3600" b="1" dirty="0">
              <a:solidFill>
                <a:srgbClr val="E311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068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6271</TotalTime>
  <Words>1025</Words>
  <Application>Microsoft Office PowerPoint</Application>
  <PresentationFormat>Широкоэкранный</PresentationFormat>
  <Paragraphs>167</Paragraphs>
  <Slides>12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Times New Roman</vt:lpstr>
      <vt:lpstr>Wingdings</vt:lpstr>
      <vt:lpstr>1_Тема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TN. Моругин</dc:creator>
  <cp:lastModifiedBy>Конференц-зал</cp:lastModifiedBy>
  <cp:revision>415</cp:revision>
  <cp:lastPrinted>2020-09-22T14:41:40Z</cp:lastPrinted>
  <dcterms:created xsi:type="dcterms:W3CDTF">2016-10-24T11:26:13Z</dcterms:created>
  <dcterms:modified xsi:type="dcterms:W3CDTF">2020-09-23T06:17:41Z</dcterms:modified>
</cp:coreProperties>
</file>