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79" r:id="rId3"/>
    <p:sldId id="291" r:id="rId4"/>
    <p:sldId id="290" r:id="rId5"/>
    <p:sldId id="280" r:id="rId6"/>
    <p:sldId id="281" r:id="rId7"/>
    <p:sldId id="282" r:id="rId8"/>
    <p:sldId id="283" r:id="rId9"/>
    <p:sldId id="292" r:id="rId10"/>
    <p:sldId id="286" r:id="rId11"/>
    <p:sldId id="293" r:id="rId12"/>
    <p:sldId id="294" r:id="rId13"/>
    <p:sldId id="264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52D36"/>
    <a:srgbClr val="B25A4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57" d="100"/>
          <a:sy n="57" d="100"/>
        </p:scale>
        <p:origin x="-78" y="-3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28.09.2020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981661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28.09.2020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872589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28.09.2020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711508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28.09.2020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799199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28.09.2020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127095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28.09.2020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881194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28.09.2020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412273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28.09.2020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8067367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28.09.2020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6600361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28.09.2020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7359086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28.09.2020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941454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28.09.2020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6370280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28.09.2020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121059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28.09.2020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699569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28.09.2020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532791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28.09.2020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253638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28.09.2020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481698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28.09.2020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44085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28.09.2020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197382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28.09.2020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44271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28.09.2020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991806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28.09.2020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652454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28.09.2020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804633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28.09.2020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300549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Заголовок 1"/>
          <p:cNvSpPr>
            <a:spLocks noGrp="1"/>
          </p:cNvSpPr>
          <p:nvPr>
            <p:ph type="ctrTitle"/>
          </p:nvPr>
        </p:nvSpPr>
        <p:spPr>
          <a:xfrm>
            <a:off x="764772" y="1706880"/>
            <a:ext cx="7731498" cy="3047999"/>
          </a:xfrm>
        </p:spPr>
        <p:txBody>
          <a:bodyPr anchor="t">
            <a:noAutofit/>
          </a:bodyPr>
          <a:lstStyle/>
          <a:p>
            <a:pPr marL="0" indent="0"/>
            <a:r>
              <a:rPr lang="ru-RU" sz="3200" b="1" i="1" dirty="0" smtClean="0"/>
              <a:t>Характеристика основных направлений реализация проекта «Сопровождение ПОО по формированию профессиональной культуры обучающихся»</a:t>
            </a:r>
            <a:br>
              <a:rPr lang="ru-RU" sz="3200" b="1" i="1" dirty="0" smtClean="0"/>
            </a:br>
            <a:r>
              <a:rPr lang="ru-RU" sz="3200" b="1" i="1" dirty="0" smtClean="0"/>
              <a:t>Общие подходы к пониманию основных компонентов профессиональной культуры обучающихся</a:t>
            </a:r>
            <a:r>
              <a:rPr lang="ru-RU" sz="3200" b="1" i="1" dirty="0"/>
              <a:t/>
            </a:r>
            <a:br>
              <a:rPr lang="ru-RU" sz="3200" b="1" i="1" dirty="0"/>
            </a:br>
            <a:endParaRPr lang="ru-RU" altLang="ru-RU" sz="3200" b="1" dirty="0" smtClean="0">
              <a:solidFill>
                <a:srgbClr val="0070C0"/>
              </a:solidFill>
              <a:latin typeface="Arial" charset="0"/>
              <a:ea typeface="Calibri" pitchFamily="34" charset="0"/>
              <a:cs typeface="Arial" charset="0"/>
            </a:endParaRPr>
          </a:p>
        </p:txBody>
      </p:sp>
      <p:sp>
        <p:nvSpPr>
          <p:cNvPr id="2048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099069" y="4797426"/>
            <a:ext cx="4688378" cy="942974"/>
          </a:xfrm>
        </p:spPr>
        <p:txBody>
          <a:bodyPr>
            <a:normAutofit/>
          </a:bodyPr>
          <a:lstStyle/>
          <a:p>
            <a:pPr algn="l" eaLnBrk="1" hangingPunct="1"/>
            <a:r>
              <a:rPr lang="ru-RU" altLang="ru-RU" sz="2000" b="1" dirty="0" smtClean="0"/>
              <a:t>Задорожная И.В., методист центра развития профессионального образования </a:t>
            </a:r>
          </a:p>
        </p:txBody>
      </p:sp>
      <p:sp>
        <p:nvSpPr>
          <p:cNvPr id="20484" name="Подзаголовок 2"/>
          <p:cNvSpPr txBox="1">
            <a:spLocks/>
          </p:cNvSpPr>
          <p:nvPr/>
        </p:nvSpPr>
        <p:spPr bwMode="auto">
          <a:xfrm>
            <a:off x="2544234" y="5740400"/>
            <a:ext cx="7516284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spcBef>
                <a:spcPct val="20000"/>
              </a:spcBef>
              <a:spcAft>
                <a:spcPts val="300"/>
              </a:spcAft>
              <a:buClr>
                <a:srgbClr val="255CFB"/>
              </a:buClr>
              <a:buSzPct val="130000"/>
              <a:buFont typeface="Georgia" pitchFamily="18" charset="0"/>
              <a:buNone/>
            </a:pPr>
            <a:r>
              <a:rPr lang="ru-RU" altLang="ru-RU" sz="2000" b="1" dirty="0" smtClean="0"/>
              <a:t>30 сентября  2020 </a:t>
            </a:r>
            <a:r>
              <a:rPr lang="ru-RU" altLang="ru-RU" sz="2000" b="1" dirty="0"/>
              <a:t>г.</a:t>
            </a:r>
          </a:p>
        </p:txBody>
      </p:sp>
      <p:pic>
        <p:nvPicPr>
          <p:cNvPr id="20485" name="Рисунок 5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9383" y="188913"/>
            <a:ext cx="10189214" cy="698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66003" y="2133600"/>
            <a:ext cx="3345189" cy="169164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8" name="Рисунок 7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383" y="188912"/>
            <a:ext cx="1010285" cy="942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94004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2270760" y="293689"/>
            <a:ext cx="8747760" cy="1032191"/>
          </a:xfrm>
        </p:spPr>
        <p:txBody>
          <a:bodyPr>
            <a:normAutofit/>
          </a:bodyPr>
          <a:lstStyle/>
          <a:p>
            <a:pPr algn="ctr"/>
            <a:r>
              <a:rPr lang="ru-RU" altLang="ru-RU" sz="3200" b="1" dirty="0" smtClean="0"/>
              <a:t>Над профессиональные компетенции</a:t>
            </a:r>
            <a:endParaRPr lang="ru-RU" altLang="ru-RU" sz="3200" b="1" dirty="0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3920" y="1476376"/>
            <a:ext cx="10591800" cy="4976960"/>
          </a:xfrm>
        </p:spPr>
        <p:txBody>
          <a:bodyPr>
            <a:noAutofit/>
          </a:bodyPr>
          <a:lstStyle/>
          <a:p>
            <a:pPr marL="457200" indent="-457200">
              <a:buAutoNum type="arabicPeriod"/>
              <a:defRPr/>
            </a:pPr>
            <a:r>
              <a:rPr lang="ru-RU" dirty="0" smtClean="0"/>
              <a:t>Политическая </a:t>
            </a:r>
            <a:r>
              <a:rPr lang="ru-RU" dirty="0" smtClean="0"/>
              <a:t>и </a:t>
            </a:r>
            <a:r>
              <a:rPr lang="ru-RU" dirty="0" smtClean="0"/>
              <a:t>социально-экономическая -   </a:t>
            </a:r>
            <a:r>
              <a:rPr lang="ru-RU" dirty="0" smtClean="0"/>
              <a:t>ориентация в политической обстановке, наличие собственного взгляда на данное состояние политики и </a:t>
            </a:r>
            <a:r>
              <a:rPr lang="ru-RU" dirty="0" smtClean="0"/>
              <a:t>экономики;</a:t>
            </a:r>
          </a:p>
          <a:p>
            <a:pPr marL="457200" indent="-457200">
              <a:buAutoNum type="arabicPeriod"/>
              <a:defRPr/>
            </a:pPr>
            <a:r>
              <a:rPr lang="ru-RU" dirty="0" smtClean="0"/>
              <a:t> Социально-коммуникативная – способность к коллективным действиям, навыки межлично</a:t>
            </a:r>
            <a:r>
              <a:rPr lang="ru-RU" dirty="0" smtClean="0"/>
              <a:t>с</a:t>
            </a:r>
            <a:r>
              <a:rPr lang="ru-RU" dirty="0" smtClean="0"/>
              <a:t>тного общения, стремление к социальному взаимопониманию, способность работать в команде, приверженность к этическим ценностям;</a:t>
            </a:r>
          </a:p>
          <a:p>
            <a:pPr marL="457200" indent="-457200">
              <a:buAutoNum type="arabicPeriod"/>
              <a:defRPr/>
            </a:pPr>
            <a:r>
              <a:rPr lang="ru-RU" dirty="0" smtClean="0"/>
              <a:t>Поликультурная – способность воспринимать разнообразие и межкультурные различия, уважение иных культур, особенности обычаев, традиций , интереса к чужой культуре, способность видеть в ней область обогащения личного опыта.</a:t>
            </a:r>
            <a:endParaRPr lang="ru-RU" dirty="0" smtClean="0"/>
          </a:p>
          <a:p>
            <a:pPr marL="0" indent="0">
              <a:buNone/>
              <a:defRPr/>
            </a:pPr>
            <a:endParaRPr lang="ru-RU" sz="2400" dirty="0" smtClean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4418" y="293689"/>
            <a:ext cx="1536700" cy="1182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906291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2270760" y="293689"/>
            <a:ext cx="8747760" cy="1032191"/>
          </a:xfrm>
        </p:spPr>
        <p:txBody>
          <a:bodyPr>
            <a:normAutofit/>
          </a:bodyPr>
          <a:lstStyle/>
          <a:p>
            <a:pPr algn="ctr"/>
            <a:r>
              <a:rPr lang="ru-RU" altLang="ru-RU" sz="3200" b="1" dirty="0" smtClean="0"/>
              <a:t>Над профессиональные компетенции</a:t>
            </a:r>
            <a:endParaRPr lang="ru-RU" altLang="ru-RU" sz="3200" b="1" dirty="0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3920" y="1476376"/>
            <a:ext cx="10591800" cy="4976960"/>
          </a:xfrm>
        </p:spPr>
        <p:txBody>
          <a:bodyPr>
            <a:noAutofit/>
          </a:bodyPr>
          <a:lstStyle/>
          <a:p>
            <a:endParaRPr lang="ru-RU" sz="2400" dirty="0" smtClean="0"/>
          </a:p>
          <a:p>
            <a:pPr marL="0" indent="0">
              <a:buNone/>
              <a:defRPr/>
            </a:pPr>
            <a:r>
              <a:rPr lang="ru-RU" sz="2400" dirty="0" smtClean="0"/>
              <a:t>4</a:t>
            </a:r>
            <a:r>
              <a:rPr lang="ru-RU" sz="3200" dirty="0" smtClean="0"/>
              <a:t>. Индивидуально-личностная компетенция – способность к саморазвитию и самообразованию, адаптация к новым ситуациям, стремление к здоровому образу жизни;</a:t>
            </a:r>
          </a:p>
          <a:p>
            <a:pPr marL="0" indent="0">
              <a:buNone/>
              <a:defRPr/>
            </a:pPr>
            <a:r>
              <a:rPr lang="ru-RU" sz="3200" dirty="0" smtClean="0"/>
              <a:t>5. Информационно-инструментальная компетенция: владение компьютером и современными информационными технологиями, способность к сбору и анализу информации.</a:t>
            </a:r>
            <a:endParaRPr lang="ru-RU" sz="3200" dirty="0" smtClean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4418" y="293689"/>
            <a:ext cx="1536700" cy="1182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451838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2960" y="326430"/>
            <a:ext cx="2026400" cy="2026400"/>
          </a:xfrm>
          <a:prstGeom prst="rect">
            <a:avLst/>
          </a:prstGeom>
        </p:spPr>
      </p:pic>
      <p:sp>
        <p:nvSpPr>
          <p:cNvPr id="9" name="Полилиния 8"/>
          <p:cNvSpPr/>
          <p:nvPr/>
        </p:nvSpPr>
        <p:spPr>
          <a:xfrm>
            <a:off x="1280161" y="423948"/>
            <a:ext cx="10911839" cy="1167401"/>
          </a:xfrm>
          <a:custGeom>
            <a:avLst/>
            <a:gdLst>
              <a:gd name="connsiteX0" fmla="*/ 0 w 11422390"/>
              <a:gd name="connsiteY0" fmla="*/ 440531 h 1167401"/>
              <a:gd name="connsiteX1" fmla="*/ 6217920 w 11422390"/>
              <a:gd name="connsiteY1" fmla="*/ 448844 h 1167401"/>
              <a:gd name="connsiteX2" fmla="*/ 6575367 w 11422390"/>
              <a:gd name="connsiteY2" fmla="*/ 1163738 h 1167401"/>
              <a:gd name="connsiteX3" fmla="*/ 10989425 w 11422390"/>
              <a:gd name="connsiteY3" fmla="*/ 99709 h 1167401"/>
              <a:gd name="connsiteX4" fmla="*/ 11014363 w 11422390"/>
              <a:gd name="connsiteY4" fmla="*/ 108022 h 11674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422390" h="1167401">
                <a:moveTo>
                  <a:pt x="0" y="440531"/>
                </a:moveTo>
                <a:cubicBezTo>
                  <a:pt x="2561013" y="384420"/>
                  <a:pt x="5122026" y="328310"/>
                  <a:pt x="6217920" y="448844"/>
                </a:cubicBezTo>
                <a:cubicBezTo>
                  <a:pt x="7313814" y="569378"/>
                  <a:pt x="5780116" y="1221927"/>
                  <a:pt x="6575367" y="1163738"/>
                </a:cubicBezTo>
                <a:cubicBezTo>
                  <a:pt x="7370618" y="1105549"/>
                  <a:pt x="10249592" y="275662"/>
                  <a:pt x="10989425" y="99709"/>
                </a:cubicBezTo>
                <a:cubicBezTo>
                  <a:pt x="11729258" y="-76244"/>
                  <a:pt x="11371810" y="15889"/>
                  <a:pt x="11014363" y="108022"/>
                </a:cubicBezTo>
              </a:path>
            </a:pathLst>
          </a:custGeom>
          <a:noFill/>
          <a:ln>
            <a:solidFill>
              <a:srgbClr val="A32D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 flipH="1">
            <a:off x="3368040" y="423948"/>
            <a:ext cx="68732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Время профессионального роста </a:t>
            </a:r>
            <a:endParaRPr lang="ru-RU" sz="2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784401" y="2823436"/>
            <a:ext cx="787606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dirty="0" smtClean="0"/>
              <a:t>Благодарим за внимание!</a:t>
            </a:r>
            <a:endParaRPr lang="ru-RU" sz="5400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439972"/>
            <a:ext cx="12192000" cy="14180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2638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2270760" y="293689"/>
            <a:ext cx="8747760" cy="1032191"/>
          </a:xfrm>
        </p:spPr>
        <p:txBody>
          <a:bodyPr>
            <a:normAutofit/>
          </a:bodyPr>
          <a:lstStyle/>
          <a:p>
            <a:pPr algn="ctr" eaLnBrk="1" hangingPunct="1"/>
            <a:r>
              <a:rPr lang="ru-RU" altLang="ru-RU" sz="3200" b="1" dirty="0" smtClean="0"/>
              <a:t>Основные задачи проекта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3920" y="1476376"/>
            <a:ext cx="10591800" cy="497696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dirty="0"/>
              <a:t>1. Разработка понятийного аппарата профессиональной культуры </a:t>
            </a:r>
            <a:r>
              <a:rPr lang="ru-RU" sz="2400" dirty="0" smtClean="0"/>
              <a:t>обучающихся;</a:t>
            </a:r>
            <a:endParaRPr lang="ru-RU" sz="2400" dirty="0"/>
          </a:p>
          <a:p>
            <a:pPr marL="0" indent="0">
              <a:buNone/>
            </a:pPr>
            <a:r>
              <a:rPr lang="ru-RU" sz="2400" dirty="0" smtClean="0"/>
              <a:t>2. Отбор и утверждение б/</a:t>
            </a:r>
            <a:r>
              <a:rPr lang="ru-RU" sz="2400" dirty="0" err="1" smtClean="0"/>
              <a:t>пл</a:t>
            </a:r>
            <a:r>
              <a:rPr lang="ru-RU" sz="2400" dirty="0" smtClean="0"/>
              <a:t> ПОО ЯО, участвующих в разработке и апробации технологий формирования ПК обучающихся;</a:t>
            </a:r>
            <a:endParaRPr lang="ru-RU" sz="2400" dirty="0"/>
          </a:p>
          <a:p>
            <a:pPr marL="0" indent="0">
              <a:buNone/>
            </a:pPr>
            <a:r>
              <a:rPr lang="ru-RU" sz="2400" dirty="0" smtClean="0"/>
              <a:t>3</a:t>
            </a:r>
            <a:r>
              <a:rPr lang="ru-RU" sz="2400" dirty="0"/>
              <a:t>. Разработка комплекта учебно-методических материалов, обеспечивающих формирование </a:t>
            </a:r>
            <a:r>
              <a:rPr lang="ru-RU" sz="2400" dirty="0" smtClean="0"/>
              <a:t>ПК  </a:t>
            </a:r>
            <a:r>
              <a:rPr lang="ru-RU" sz="2400" dirty="0"/>
              <a:t>в учебной и </a:t>
            </a:r>
            <a:r>
              <a:rPr lang="ru-RU" sz="2400" dirty="0" err="1"/>
              <a:t>внеучебной</a:t>
            </a:r>
            <a:r>
              <a:rPr lang="ru-RU" sz="2400" dirty="0"/>
              <a:t> </a:t>
            </a:r>
            <a:r>
              <a:rPr lang="ru-RU" sz="2400" dirty="0" smtClean="0"/>
              <a:t>деятельности;</a:t>
            </a:r>
          </a:p>
          <a:p>
            <a:pPr marL="0" indent="0">
              <a:buNone/>
            </a:pPr>
            <a:r>
              <a:rPr lang="ru-RU" sz="2400" dirty="0" smtClean="0"/>
              <a:t>4. Апробация разработанных учебно-методических материалов, обеспечивающих формирование </a:t>
            </a:r>
            <a:r>
              <a:rPr lang="ru-RU" sz="2400" dirty="0"/>
              <a:t>П</a:t>
            </a:r>
            <a:r>
              <a:rPr lang="ru-RU" sz="2400" dirty="0" smtClean="0"/>
              <a:t>К обучающихся; их представление и обсуждение в рамках работы областных методических объединений;</a:t>
            </a:r>
          </a:p>
          <a:p>
            <a:pPr marL="0" indent="0">
              <a:buNone/>
            </a:pPr>
            <a:r>
              <a:rPr lang="ru-RU" sz="2400" dirty="0" smtClean="0"/>
              <a:t>5. Издание и тиражирование комплекта УММ, обеспечивающих формирование </a:t>
            </a:r>
            <a:r>
              <a:rPr lang="ru-RU" sz="2400" dirty="0"/>
              <a:t>П</a:t>
            </a:r>
            <a:r>
              <a:rPr lang="ru-RU" sz="2400" dirty="0" smtClean="0"/>
              <a:t>К обучающихся.</a:t>
            </a:r>
          </a:p>
          <a:p>
            <a:pPr marL="0" indent="0">
              <a:buNone/>
            </a:pPr>
            <a:endParaRPr lang="ru-RU" sz="2400" dirty="0" smtClean="0"/>
          </a:p>
          <a:p>
            <a:pPr marL="0" indent="0">
              <a:buNone/>
            </a:pPr>
            <a:endParaRPr lang="ru-RU" sz="2400" dirty="0"/>
          </a:p>
          <a:p>
            <a:pPr marL="0" indent="0">
              <a:buNone/>
              <a:defRPr/>
            </a:pPr>
            <a:endParaRPr lang="ru-RU" sz="2400" dirty="0" smtClean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4418" y="293689"/>
            <a:ext cx="1536700" cy="1182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397952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2270760" y="293689"/>
            <a:ext cx="8747760" cy="1032191"/>
          </a:xfrm>
        </p:spPr>
        <p:txBody>
          <a:bodyPr>
            <a:normAutofit/>
          </a:bodyPr>
          <a:lstStyle/>
          <a:p>
            <a:pPr algn="ctr"/>
            <a:r>
              <a:rPr lang="ru-RU" altLang="ru-RU" sz="3200" b="1" dirty="0" smtClean="0"/>
              <a:t> Задачи базовых площадок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3920" y="1476376"/>
            <a:ext cx="10591800" cy="4976960"/>
          </a:xfrm>
        </p:spPr>
        <p:txBody>
          <a:bodyPr>
            <a:noAutofit/>
          </a:bodyPr>
          <a:lstStyle/>
          <a:p>
            <a:pPr marL="0" indent="4572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400" dirty="0" smtClean="0"/>
              <a:t>1</a:t>
            </a:r>
            <a:r>
              <a:rPr lang="ru-RU" sz="2400" dirty="0"/>
              <a:t>. </a:t>
            </a:r>
            <a:r>
              <a:rPr lang="ru-RU" sz="2400" dirty="0" smtClean="0"/>
              <a:t>Разработать учебно-методические материалы </a:t>
            </a:r>
            <a:r>
              <a:rPr lang="ru-RU" sz="2400" dirty="0"/>
              <a:t>по формированию профессиональной культуры обучающихся ПОО ЯО по направлению подготовки специалистов среднего </a:t>
            </a:r>
            <a:r>
              <a:rPr lang="ru-RU" sz="2400" dirty="0" smtClean="0"/>
              <a:t>звена, квалифицированных рабочих и служащих;</a:t>
            </a:r>
            <a:endParaRPr lang="ru-RU" sz="2400" dirty="0"/>
          </a:p>
          <a:p>
            <a:pPr marL="0" indent="4572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400" dirty="0" smtClean="0"/>
              <a:t>2</a:t>
            </a:r>
            <a:r>
              <a:rPr lang="ru-RU" sz="2400" dirty="0"/>
              <a:t>. </a:t>
            </a:r>
            <a:r>
              <a:rPr lang="ru-RU" sz="2400" dirty="0" smtClean="0"/>
              <a:t>Апробировать  учебно-методические материалы </a:t>
            </a:r>
            <a:r>
              <a:rPr lang="ru-RU" sz="2400" dirty="0"/>
              <a:t>по формированию профессиональной культуры обучающихся ПОО ЯО по направлению подготовки специалистов среднего </a:t>
            </a:r>
            <a:r>
              <a:rPr lang="ru-RU" sz="2400" dirty="0" smtClean="0"/>
              <a:t>звена и квалифицированных рабочих и служащих;</a:t>
            </a:r>
            <a:endParaRPr lang="ru-RU" sz="2400" dirty="0"/>
          </a:p>
          <a:p>
            <a:pPr marL="0" indent="4572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400" dirty="0" smtClean="0"/>
              <a:t>3</a:t>
            </a:r>
            <a:r>
              <a:rPr lang="ru-RU" sz="2400" dirty="0"/>
              <a:t>. </a:t>
            </a:r>
            <a:r>
              <a:rPr lang="ru-RU" sz="2400" dirty="0" smtClean="0"/>
              <a:t>Оказывать  информационную, консультативную, экспертно-аналитическую поддержку </a:t>
            </a:r>
            <a:r>
              <a:rPr lang="ru-RU" sz="2400" dirty="0"/>
              <a:t>ПОО ЯО по вопросам формирования профессиональной культуры  обучающихся.</a:t>
            </a:r>
          </a:p>
          <a:p>
            <a:pPr marL="0" indent="4572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400" dirty="0" smtClean="0"/>
              <a:t>4</a:t>
            </a:r>
            <a:r>
              <a:rPr lang="ru-RU" sz="2400" dirty="0"/>
              <a:t>. </a:t>
            </a:r>
            <a:r>
              <a:rPr lang="ru-RU" sz="2400" dirty="0" smtClean="0"/>
              <a:t>Организовывать технологическую и методическую поддержку </a:t>
            </a:r>
            <a:r>
              <a:rPr lang="ru-RU" sz="2400" smtClean="0"/>
              <a:t>в проведении </a:t>
            </a:r>
            <a:r>
              <a:rPr lang="ru-RU" sz="2400" dirty="0" smtClean="0"/>
              <a:t>мониторинга </a:t>
            </a:r>
            <a:r>
              <a:rPr lang="ru-RU" sz="2400" dirty="0"/>
              <a:t>результативности реализации проекта. 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4418" y="293689"/>
            <a:ext cx="1536700" cy="1182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087349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1644" y="533400"/>
            <a:ext cx="10336876" cy="1239416"/>
          </a:xfrm>
        </p:spPr>
        <p:txBody>
          <a:bodyPr>
            <a:normAutofit/>
          </a:bodyPr>
          <a:lstStyle/>
          <a:p>
            <a:pPr algn="ctr" eaLnBrk="1" hangingPunct="1"/>
            <a:r>
              <a:rPr lang="ru-RU" altLang="ru-RU" sz="3200" b="1" dirty="0" smtClean="0"/>
              <a:t>Основные направления деятельности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1424" y="1722120"/>
            <a:ext cx="10564296" cy="4731216"/>
          </a:xfrm>
        </p:spPr>
        <p:txBody>
          <a:bodyPr>
            <a:noAutofit/>
          </a:bodyPr>
          <a:lstStyle/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ru-RU" sz="2400" b="1" dirty="0" smtClean="0"/>
              <a:t>1. Организационная деятельность:</a:t>
            </a:r>
          </a:p>
          <a:p>
            <a:r>
              <a:rPr lang="ru-RU" sz="2400" dirty="0" smtClean="0"/>
              <a:t>Сбор </a:t>
            </a:r>
            <a:r>
              <a:rPr lang="ru-RU" sz="2400" dirty="0"/>
              <a:t>и обработка предложений ПОО по формированию перечня основных компонентов профессиональной культуры обучающихся, признаваемых инновационными, на три ближайших </a:t>
            </a:r>
            <a:r>
              <a:rPr lang="ru-RU" sz="2400" dirty="0" smtClean="0"/>
              <a:t>года;</a:t>
            </a:r>
          </a:p>
          <a:p>
            <a:pPr>
              <a:defRPr/>
            </a:pPr>
            <a:r>
              <a:rPr lang="ru-RU" sz="2400" dirty="0"/>
              <a:t>Проведение семинаров, круглых столов с участниками базовых площадок по обсуждению актуальных вопросов  их взаимодействия с </a:t>
            </a:r>
            <a:r>
              <a:rPr lang="ru-RU" sz="2400" dirty="0" smtClean="0"/>
              <a:t>ПОО ЯО;</a:t>
            </a:r>
          </a:p>
          <a:p>
            <a:pPr>
              <a:defRPr/>
            </a:pPr>
            <a:r>
              <a:rPr lang="ru-RU" sz="2400" dirty="0"/>
              <a:t>Проведение заседаний </a:t>
            </a:r>
            <a:r>
              <a:rPr lang="ru-RU" sz="2400" dirty="0" smtClean="0"/>
              <a:t>рабочих групп </a:t>
            </a:r>
            <a:r>
              <a:rPr lang="ru-RU" sz="2400" dirty="0"/>
              <a:t>по обсуждение </a:t>
            </a:r>
            <a:r>
              <a:rPr lang="ru-RU" sz="2400" dirty="0" smtClean="0"/>
              <a:t>основных вопросов движения проекта;</a:t>
            </a:r>
          </a:p>
          <a:p>
            <a:pPr marL="0" indent="0">
              <a:buNone/>
              <a:defRPr/>
            </a:pPr>
            <a:endParaRPr lang="ru-RU" sz="2400" dirty="0"/>
          </a:p>
          <a:p>
            <a:pPr eaLnBrk="1" hangingPunct="1">
              <a:lnSpc>
                <a:spcPct val="90000"/>
              </a:lnSpc>
              <a:defRPr/>
            </a:pPr>
            <a:endParaRPr lang="ru-RU" sz="2400" dirty="0" smtClean="0"/>
          </a:p>
        </p:txBody>
      </p:sp>
    </p:spTree>
    <p:extLst>
      <p:ext uri="{BB962C8B-B14F-4D97-AF65-F5344CB8AC3E}">
        <p14:creationId xmlns:p14="http://schemas.microsoft.com/office/powerpoint/2010/main" val="589649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2270760" y="293689"/>
            <a:ext cx="8747760" cy="1032191"/>
          </a:xfrm>
        </p:spPr>
        <p:txBody>
          <a:bodyPr>
            <a:normAutofit/>
          </a:bodyPr>
          <a:lstStyle/>
          <a:p>
            <a:pPr algn="ctr" eaLnBrk="1" hangingPunct="1"/>
            <a:r>
              <a:rPr lang="ru-RU" altLang="ru-RU" sz="3200" b="1" dirty="0" smtClean="0"/>
              <a:t>Основные направления деятельности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3920" y="1476376"/>
            <a:ext cx="10591800" cy="4976960"/>
          </a:xfrm>
        </p:spPr>
        <p:txBody>
          <a:bodyPr>
            <a:noAutofit/>
          </a:bodyPr>
          <a:lstStyle/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ru-RU" b="1" dirty="0" smtClean="0"/>
              <a:t>2. Методическая деятельность:</a:t>
            </a: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endParaRPr lang="ru-RU" b="1" dirty="0" smtClean="0"/>
          </a:p>
          <a:p>
            <a:pPr marL="0" indent="228600"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ru-RU" dirty="0" smtClean="0"/>
              <a:t>Организация </a:t>
            </a:r>
            <a:r>
              <a:rPr lang="ru-RU" dirty="0"/>
              <a:t>работы по формированию единых подходов к </a:t>
            </a:r>
            <a:r>
              <a:rPr lang="ru-RU" dirty="0" smtClean="0"/>
              <a:t>структуре и содержанию профессиональной </a:t>
            </a:r>
            <a:r>
              <a:rPr lang="ru-RU" dirty="0"/>
              <a:t>культуры </a:t>
            </a:r>
            <a:r>
              <a:rPr lang="ru-RU" dirty="0" smtClean="0"/>
              <a:t>обучающихся: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ru-RU" dirty="0" smtClean="0"/>
              <a:t>- определение основных  компонентов профессиональной культуры; </a:t>
            </a:r>
            <a:endParaRPr lang="ru-RU" dirty="0"/>
          </a:p>
          <a:p>
            <a:pPr algn="just">
              <a:lnSpc>
                <a:spcPct val="100000"/>
              </a:lnSpc>
              <a:spcBef>
                <a:spcPts val="0"/>
              </a:spcBef>
              <a:buFontTx/>
              <a:buChar char="-"/>
              <a:defRPr/>
            </a:pPr>
            <a:r>
              <a:rPr lang="ru-RU" dirty="0" smtClean="0"/>
              <a:t>определение </a:t>
            </a:r>
            <a:r>
              <a:rPr lang="ru-RU" dirty="0"/>
              <a:t>направлений учебной и </a:t>
            </a:r>
            <a:r>
              <a:rPr lang="ru-RU" dirty="0" err="1"/>
              <a:t>внеучебной</a:t>
            </a:r>
            <a:r>
              <a:rPr lang="ru-RU" dirty="0"/>
              <a:t> деятельности, </a:t>
            </a:r>
            <a:endParaRPr lang="ru-RU" dirty="0" smtClean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4418" y="293689"/>
            <a:ext cx="1536700" cy="1182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521785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2270760" y="293689"/>
            <a:ext cx="8747760" cy="1032191"/>
          </a:xfrm>
        </p:spPr>
        <p:txBody>
          <a:bodyPr>
            <a:normAutofit/>
          </a:bodyPr>
          <a:lstStyle/>
          <a:p>
            <a:pPr algn="ctr" eaLnBrk="1" hangingPunct="1"/>
            <a:r>
              <a:rPr lang="ru-RU" altLang="ru-RU" sz="3200" b="1" dirty="0" smtClean="0"/>
              <a:t>Основные направления деятельности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77240" y="1476376"/>
            <a:ext cx="10698480" cy="5198744"/>
          </a:xfrm>
        </p:spPr>
        <p:txBody>
          <a:bodyPr>
            <a:noAutofit/>
          </a:bodyPr>
          <a:lstStyle/>
          <a:p>
            <a:pPr marL="0" indent="0">
              <a:buNone/>
              <a:defRPr/>
            </a:pPr>
            <a:r>
              <a:rPr lang="ru-RU" sz="2400" dirty="0" smtClean="0"/>
              <a:t>3</a:t>
            </a:r>
            <a:r>
              <a:rPr lang="ru-RU" dirty="0" smtClean="0"/>
              <a:t>.</a:t>
            </a:r>
            <a:r>
              <a:rPr lang="ru-RU" b="1" dirty="0" smtClean="0"/>
              <a:t> Информационно-консультативная</a:t>
            </a:r>
            <a:r>
              <a:rPr lang="ru-RU" b="1" dirty="0"/>
              <a:t>, экспертно-аналитическая </a:t>
            </a:r>
            <a:r>
              <a:rPr lang="ru-RU" b="1" dirty="0" smtClean="0"/>
              <a:t>деятельность:</a:t>
            </a:r>
          </a:p>
          <a:p>
            <a:pPr marL="0" indent="0">
              <a:buNone/>
              <a:defRPr/>
            </a:pPr>
            <a:r>
              <a:rPr lang="ru-RU" b="1" dirty="0" smtClean="0"/>
              <a:t>-</a:t>
            </a:r>
            <a:r>
              <a:rPr lang="ru-RU" dirty="0" smtClean="0"/>
              <a:t>представление и обсуждение рабочих материалов в рамках работы творческих групп или заседаний круглых столов (1 раз в два месяца)</a:t>
            </a:r>
            <a:endParaRPr lang="ru-RU" dirty="0"/>
          </a:p>
          <a:p>
            <a:pPr marL="0" indent="0">
              <a:buNone/>
              <a:defRPr/>
            </a:pPr>
            <a:endParaRPr lang="ru-RU" b="1" dirty="0" smtClean="0"/>
          </a:p>
          <a:p>
            <a:pPr marL="0" indent="0">
              <a:buNone/>
              <a:defRPr/>
            </a:pPr>
            <a:r>
              <a:rPr lang="ru-RU" b="1" dirty="0" smtClean="0"/>
              <a:t>4. Мониторинговая деятельность:</a:t>
            </a:r>
          </a:p>
          <a:p>
            <a:pPr>
              <a:defRPr/>
            </a:pPr>
            <a:r>
              <a:rPr lang="ru-RU" dirty="0"/>
              <a:t>подготовка методических материалов для стартовой диагностики уровня развития ПК </a:t>
            </a:r>
            <a:r>
              <a:rPr lang="ru-RU" dirty="0" smtClean="0"/>
              <a:t>обучающихся</a:t>
            </a:r>
            <a:r>
              <a:rPr lang="ru-RU" dirty="0"/>
              <a:t> </a:t>
            </a:r>
            <a:r>
              <a:rPr lang="ru-RU" dirty="0" smtClean="0"/>
              <a:t>(ноябрь 2020 г.)</a:t>
            </a:r>
            <a:endParaRPr lang="ru-RU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4418" y="293689"/>
            <a:ext cx="1536700" cy="1182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85575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2270760" y="293689"/>
            <a:ext cx="8747760" cy="1032191"/>
          </a:xfrm>
        </p:spPr>
        <p:txBody>
          <a:bodyPr>
            <a:normAutofit/>
          </a:bodyPr>
          <a:lstStyle/>
          <a:p>
            <a:pPr algn="ctr"/>
            <a:r>
              <a:rPr lang="ru-RU" altLang="ru-RU" sz="3200" b="1" dirty="0" smtClean="0"/>
              <a:t>Основные компоненты профессиональной культуры обучающихся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24418" y="1476376"/>
            <a:ext cx="10697517" cy="4941048"/>
          </a:xfrm>
        </p:spPr>
        <p:txBody>
          <a:bodyPr>
            <a:noAutofit/>
          </a:bodyPr>
          <a:lstStyle/>
          <a:p>
            <a:r>
              <a:rPr lang="ru-RU" b="1" dirty="0" smtClean="0"/>
              <a:t>Профессиональная</a:t>
            </a:r>
            <a:r>
              <a:rPr lang="ru-RU" dirty="0" smtClean="0"/>
              <a:t> </a:t>
            </a:r>
            <a:r>
              <a:rPr lang="ru-RU" b="1" dirty="0"/>
              <a:t>культура</a:t>
            </a:r>
            <a:r>
              <a:rPr lang="ru-RU" dirty="0"/>
              <a:t> — </a:t>
            </a:r>
            <a:r>
              <a:rPr lang="ru-RU" b="1" dirty="0"/>
              <a:t>это</a:t>
            </a:r>
            <a:r>
              <a:rPr lang="ru-RU" dirty="0"/>
              <a:t> универсальная система, включающая </a:t>
            </a:r>
            <a:r>
              <a:rPr lang="ru-RU" b="1" dirty="0"/>
              <a:t>профессиональные</a:t>
            </a:r>
            <a:r>
              <a:rPr lang="ru-RU" dirty="0"/>
              <a:t> знания и ценности, которые в виде образцов и норм, принятых в конкретной </a:t>
            </a:r>
            <a:r>
              <a:rPr lang="ru-RU" b="1" dirty="0"/>
              <a:t>профессиональной</a:t>
            </a:r>
            <a:r>
              <a:rPr lang="ru-RU" dirty="0"/>
              <a:t> </a:t>
            </a:r>
            <a:r>
              <a:rPr lang="ru-RU" dirty="0" smtClean="0"/>
              <a:t>области, регулируют </a:t>
            </a:r>
            <a:r>
              <a:rPr lang="ru-RU" b="1" dirty="0"/>
              <a:t>профессиональную</a:t>
            </a:r>
            <a:r>
              <a:rPr lang="ru-RU" dirty="0"/>
              <a:t> деятельность</a:t>
            </a:r>
            <a:r>
              <a:rPr lang="ru-RU" dirty="0" smtClean="0"/>
              <a:t>.</a:t>
            </a:r>
          </a:p>
          <a:p>
            <a:r>
              <a:rPr lang="ru-RU" dirty="0"/>
              <a:t> </a:t>
            </a:r>
            <a:r>
              <a:rPr lang="ru-RU" b="1" dirty="0" smtClean="0"/>
              <a:t>Профессиональная культура </a:t>
            </a:r>
            <a:r>
              <a:rPr lang="ru-RU" dirty="0"/>
              <a:t>базируется на опыте и деятельности </a:t>
            </a:r>
            <a:r>
              <a:rPr lang="ru-RU" dirty="0" smtClean="0"/>
              <a:t>обучающихся и  проявляется в процессе профессиональной и социальной деятельности. </a:t>
            </a:r>
          </a:p>
          <a:p>
            <a:r>
              <a:rPr lang="ru-RU" dirty="0" smtClean="0"/>
              <a:t> Основой для развития компонентов Профессиональной культуры обучающихся будут ОК и ПК.</a:t>
            </a:r>
            <a:endParaRPr lang="ru-RU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4418" y="293689"/>
            <a:ext cx="1536700" cy="1182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490783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2270760" y="293689"/>
            <a:ext cx="8747760" cy="1032191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/>
              <a:t> </a:t>
            </a:r>
            <a:r>
              <a:rPr lang="ru-RU" sz="3200" b="1" dirty="0" smtClean="0"/>
              <a:t>Профессионально-значимые компоненты :</a:t>
            </a:r>
            <a:r>
              <a:rPr lang="ru-RU" sz="3200" b="1" dirty="0"/>
              <a:t/>
            </a:r>
            <a:br>
              <a:rPr lang="ru-RU" sz="3200" b="1" dirty="0"/>
            </a:br>
            <a:endParaRPr lang="ru-RU" altLang="ru-RU" sz="3200" b="1" dirty="0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3920" y="1476376"/>
            <a:ext cx="10591800" cy="4976960"/>
          </a:xfrm>
        </p:spPr>
        <p:txBody>
          <a:bodyPr>
            <a:noAutofit/>
          </a:bodyPr>
          <a:lstStyle/>
          <a:p>
            <a:endParaRPr lang="ru-RU" sz="2400" dirty="0" smtClean="0"/>
          </a:p>
          <a:p>
            <a:pPr>
              <a:buFontTx/>
              <a:buChar char="-"/>
            </a:pPr>
            <a:r>
              <a:rPr lang="ru-RU" sz="2400" dirty="0" smtClean="0"/>
              <a:t>умение </a:t>
            </a:r>
            <a:r>
              <a:rPr lang="ru-RU" sz="2400" dirty="0"/>
              <a:t>организовывать собственную деятельность и в процессе оптимального взаимодействие с другими, </a:t>
            </a:r>
            <a:endParaRPr lang="ru-RU" sz="2400" dirty="0" smtClean="0"/>
          </a:p>
          <a:p>
            <a:pPr>
              <a:buFontTx/>
              <a:buChar char="-"/>
            </a:pPr>
            <a:r>
              <a:rPr lang="ru-RU" sz="2400" dirty="0" smtClean="0"/>
              <a:t>демонстрация </a:t>
            </a:r>
            <a:r>
              <a:rPr lang="ru-RU" sz="2400" dirty="0"/>
              <a:t>навыков  по разрешению психологических ситуаций, </a:t>
            </a:r>
            <a:r>
              <a:rPr lang="ru-RU" sz="2400" dirty="0" smtClean="0"/>
              <a:t>- владении </a:t>
            </a:r>
            <a:r>
              <a:rPr lang="ru-RU" sz="2400" dirty="0"/>
              <a:t>элементами  ораторского искусства; </a:t>
            </a:r>
            <a:endParaRPr lang="ru-RU" sz="2400" dirty="0" smtClean="0"/>
          </a:p>
          <a:p>
            <a:pPr>
              <a:buFontTx/>
              <a:buChar char="-"/>
            </a:pPr>
            <a:r>
              <a:rPr lang="ru-RU" sz="2400" dirty="0" smtClean="0"/>
              <a:t>умение  </a:t>
            </a:r>
            <a:r>
              <a:rPr lang="ru-RU" sz="2400" dirty="0"/>
              <a:t>оптимально организовывать рабочее место и рабочее время, </a:t>
            </a:r>
            <a:endParaRPr lang="ru-RU" sz="2400" dirty="0" smtClean="0"/>
          </a:p>
          <a:p>
            <a:pPr>
              <a:buFontTx/>
              <a:buChar char="-"/>
            </a:pPr>
            <a:r>
              <a:rPr lang="ru-RU" sz="2400" dirty="0" smtClean="0"/>
              <a:t>формировать </a:t>
            </a:r>
            <a:r>
              <a:rPr lang="ru-RU" sz="2400" dirty="0"/>
              <a:t>свой  профессиональный имидж и др.</a:t>
            </a:r>
          </a:p>
          <a:p>
            <a:pPr>
              <a:buFontTx/>
              <a:buChar char="-"/>
            </a:pPr>
            <a:r>
              <a:rPr lang="ru-RU" sz="2400" dirty="0"/>
              <a:t>в</a:t>
            </a:r>
            <a:r>
              <a:rPr lang="ru-RU" sz="2400" dirty="0" smtClean="0"/>
              <a:t>ладение компьютерными </a:t>
            </a:r>
            <a:r>
              <a:rPr lang="ru-RU" sz="2400" dirty="0"/>
              <a:t>и современными информационными технологиями: способность к сбору, анализу </a:t>
            </a:r>
            <a:r>
              <a:rPr lang="ru-RU" sz="2400" dirty="0" smtClean="0"/>
              <a:t>информации.</a:t>
            </a:r>
            <a:endParaRPr lang="ru-RU" sz="2400" dirty="0"/>
          </a:p>
          <a:p>
            <a:pPr>
              <a:buFontTx/>
              <a:buChar char="-"/>
            </a:pPr>
            <a:endParaRPr lang="ru-RU" sz="2400" dirty="0" smtClean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4418" y="293689"/>
            <a:ext cx="1536700" cy="1182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400597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2270760" y="293689"/>
            <a:ext cx="8747760" cy="1032191"/>
          </a:xfrm>
        </p:spPr>
        <p:txBody>
          <a:bodyPr>
            <a:normAutofit/>
          </a:bodyPr>
          <a:lstStyle/>
          <a:p>
            <a:pPr algn="ctr"/>
            <a:r>
              <a:rPr lang="ru-RU" altLang="ru-RU" sz="3200" b="1" dirty="0" smtClean="0"/>
              <a:t>Основные компоненты  профессиональной культуры специалиста и социума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3920" y="1476376"/>
            <a:ext cx="10591800" cy="4976960"/>
          </a:xfrm>
        </p:spPr>
        <p:txBody>
          <a:bodyPr>
            <a:noAutofit/>
          </a:bodyPr>
          <a:lstStyle/>
          <a:p>
            <a:endParaRPr lang="ru-RU" sz="2400" dirty="0" smtClean="0"/>
          </a:p>
          <a:p>
            <a:pPr marL="457200" indent="-457200">
              <a:buAutoNum type="arabicPeriod"/>
              <a:defRPr/>
            </a:pPr>
            <a:r>
              <a:rPr lang="ru-RU" sz="3200" dirty="0" smtClean="0"/>
              <a:t>Когнитивный компонент: нормы поведения в обществе, нормы общения;</a:t>
            </a:r>
          </a:p>
          <a:p>
            <a:pPr marL="457200" indent="-457200">
              <a:buAutoNum type="arabicPeriod"/>
              <a:defRPr/>
            </a:pPr>
            <a:r>
              <a:rPr lang="ru-RU" sz="3200" dirty="0" smtClean="0"/>
              <a:t>Мотивационно-ценностный </a:t>
            </a:r>
            <a:r>
              <a:rPr lang="ru-RU" sz="3200" dirty="0" smtClean="0"/>
              <a:t>компонент: отношение к себе и другим как к высшей </a:t>
            </a:r>
            <a:r>
              <a:rPr lang="ru-RU" sz="3200" dirty="0" smtClean="0"/>
              <a:t>ценности;</a:t>
            </a:r>
          </a:p>
          <a:p>
            <a:pPr marL="457200" indent="-457200">
              <a:buAutoNum type="arabicPeriod"/>
              <a:defRPr/>
            </a:pPr>
            <a:r>
              <a:rPr lang="ru-RU" sz="3200" dirty="0" smtClean="0"/>
              <a:t> </a:t>
            </a:r>
            <a:r>
              <a:rPr lang="ru-RU" sz="3200" dirty="0" err="1" smtClean="0"/>
              <a:t>Деятельностный</a:t>
            </a:r>
            <a:r>
              <a:rPr lang="ru-RU" sz="3200" dirty="0" smtClean="0"/>
              <a:t> компонент: способность к саморазвитию и самообразованию, </a:t>
            </a:r>
            <a:r>
              <a:rPr lang="ru-RU" sz="3200" dirty="0" smtClean="0"/>
              <a:t>самооценке.</a:t>
            </a:r>
            <a:endParaRPr lang="ru-RU" sz="3200" dirty="0" smtClean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4418" y="293689"/>
            <a:ext cx="1536700" cy="1182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43682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1850</TotalTime>
  <Words>642</Words>
  <Application>Microsoft Office PowerPoint</Application>
  <PresentationFormat>Произвольный</PresentationFormat>
  <Paragraphs>58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12</vt:i4>
      </vt:variant>
    </vt:vector>
  </HeadingPairs>
  <TitlesOfParts>
    <vt:vector size="14" baseType="lpstr">
      <vt:lpstr>1_Тема Office</vt:lpstr>
      <vt:lpstr>2_Тема Office</vt:lpstr>
      <vt:lpstr>Характеристика основных направлений реализация проекта «Сопровождение ПОО по формированию профессиональной культуры обучающихся» Общие подходы к пониманию основных компонентов профессиональной культуры обучающихся </vt:lpstr>
      <vt:lpstr>Основные задачи проекта</vt:lpstr>
      <vt:lpstr> Задачи базовых площадок</vt:lpstr>
      <vt:lpstr>Основные направления деятельности</vt:lpstr>
      <vt:lpstr>Основные направления деятельности</vt:lpstr>
      <vt:lpstr>Основные направления деятельности</vt:lpstr>
      <vt:lpstr>Основные компоненты профессиональной культуры обучающихся</vt:lpstr>
      <vt:lpstr> Профессионально-значимые компоненты : </vt:lpstr>
      <vt:lpstr>Основные компоненты  профессиональной культуры специалиста и социума</vt:lpstr>
      <vt:lpstr>Над профессиональные компетенции</vt:lpstr>
      <vt:lpstr>Над профессиональные компетенции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Юлия Владимировна Суханова</dc:creator>
  <cp:lastModifiedBy>Ирина Васильевна Задорожная</cp:lastModifiedBy>
  <cp:revision>86</cp:revision>
  <dcterms:created xsi:type="dcterms:W3CDTF">2017-01-30T13:00:35Z</dcterms:created>
  <dcterms:modified xsi:type="dcterms:W3CDTF">2020-09-28T13:27:05Z</dcterms:modified>
  <cp:contentStatus/>
</cp:coreProperties>
</file>