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ACAD44-4952-4F13-A2D1-5A3E2154502D}" type="datetimeFigureOut">
              <a:rPr lang="ru-RU" smtClean="0"/>
              <a:t>01.10.2020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BDB6D-F245-44DE-89BB-02C9090F0EC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47667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Государственное профессиональное образовательное учреждение Ярославской области Мышкинский политехнический колледж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132856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фонда оценочных средств учебной дисциплины «Компьютерная графика» специальности 09.02.04 «Информационные системы (по отраслям)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515719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Клевцов Андрей Николаевич, преподаватель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35328"/>
            <a:ext cx="9144000" cy="179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I</a:t>
            </a:r>
            <a:r>
              <a:rPr kumimoji="0" lang="en-US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II 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ТИПОВЫЕ КОНТРОЛЬНЫЕ ЗАДАНИЯ ИЛИ ИНЫЕ МАТЕРИАЛЫ, НАОБХОДИМЫЕ ДЛЯ ОЦЕНКИ ЗНАНИЙ, УМЕНИЙ, НАВЫКОВ, ХАРАКТЕРИЗУЮЩИХ ЭТАПЫ ФОРМИРОВАНИЯ КОМПЕТЕНЦИЙ В ПРОЦЕССЕ ОСВОЕНИЯ ОБРАЗОВАТЕЛЬНОЙ ПРОГРАММЫ</a:t>
            </a:r>
            <a:endParaRPr kumimoji="0" lang="ru-RU" b="1" i="0" u="none" strike="noStrike" cap="none" normalizeH="0" baseline="0" dirty="0" smtClean="0" bmk="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ТЕКУЩИЙ КОНТРОЛЬ УСПЕВАЕМОСТИ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331640" y="2246095"/>
            <a:ext cx="64807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Задание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1.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УСТАНОВИТЕ СООТВЕТСТВИЕ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2996952"/>
          <a:ext cx="6001385" cy="2194560"/>
        </p:xfrm>
        <a:graphic>
          <a:graphicData uri="http://schemas.openxmlformats.org/drawingml/2006/table">
            <a:tbl>
              <a:tblPr/>
              <a:tblGrid>
                <a:gridCol w="2332990"/>
                <a:gridCol w="366839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Виды размывок 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Описание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810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Размывка  по (А)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Создание иллюзии расплывчатости (</a:t>
                      </a:r>
                      <a:r>
                        <a:rPr lang="ru-RU" sz="1800" dirty="0" err="1">
                          <a:latin typeface="Times New Roman"/>
                          <a:ea typeface="Arial Narrow"/>
                          <a:cs typeface="Times New Roman"/>
                        </a:rPr>
                        <a:t>несфокусированности</a:t>
                      </a: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) изображения путем смешивания цветов соседних пикселей.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600200" indent="-1530985">
                        <a:lnSpc>
                          <a:spcPct val="99000"/>
                        </a:lnSpc>
                        <a:spcAft>
                          <a:spcPts val="0"/>
                        </a:spcAft>
                        <a:tabLst>
                          <a:tab pos="1587500" algn="l"/>
                        </a:tabLs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2. Размывка</a:t>
                      </a: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(В)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Эффект размывки, в котором цвета пикселей распределяются по </a:t>
                      </a:r>
                      <a:r>
                        <a:rPr lang="ru-RU" sz="1800" dirty="0" err="1">
                          <a:latin typeface="Times New Roman"/>
                          <a:ea typeface="Arial Narrow"/>
                          <a:cs typeface="Times New Roman"/>
                        </a:rPr>
                        <a:t>колоколо</a:t>
                      </a: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 подобной кривой.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7584" y="908720"/>
            <a:ext cx="77403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Задание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2.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Контрольные вопросы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Какие счетно-решающие устройства и существовали до появления ЭВМ?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Какие имена в истории вычислительной техники вам известны? Что с ними связано?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Что  такое  элементная  база?  Как она  влияет  на  смену  поколений  ЭВМ?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Как развивалась компьютерная техника от поколения к поколению?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Что такое"фон-неймановская архитектура"?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Когда и почему произошло разделение компьютеров на классы?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Что такое сервер?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Каково назначение суперкомпьютеров и какова тенденция их развития?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4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Каково назначение персонального компьютера?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548680"/>
            <a:ext cx="7632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3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Задание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3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Тесты по теме: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Тестовые задания типа 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Выберите правильный вариант ответа.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А1.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Для вывода графической информации в персональном компьютере используется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мышь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клавиатура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экран дисплея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сканер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А2.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Устройство не имеет признака,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по которому подобраны все остальные устройства из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приведенного ниже списка: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сканер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плоттер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графический дисплей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1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принтер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352735"/>
            <a:ext cx="78123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Этапы формирования компетенций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1 Теоретические основы компьютерной графики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1.1.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556792"/>
          <a:ext cx="6096001" cy="4663440"/>
        </p:xfrm>
        <a:graphic>
          <a:graphicData uri="http://schemas.openxmlformats.org/drawingml/2006/table">
            <a:tbl>
              <a:tblPr/>
              <a:tblGrid>
                <a:gridCol w="881482"/>
                <a:gridCol w="677875"/>
                <a:gridCol w="2015338"/>
                <a:gridCol w="1460602"/>
                <a:gridCol w="1060704"/>
              </a:tblGrid>
              <a:tr h="46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Темы занятий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Коды ПК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Знания, умения и практический опыт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Текущий контроль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Промежуточная аттестация(зачет, экзамен 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1.1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Растровая графика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 1-9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характеристика, особенности хранения, преимущества и назначение растровой графики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обрабатывать растровые изображения с помощью графических пакетов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контрольной работы (тест)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практических занятий и самостоятельной работы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Контрольно-измерительные материалы по теме «Растровая графика»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Графика, представляемая в памяти компьютера в виде совокупности точек, называется: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Растровой.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Векторной.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Трехмерной.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Фрактальной.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Качество растрового изображения оценивается: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Количество пикселей.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Количество пикселей на дюйм изображения.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Размером изображения.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Количеством бит в сохраненном изображении.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06896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64704"/>
            <a:ext cx="80638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Фонд оценочных средств (ФОС) предназначен для контроля и оценки образовательных достижений обучающихся, освоивших программу учебной дисциплины «Компьютерная графика». ФОС включает в себя комплект оценочных средств (КОС) для проведения текущего контроля и промежуточной аттестации.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ФОС разработан в соответствии с основной профессиональной образовательной программой по специальности 09.02.04 Информационные системы (по отраслям)и рабочей программой по дисциплине «Компьютерная графика».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260648"/>
            <a:ext cx="7632848" cy="2621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.ПЕРЕЧЕНЬ КОМПЕТЕНЦИЙ С УКАЗАНИЕМ ЭТАПОВ ИХ ФОРМИРОВАНИЯ В ПРОЦЕССЕ ОСВОЕНИЯ ОБРАЗОВАТЕЛЬНОЙ ПРОГРАММЫ</a:t>
            </a:r>
            <a:endParaRPr kumimoji="0" lang="ru-RU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1.1. Структура дисциплины:</a:t>
            </a:r>
            <a:endParaRPr kumimoji="0" lang="ru-RU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Перечень компетенций с указанием этапов их формирования в процессе освоения образовательной программы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3561080"/>
          <a:ext cx="6096000" cy="2468880"/>
        </p:xfrm>
        <a:graphic>
          <a:graphicData uri="http://schemas.openxmlformats.org/drawingml/2006/table">
            <a:tbl>
              <a:tblPr/>
              <a:tblGrid>
                <a:gridCol w="701040"/>
                <a:gridCol w="53949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темы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(раздел теоретического обучения) дисциплины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Блок 1.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Тема 1. Компьютерная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графика. Области применения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компьютерной графики.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Тема 2. Методы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представления графических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изображений. Виды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компьютерной графики.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Тема 3. Технические средства компьютерной графики.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7704" y="292494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1.1. Структура дисциплины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3999" y="1592598"/>
          <a:ext cx="6096003" cy="4480560"/>
        </p:xfrm>
        <a:graphic>
          <a:graphicData uri="http://schemas.openxmlformats.org/drawingml/2006/table">
            <a:tbl>
              <a:tblPr/>
              <a:tblGrid>
                <a:gridCol w="1016062"/>
                <a:gridCol w="522616"/>
                <a:gridCol w="202969"/>
                <a:gridCol w="562723"/>
                <a:gridCol w="104523"/>
                <a:gridCol w="480078"/>
                <a:gridCol w="58339"/>
                <a:gridCol w="550570"/>
                <a:gridCol w="148276"/>
                <a:gridCol w="511677"/>
                <a:gridCol w="31600"/>
                <a:gridCol w="685478"/>
                <a:gridCol w="171369"/>
                <a:gridCol w="436323"/>
                <a:gridCol w="154353"/>
                <a:gridCol w="25400"/>
                <a:gridCol w="291693"/>
                <a:gridCol w="91154"/>
                <a:gridCol w="25400"/>
                <a:gridCol w="25400"/>
              </a:tblGrid>
              <a:tr h="457182">
                <a:tc>
                  <a:txBody>
                    <a:bodyPr/>
                    <a:lstStyle/>
                    <a:p>
                      <a:pPr marL="44450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код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pPr marL="762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Этапы формирования компетенций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762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(темы дисциплин</a:t>
                      </a:r>
                      <a:r>
                        <a:rPr lang="ru-RU" sz="18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71">
                <a:tc>
                  <a:txBody>
                    <a:bodyPr/>
                    <a:lstStyle/>
                    <a:p>
                      <a:pPr marL="76200">
                        <a:lnSpc>
                          <a:spcPts val="181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компетенции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8915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R="1778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320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905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3200" algn="ct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78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R="1778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78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320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905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9621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905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751"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066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ОК-6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33045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9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066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330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066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ОК-9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330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ПК-1.1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066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330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ПК-1.2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0660" algn="ct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91">
                <a:tc>
                  <a:txBody>
                    <a:bodyPr/>
                    <a:lstStyle/>
                    <a:p>
                      <a:pPr marL="76200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ПК-1.3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+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33045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ts val="1785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26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.2. Перечень компетенций с указанием этапов их формирования в процессе освоения образовательной программы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19672" y="1628800"/>
          <a:ext cx="6096000" cy="3840480"/>
        </p:xfrm>
        <a:graphic>
          <a:graphicData uri="http://schemas.openxmlformats.org/drawingml/2006/table">
            <a:tbl>
              <a:tblPr/>
              <a:tblGrid>
                <a:gridCol w="1662695"/>
                <a:gridCol w="1409703"/>
                <a:gridCol w="1284422"/>
                <a:gridCol w="1713780"/>
                <a:gridCol w="254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код и формулировка компетенции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Умеет: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Знает: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Требования к практическому опыту: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5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ОК-1: </a:t>
                      </a: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Понимать сущность и социальную значимость своей будущей профессии, проявлять к ней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устойчивый интерес.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основные приёмы и способы получения изображений с помощью компьютерных технологий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-теоретические основы компьютерной графики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базовыми методами и технологиями использования прикладного программного обеспечения и графических пакетов в профессиональной деятельности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75656" y="404664"/>
            <a:ext cx="5770169" cy="68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1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.3. КОМПОНЕНТНЫЙ СОСТАВ КОМПЕТЕНЦИЙ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39" y="1556794"/>
          <a:ext cx="6288361" cy="4730775"/>
        </p:xfrm>
        <a:graphic>
          <a:graphicData uri="http://schemas.openxmlformats.org/drawingml/2006/table">
            <a:tbl>
              <a:tblPr/>
              <a:tblGrid>
                <a:gridCol w="364372"/>
                <a:gridCol w="1853267"/>
                <a:gridCol w="913440"/>
                <a:gridCol w="1083062"/>
                <a:gridCol w="404577"/>
                <a:gridCol w="1643441"/>
                <a:gridCol w="26202"/>
              </a:tblGrid>
              <a:tr h="332638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контролируемые разделы,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код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контролируемой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компетенции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или ее части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44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Наименование оценочного средства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30"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п/п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темы дисциплины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90500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текущий контроль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промежуточная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аттестация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732">
                <a:tc>
                  <a:txBody>
                    <a:bodyPr/>
                    <a:lstStyle/>
                    <a:p>
                      <a:pPr marR="13970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Блок 1.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Тема 1. Компьютерная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графика. Области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применения компьютерной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графики.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Тема 2. Методы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представления графических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изображений. Виды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компьютерной графики.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Тема 3. Технические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средства компьютерной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графики.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ОК-1-ОК-9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-Тестовые задания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-Вопросы для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обсуждения;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-Задания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на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установление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соответствия;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-Рефераты.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-Экзаменационные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350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вопросы №№ 1-6;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-Задача №№ 1-2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45564"/>
            <a:ext cx="9144000" cy="114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I.ОПИСАНИЕ ПОКАЗАТЕЛЕЙ И КРИТЕРИЕВ ОЦЕНИВАНИЯ КОМПЕТЕНЦИЙ НА РАЗЛИЧНЫХ ЭТАПАХ ИХ ФОРМИРОВАНИЯ, ОПИСАНИЕ ШКАЛ ОЦЕНИВАНИЯ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365F9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2.1 Структура фонда оценочных средств для текущего контроля и промежуточной аттестации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1484784"/>
          <a:ext cx="6096000" cy="4236720"/>
        </p:xfrm>
        <a:graphic>
          <a:graphicData uri="http://schemas.openxmlformats.org/drawingml/2006/table">
            <a:tbl>
              <a:tblPr/>
              <a:tblGrid>
                <a:gridCol w="356006"/>
                <a:gridCol w="1573987"/>
                <a:gridCol w="724205"/>
                <a:gridCol w="316992"/>
                <a:gridCol w="583997"/>
                <a:gridCol w="523037"/>
                <a:gridCol w="597408"/>
                <a:gridCol w="37795"/>
                <a:gridCol w="1143610"/>
                <a:gridCol w="238963"/>
              </a:tblGrid>
              <a:tr h="17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характеристика оценочного средства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Представление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п/п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оценочного средства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оценочного средства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в фонде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УСТНЫЕ ОЦЕНОЧНЫЕ СРЕДСТВА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"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ts val="115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собеседование, устный</a:t>
                      </a: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ea typeface="Arial Narrow"/>
                          <a:cs typeface="Times New Roman" pitchFamily="18" charset="0"/>
                        </a:rPr>
                        <a:t>опрос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6350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Средство контроля, организованное как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Вопросы по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635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специальная беседа преподавателя 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темам/разделам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635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обучающимся на темы, связанные 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дисциплины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63500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изучаемой дисциплиной, и рассчитанное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на выяснение объема знаний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обучающегося по определенному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разделу, теме, проблеме и т.п.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6282"/>
            <a:ext cx="9144000" cy="123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.2 КРИТЕРИИ ОЦЕНИВАНИЯ КОМПЕТЕНЦИЙ НА РАЗЛИЧНЫХ ЭТАПАХ ИХ ФОРМИРОВАНИЯ ПО ВИДАМ ОЦЕНОЧНЫХ СРЕДСТВ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ПЕРЕЧЕНЬ ОЦЕНОЧНЫХ СРЕДСТВ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9632" y="1556792"/>
          <a:ext cx="6096000" cy="3652520"/>
        </p:xfrm>
        <a:graphic>
          <a:graphicData uri="http://schemas.openxmlformats.org/drawingml/2006/table">
            <a:tbl>
              <a:tblPr/>
              <a:tblGrid>
                <a:gridCol w="355600"/>
                <a:gridCol w="177800"/>
                <a:gridCol w="3877310"/>
                <a:gridCol w="897890"/>
                <a:gridCol w="787400"/>
              </a:tblGrid>
              <a:tr h="17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779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критерии оценивания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количество баллов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оценка/зач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п/п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"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1.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1)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полно и аргументированно отвечает по содержанию задания;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отлично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2)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обнаруживает понимание материала, может обосновать свои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суждения, применить знания на практике, привести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необходимые примеры не только по учебнику, но 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самостоятельно составленные;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3)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излагает материал последовательно и правильно.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27927"/>
            <a:ext cx="8743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А) КРИТЕРИИ И ШКАЛА ОЦЕНИВАНИЯ ОТВЕТОВ НА УСТНЫЕ ВОПРОСЫ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645727"/>
          <a:ext cx="6096000" cy="2494280"/>
        </p:xfrm>
        <a:graphic>
          <a:graphicData uri="http://schemas.openxmlformats.org/drawingml/2006/table">
            <a:tbl>
              <a:tblPr/>
              <a:tblGrid>
                <a:gridCol w="356006"/>
                <a:gridCol w="3238195"/>
                <a:gridCol w="1167994"/>
                <a:gridCol w="1244803"/>
                <a:gridCol w="25400"/>
                <a:gridCol w="63602"/>
              </a:tblGrid>
              <a:tr h="178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тестовые </a:t>
                      </a:r>
                      <a:r>
                        <a:rPr lang="ru-RU" sz="1800" dirty="0" err="1">
                          <a:latin typeface="Times New Roman"/>
                          <a:ea typeface="Arial Narrow"/>
                          <a:cs typeface="Times New Roman"/>
                        </a:rPr>
                        <a:t>нормы:%</a:t>
                      </a: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 правильных ответов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количество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оценка/зачет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3195"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п/п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баллов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90-100 %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9-10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80-89%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7-8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70-79%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5-6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60-69%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Arial Narrow"/>
                          <a:cs typeface="Times New Roman"/>
                        </a:rPr>
                        <a:t>3-4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748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50-59%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1-2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менее 50%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Arial Narrow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37277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Narrow" pitchFamily="34" charset="0"/>
                <a:cs typeface="Times New Roman" pitchFamily="18" charset="0"/>
              </a:rPr>
              <a:t>Б) КРИТЕРИИ И ШКАЛА ОЦЕНИВАНИЯ РЕЗУЛЬТАТОВ ТЕСТИРОВАНИЯ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793</Words>
  <Application>Microsoft Office PowerPoint</Application>
  <PresentationFormat>Экран (4:3)</PresentationFormat>
  <Paragraphs>244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Наталья Вячеславовна Кузнецова</cp:lastModifiedBy>
  <cp:revision>6</cp:revision>
  <dcterms:created xsi:type="dcterms:W3CDTF">2020-09-29T04:13:27Z</dcterms:created>
  <dcterms:modified xsi:type="dcterms:W3CDTF">2020-10-01T12:51:38Z</dcterms:modified>
</cp:coreProperties>
</file>