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sldIdLst>
    <p:sldId id="256" r:id="rId2"/>
    <p:sldId id="264" r:id="rId3"/>
    <p:sldId id="265" r:id="rId4"/>
    <p:sldId id="266" r:id="rId5"/>
    <p:sldId id="257" r:id="rId6"/>
    <p:sldId id="267" r:id="rId7"/>
    <p:sldId id="258" r:id="rId8"/>
    <p:sldId id="260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slide" Target="../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CCB6D2-CF73-4750-84AD-997F1722EA24}" type="doc">
      <dgm:prSet loTypeId="urn:microsoft.com/office/officeart/2005/8/layout/cycle2" loCatId="cycle" qsTypeId="urn:microsoft.com/office/officeart/2005/8/quickstyle/3d5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81554F3C-E20F-4417-908E-39269B62302A}">
      <dgm:prSet phldrT="[Текст]" custT="1"/>
      <dgm:spPr/>
      <dgm:t>
        <a:bodyPr/>
        <a:lstStyle/>
        <a:p>
          <a:r>
            <a:rPr lang="en-US" sz="3200" b="1" dirty="0" err="1" smtClean="0"/>
            <a:t>Swot</a:t>
          </a:r>
          <a:r>
            <a:rPr lang="en-US" sz="3200" b="1" dirty="0" smtClean="0"/>
            <a:t>-</a:t>
          </a:r>
          <a:r>
            <a:rPr lang="ru-RU" sz="3200" b="1" dirty="0" smtClean="0"/>
            <a:t>анализ</a:t>
          </a:r>
          <a:endParaRPr lang="ru-RU" sz="3200" b="1" dirty="0"/>
        </a:p>
      </dgm:t>
    </dgm:pt>
    <dgm:pt modelId="{EDC56448-713E-446B-B160-C83E14E2CB11}" type="parTrans" cxnId="{1016046D-783F-471E-8840-67B2C890A900}">
      <dgm:prSet/>
      <dgm:spPr/>
      <dgm:t>
        <a:bodyPr/>
        <a:lstStyle/>
        <a:p>
          <a:endParaRPr lang="ru-RU"/>
        </a:p>
      </dgm:t>
    </dgm:pt>
    <dgm:pt modelId="{EE11D60A-C87C-4AD3-B01C-565E06B257EE}" type="sibTrans" cxnId="{1016046D-783F-471E-8840-67B2C890A900}">
      <dgm:prSet/>
      <dgm:spPr/>
      <dgm:t>
        <a:bodyPr/>
        <a:lstStyle/>
        <a:p>
          <a:endParaRPr lang="ru-RU"/>
        </a:p>
      </dgm:t>
    </dgm:pt>
    <dgm:pt modelId="{4D067813-8D36-43EC-8D91-BDF8BA921D33}">
      <dgm:prSet phldrT="[Текст]" custT="1"/>
      <dgm:spPr/>
      <dgm:t>
        <a:bodyPr/>
        <a:lstStyle/>
        <a:p>
          <a:r>
            <a:rPr lang="ru-RU" sz="2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hlinkClick xmlns:r="http://schemas.openxmlformats.org/officeDocument/2006/relationships" r:id="rId1" action="ppaction://hlinksldjump"/>
            </a:rPr>
            <a:t>Проблемы</a:t>
          </a:r>
          <a:endParaRPr lang="ru-RU" sz="2800" b="1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1D9F2871-D9F1-44B0-8B21-D06FDF523569}" type="parTrans" cxnId="{A65260BE-BFDA-4C21-9948-9BE64C534854}">
      <dgm:prSet/>
      <dgm:spPr/>
      <dgm:t>
        <a:bodyPr/>
        <a:lstStyle/>
        <a:p>
          <a:endParaRPr lang="ru-RU"/>
        </a:p>
      </dgm:t>
    </dgm:pt>
    <dgm:pt modelId="{02269B55-1474-458C-A7EB-86D5AED1B7F6}" type="sibTrans" cxnId="{A65260BE-BFDA-4C21-9948-9BE64C534854}">
      <dgm:prSet/>
      <dgm:spPr/>
      <dgm:t>
        <a:bodyPr/>
        <a:lstStyle/>
        <a:p>
          <a:endParaRPr lang="ru-RU"/>
        </a:p>
      </dgm:t>
    </dgm:pt>
    <dgm:pt modelId="{56132297-F4E7-4789-B35A-F880C492CE3F}">
      <dgm:prSet phldrT="[Текст]" custT="1"/>
      <dgm:spPr/>
      <dgm:t>
        <a:bodyPr/>
        <a:lstStyle/>
        <a:p>
          <a:r>
            <a:rPr lang="ru-RU" sz="2400" b="1" cap="none" spc="0" dirty="0" smtClean="0">
              <a:ln w="10160">
                <a:solidFill>
                  <a:schemeClr val="bg1"/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linkClick xmlns:r="http://schemas.openxmlformats.org/officeDocument/2006/relationships" r:id="rId2" action="ppaction://hlinksldjump"/>
            </a:rPr>
            <a:t>Портфель проектов</a:t>
          </a:r>
          <a:endParaRPr lang="ru-RU" sz="2400" b="1" cap="none" spc="0" dirty="0">
            <a:ln w="10160">
              <a:solidFill>
                <a:schemeClr val="bg1"/>
              </a:solidFill>
              <a:prstDash val="solid"/>
            </a:ln>
            <a:noFill/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6B6EB0DA-BF8A-431F-9D88-FA6272D8D710}" type="parTrans" cxnId="{DC433C2E-8172-4192-8208-91D5DB7454C1}">
      <dgm:prSet/>
      <dgm:spPr/>
      <dgm:t>
        <a:bodyPr/>
        <a:lstStyle/>
        <a:p>
          <a:endParaRPr lang="ru-RU"/>
        </a:p>
      </dgm:t>
    </dgm:pt>
    <dgm:pt modelId="{C5C45091-342E-4618-A2DB-73B9D4E53077}" type="sibTrans" cxnId="{DC433C2E-8172-4192-8208-91D5DB7454C1}">
      <dgm:prSet/>
      <dgm:spPr/>
      <dgm:t>
        <a:bodyPr/>
        <a:lstStyle/>
        <a:p>
          <a:endParaRPr lang="ru-RU"/>
        </a:p>
      </dgm:t>
    </dgm:pt>
    <dgm:pt modelId="{828E3197-6E5F-46BE-A615-D1C8F9B1E734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Создание творческой группы</a:t>
          </a:r>
          <a:endParaRPr lang="ru-RU" b="1" dirty="0">
            <a:solidFill>
              <a:schemeClr val="accent2">
                <a:lumMod val="50000"/>
              </a:schemeClr>
            </a:solidFill>
          </a:endParaRPr>
        </a:p>
      </dgm:t>
    </dgm:pt>
    <dgm:pt modelId="{9D816064-E927-4A17-8E97-C729087418D4}" type="parTrans" cxnId="{2008A32A-4E2E-48D5-82CA-7D82574F2380}">
      <dgm:prSet/>
      <dgm:spPr/>
      <dgm:t>
        <a:bodyPr/>
        <a:lstStyle/>
        <a:p>
          <a:endParaRPr lang="ru-RU"/>
        </a:p>
      </dgm:t>
    </dgm:pt>
    <dgm:pt modelId="{1EC3E8A5-254E-4095-8F95-FFDE17C3B3E5}" type="sibTrans" cxnId="{2008A32A-4E2E-48D5-82CA-7D82574F2380}">
      <dgm:prSet/>
      <dgm:spPr/>
      <dgm:t>
        <a:bodyPr/>
        <a:lstStyle/>
        <a:p>
          <a:endParaRPr lang="ru-RU"/>
        </a:p>
      </dgm:t>
    </dgm:pt>
    <dgm:pt modelId="{966FED28-1E0F-4D70-9635-4951B71569E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</a:rPr>
            <a:t>Анализ деятельности и среды</a:t>
          </a:r>
          <a:endParaRPr lang="ru-RU" sz="1800" b="1" dirty="0">
            <a:solidFill>
              <a:schemeClr val="accent2">
                <a:lumMod val="50000"/>
              </a:schemeClr>
            </a:solidFill>
          </a:endParaRPr>
        </a:p>
      </dgm:t>
    </dgm:pt>
    <dgm:pt modelId="{92024176-19D4-4036-BAA6-0A90ADF8BDE3}" type="parTrans" cxnId="{42805D65-8D7B-49B8-B894-8A3E04F5FC69}">
      <dgm:prSet/>
      <dgm:spPr/>
      <dgm:t>
        <a:bodyPr/>
        <a:lstStyle/>
        <a:p>
          <a:endParaRPr lang="ru-RU"/>
        </a:p>
      </dgm:t>
    </dgm:pt>
    <dgm:pt modelId="{C8E1AD88-1CC0-4987-A05A-A2BFD80D4F5A}" type="sibTrans" cxnId="{42805D65-8D7B-49B8-B894-8A3E04F5FC69}">
      <dgm:prSet/>
      <dgm:spPr/>
      <dgm:t>
        <a:bodyPr/>
        <a:lstStyle/>
        <a:p>
          <a:endParaRPr lang="ru-RU"/>
        </a:p>
      </dgm:t>
    </dgm:pt>
    <dgm:pt modelId="{CE0726FB-C457-4DD3-AF6A-76F5628F5404}">
      <dgm:prSet custT="1"/>
      <dgm:spPr/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</a:rPr>
            <a:t>ПЛАН МЕРОПРИЯТИЙ ПРОГРАММЫ</a:t>
          </a:r>
          <a:endParaRPr lang="ru-RU" sz="1800" b="1" dirty="0">
            <a:solidFill>
              <a:schemeClr val="accent2">
                <a:lumMod val="50000"/>
              </a:schemeClr>
            </a:solidFill>
          </a:endParaRPr>
        </a:p>
      </dgm:t>
    </dgm:pt>
    <dgm:pt modelId="{BFBA2379-A665-4E50-8073-2341671A99BC}" type="parTrans" cxnId="{A2768304-FE11-4A70-B577-549D52BE68C7}">
      <dgm:prSet/>
      <dgm:spPr/>
      <dgm:t>
        <a:bodyPr/>
        <a:lstStyle/>
        <a:p>
          <a:endParaRPr lang="ru-RU"/>
        </a:p>
      </dgm:t>
    </dgm:pt>
    <dgm:pt modelId="{0D050689-2E6F-4136-8318-7FF14F5ADC3F}" type="sibTrans" cxnId="{A2768304-FE11-4A70-B577-549D52BE68C7}">
      <dgm:prSet/>
      <dgm:spPr/>
      <dgm:t>
        <a:bodyPr/>
        <a:lstStyle/>
        <a:p>
          <a:endParaRPr lang="ru-RU"/>
        </a:p>
      </dgm:t>
    </dgm:pt>
    <dgm:pt modelId="{DC3DFC63-1EDF-49DE-B3AD-A32C61B15648}">
      <dgm:prSet custT="1"/>
      <dgm:spPr/>
      <dgm:t>
        <a:bodyPr/>
        <a:lstStyle/>
        <a:p>
          <a:r>
            <a:rPr lang="ru-RU" sz="2000" b="1" dirty="0" smtClean="0">
              <a:solidFill>
                <a:schemeClr val="accent2">
                  <a:lumMod val="50000"/>
                </a:schemeClr>
              </a:solidFill>
            </a:rPr>
            <a:t>Педагогический </a:t>
          </a:r>
          <a:r>
            <a:rPr lang="ru-RU" sz="1700" b="1" dirty="0" smtClean="0">
              <a:solidFill>
                <a:schemeClr val="accent2">
                  <a:lumMod val="50000"/>
                </a:schemeClr>
              </a:solidFill>
            </a:rPr>
            <a:t>коллектив</a:t>
          </a:r>
          <a:endParaRPr lang="ru-RU" sz="1700" b="1" dirty="0">
            <a:solidFill>
              <a:schemeClr val="accent2">
                <a:lumMod val="50000"/>
              </a:schemeClr>
            </a:solidFill>
          </a:endParaRPr>
        </a:p>
      </dgm:t>
    </dgm:pt>
    <dgm:pt modelId="{D6E11119-D8AD-4C5F-926C-E8A464EF639C}" type="parTrans" cxnId="{3E7BFDF3-FA7B-4F82-B2E8-362A18118C8D}">
      <dgm:prSet/>
      <dgm:spPr/>
      <dgm:t>
        <a:bodyPr/>
        <a:lstStyle/>
        <a:p>
          <a:endParaRPr lang="ru-RU"/>
        </a:p>
      </dgm:t>
    </dgm:pt>
    <dgm:pt modelId="{53776036-0907-41BC-AE12-7519A2DA657F}" type="sibTrans" cxnId="{3E7BFDF3-FA7B-4F82-B2E8-362A18118C8D}">
      <dgm:prSet/>
      <dgm:spPr/>
      <dgm:t>
        <a:bodyPr/>
        <a:lstStyle/>
        <a:p>
          <a:endParaRPr lang="ru-RU"/>
        </a:p>
      </dgm:t>
    </dgm:pt>
    <dgm:pt modelId="{DA41BE38-DC81-452B-86B6-DEB67963F289}" type="pres">
      <dgm:prSet presAssocID="{24CCB6D2-CF73-4750-84AD-997F1722EA2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9B619E-8F64-4E6B-8A3D-B11A16C94FB8}" type="pres">
      <dgm:prSet presAssocID="{81554F3C-E20F-4417-908E-39269B62302A}" presName="node" presStyleLbl="node1" presStyleIdx="0" presStyleCnt="7" custScaleX="170611" custScaleY="124697" custRadScaleRad="137218" custRadScaleInc="-201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91608-EB19-4DDF-A117-8325A64833E5}" type="pres">
      <dgm:prSet presAssocID="{EE11D60A-C87C-4AD3-B01C-565E06B257EE}" presName="sibTrans" presStyleLbl="sibTrans2D1" presStyleIdx="0" presStyleCnt="7" custLinFactNeighborX="0" custLinFactNeighborY="0"/>
      <dgm:spPr/>
      <dgm:t>
        <a:bodyPr/>
        <a:lstStyle/>
        <a:p>
          <a:endParaRPr lang="ru-RU"/>
        </a:p>
      </dgm:t>
    </dgm:pt>
    <dgm:pt modelId="{9E6CC181-1737-43D8-BA99-4EDE839667BF}" type="pres">
      <dgm:prSet presAssocID="{EE11D60A-C87C-4AD3-B01C-565E06B257EE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05EB9020-9E57-45B4-90BD-25668CE6AE4B}" type="pres">
      <dgm:prSet presAssocID="{4D067813-8D36-43EC-8D91-BDF8BA921D33}" presName="node" presStyleLbl="node1" presStyleIdx="1" presStyleCnt="7" custScaleX="240627" custRadScaleRad="23568" custRadScaleInc="-437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BB12FF-52CA-4839-9C4B-9EA1C5194061}" type="pres">
      <dgm:prSet presAssocID="{02269B55-1474-458C-A7EB-86D5AED1B7F6}" presName="sibTrans" presStyleLbl="sibTrans2D1" presStyleIdx="1" presStyleCnt="7"/>
      <dgm:spPr/>
      <dgm:t>
        <a:bodyPr/>
        <a:lstStyle/>
        <a:p>
          <a:endParaRPr lang="ru-RU"/>
        </a:p>
      </dgm:t>
    </dgm:pt>
    <dgm:pt modelId="{04C07889-1C3A-434E-B301-71F309C265B6}" type="pres">
      <dgm:prSet presAssocID="{02269B55-1474-458C-A7EB-86D5AED1B7F6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315905FC-735B-4DCD-B3B2-E76CB7A256E7}" type="pres">
      <dgm:prSet presAssocID="{56132297-F4E7-4789-B35A-F880C492CE3F}" presName="node" presStyleLbl="node1" presStyleIdx="2" presStyleCnt="7" custScaleX="188307" custRadScaleRad="93943" custRadScaleInc="227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F0CDF-760F-4315-8907-B0A6C16D4EAA}" type="pres">
      <dgm:prSet presAssocID="{C5C45091-342E-4618-A2DB-73B9D4E53077}" presName="sibTrans" presStyleLbl="sibTrans2D1" presStyleIdx="2" presStyleCnt="7"/>
      <dgm:spPr/>
      <dgm:t>
        <a:bodyPr/>
        <a:lstStyle/>
        <a:p>
          <a:endParaRPr lang="ru-RU"/>
        </a:p>
      </dgm:t>
    </dgm:pt>
    <dgm:pt modelId="{BB971344-8F3F-4B80-A8A1-832CDC6539EA}" type="pres">
      <dgm:prSet presAssocID="{C5C45091-342E-4618-A2DB-73B9D4E53077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89B0F34B-C096-4D89-AE3F-7DDE2DE92E37}" type="pres">
      <dgm:prSet presAssocID="{DC3DFC63-1EDF-49DE-B3AD-A32C61B15648}" presName="node" presStyleLbl="node1" presStyleIdx="3" presStyleCnt="7" custScaleX="161359" custScaleY="152085" custRadScaleRad="169702" custRadScaleInc="-192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5528A-B31E-43DE-B43D-2621FC5F85C6}" type="pres">
      <dgm:prSet presAssocID="{53776036-0907-41BC-AE12-7519A2DA657F}" presName="sibTrans" presStyleLbl="sibTrans2D1" presStyleIdx="3" presStyleCnt="7"/>
      <dgm:spPr/>
      <dgm:t>
        <a:bodyPr/>
        <a:lstStyle/>
        <a:p>
          <a:endParaRPr lang="ru-RU"/>
        </a:p>
      </dgm:t>
    </dgm:pt>
    <dgm:pt modelId="{851B4F75-4022-4B33-B8D4-FB4419DA2E4D}" type="pres">
      <dgm:prSet presAssocID="{53776036-0907-41BC-AE12-7519A2DA657F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1939658A-FB00-456B-BE18-C17B61E3DA26}" type="pres">
      <dgm:prSet presAssocID="{CE0726FB-C457-4DD3-AF6A-76F5628F5404}" presName="node" presStyleLbl="node1" presStyleIdx="4" presStyleCnt="7" custScaleX="248079" custScaleY="173617" custRadScaleRad="200378" custRadScaleInc="-537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EED7C-3ABD-44F6-B479-B83B5631759B}" type="pres">
      <dgm:prSet presAssocID="{0D050689-2E6F-4136-8318-7FF14F5ADC3F}" presName="sibTrans" presStyleLbl="sibTrans2D1" presStyleIdx="4" presStyleCnt="7" custFlipVert="1" custFlipHor="1" custScaleX="69639" custScaleY="70079" custLinFactY="100000" custLinFactNeighborX="-50894" custLinFactNeighborY="145314"/>
      <dgm:spPr/>
      <dgm:t>
        <a:bodyPr/>
        <a:lstStyle/>
        <a:p>
          <a:endParaRPr lang="ru-RU"/>
        </a:p>
      </dgm:t>
    </dgm:pt>
    <dgm:pt modelId="{E6CD950E-78AE-4CCA-918F-5127B649139C}" type="pres">
      <dgm:prSet presAssocID="{0D050689-2E6F-4136-8318-7FF14F5ADC3F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E29804D3-0320-4BBB-B34F-A72F46634DB6}" type="pres">
      <dgm:prSet presAssocID="{828E3197-6E5F-46BE-A615-D1C8F9B1E734}" presName="node" presStyleLbl="node1" presStyleIdx="5" presStyleCnt="7" custScaleX="119581" custScaleY="133589" custRadScaleRad="202294" custRadScaleInc="-46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253DA-5535-49D6-8EE7-DB5606AD5493}" type="pres">
      <dgm:prSet presAssocID="{1EC3E8A5-254E-4095-8F95-FFDE17C3B3E5}" presName="sibTrans" presStyleLbl="sibTrans2D1" presStyleIdx="5" presStyleCnt="7"/>
      <dgm:spPr/>
      <dgm:t>
        <a:bodyPr/>
        <a:lstStyle/>
        <a:p>
          <a:endParaRPr lang="ru-RU"/>
        </a:p>
      </dgm:t>
    </dgm:pt>
    <dgm:pt modelId="{B533CDA0-40BD-4AF0-B48A-ADC506BFD231}" type="pres">
      <dgm:prSet presAssocID="{1EC3E8A5-254E-4095-8F95-FFDE17C3B3E5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463A9964-1F2F-48F7-9B0B-76BCC3659B01}" type="pres">
      <dgm:prSet presAssocID="{966FED28-1E0F-4D70-9635-4951B71569EF}" presName="node" presStyleLbl="node1" presStyleIdx="6" presStyleCnt="7" custScaleX="129805" custScaleY="150994" custRadScaleRad="191039" custRadScaleInc="-121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B1A489-30EB-4D22-B3E9-C42409A6B4B0}" type="pres">
      <dgm:prSet presAssocID="{C8E1AD88-1CC0-4987-A05A-A2BFD80D4F5A}" presName="sibTrans" presStyleLbl="sibTrans2D1" presStyleIdx="6" presStyleCnt="7"/>
      <dgm:spPr/>
      <dgm:t>
        <a:bodyPr/>
        <a:lstStyle/>
        <a:p>
          <a:endParaRPr lang="ru-RU"/>
        </a:p>
      </dgm:t>
    </dgm:pt>
    <dgm:pt modelId="{2D17C983-CA74-45B6-9062-FE73E536E32B}" type="pres">
      <dgm:prSet presAssocID="{C8E1AD88-1CC0-4987-A05A-A2BFD80D4F5A}" presName="connectorText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54E170D8-7C66-4837-9440-077267C3E044}" type="presOf" srcId="{81554F3C-E20F-4417-908E-39269B62302A}" destId="{B39B619E-8F64-4E6B-8A3D-B11A16C94FB8}" srcOrd="0" destOrd="0" presId="urn:microsoft.com/office/officeart/2005/8/layout/cycle2"/>
    <dgm:cxn modelId="{121C62C6-9450-4F24-8A48-E0637DEAC46B}" type="presOf" srcId="{0D050689-2E6F-4136-8318-7FF14F5ADC3F}" destId="{ABBEED7C-3ABD-44F6-B479-B83B5631759B}" srcOrd="0" destOrd="0" presId="urn:microsoft.com/office/officeart/2005/8/layout/cycle2"/>
    <dgm:cxn modelId="{9D36B7BD-17A0-4BFF-AAA4-96BB8AAFE0CD}" type="presOf" srcId="{0D050689-2E6F-4136-8318-7FF14F5ADC3F}" destId="{E6CD950E-78AE-4CCA-918F-5127B649139C}" srcOrd="1" destOrd="0" presId="urn:microsoft.com/office/officeart/2005/8/layout/cycle2"/>
    <dgm:cxn modelId="{A1781460-773A-46D7-9EA5-6C64D41F75D5}" type="presOf" srcId="{EE11D60A-C87C-4AD3-B01C-565E06B257EE}" destId="{ADD91608-EB19-4DDF-A117-8325A64833E5}" srcOrd="0" destOrd="0" presId="urn:microsoft.com/office/officeart/2005/8/layout/cycle2"/>
    <dgm:cxn modelId="{42805D65-8D7B-49B8-B894-8A3E04F5FC69}" srcId="{24CCB6D2-CF73-4750-84AD-997F1722EA24}" destId="{966FED28-1E0F-4D70-9635-4951B71569EF}" srcOrd="6" destOrd="0" parTransId="{92024176-19D4-4036-BAA6-0A90ADF8BDE3}" sibTransId="{C8E1AD88-1CC0-4987-A05A-A2BFD80D4F5A}"/>
    <dgm:cxn modelId="{9CE0C966-7674-4DC8-9433-0D8279EB29B2}" type="presOf" srcId="{CE0726FB-C457-4DD3-AF6A-76F5628F5404}" destId="{1939658A-FB00-456B-BE18-C17B61E3DA26}" srcOrd="0" destOrd="0" presId="urn:microsoft.com/office/officeart/2005/8/layout/cycle2"/>
    <dgm:cxn modelId="{2949BEB5-2347-43D1-801E-9D5A5FD737D5}" type="presOf" srcId="{4D067813-8D36-43EC-8D91-BDF8BA921D33}" destId="{05EB9020-9E57-45B4-90BD-25668CE6AE4B}" srcOrd="0" destOrd="0" presId="urn:microsoft.com/office/officeart/2005/8/layout/cycle2"/>
    <dgm:cxn modelId="{2894067A-56A5-4902-AA32-42656273D090}" type="presOf" srcId="{56132297-F4E7-4789-B35A-F880C492CE3F}" destId="{315905FC-735B-4DCD-B3B2-E76CB7A256E7}" srcOrd="0" destOrd="0" presId="urn:microsoft.com/office/officeart/2005/8/layout/cycle2"/>
    <dgm:cxn modelId="{99F07987-A2CD-4ABB-AFC5-0F991B93F51A}" type="presOf" srcId="{966FED28-1E0F-4D70-9635-4951B71569EF}" destId="{463A9964-1F2F-48F7-9B0B-76BCC3659B01}" srcOrd="0" destOrd="0" presId="urn:microsoft.com/office/officeart/2005/8/layout/cycle2"/>
    <dgm:cxn modelId="{33CE6E61-D592-46E3-AD21-8FF98822445B}" type="presOf" srcId="{C8E1AD88-1CC0-4987-A05A-A2BFD80D4F5A}" destId="{2D17C983-CA74-45B6-9062-FE73E536E32B}" srcOrd="1" destOrd="0" presId="urn:microsoft.com/office/officeart/2005/8/layout/cycle2"/>
    <dgm:cxn modelId="{88743F10-C6A1-4476-8F61-31186D535CBE}" type="presOf" srcId="{53776036-0907-41BC-AE12-7519A2DA657F}" destId="{4EB5528A-B31E-43DE-B43D-2621FC5F85C6}" srcOrd="0" destOrd="0" presId="urn:microsoft.com/office/officeart/2005/8/layout/cycle2"/>
    <dgm:cxn modelId="{F8C64384-E876-4351-BC14-5BF420BE1591}" type="presOf" srcId="{53776036-0907-41BC-AE12-7519A2DA657F}" destId="{851B4F75-4022-4B33-B8D4-FB4419DA2E4D}" srcOrd="1" destOrd="0" presId="urn:microsoft.com/office/officeart/2005/8/layout/cycle2"/>
    <dgm:cxn modelId="{4841F0B1-3483-4688-B9C2-DDCD2AE13BC4}" type="presOf" srcId="{1EC3E8A5-254E-4095-8F95-FFDE17C3B3E5}" destId="{58D253DA-5535-49D6-8EE7-DB5606AD5493}" srcOrd="0" destOrd="0" presId="urn:microsoft.com/office/officeart/2005/8/layout/cycle2"/>
    <dgm:cxn modelId="{3E7BFDF3-FA7B-4F82-B2E8-362A18118C8D}" srcId="{24CCB6D2-CF73-4750-84AD-997F1722EA24}" destId="{DC3DFC63-1EDF-49DE-B3AD-A32C61B15648}" srcOrd="3" destOrd="0" parTransId="{D6E11119-D8AD-4C5F-926C-E8A464EF639C}" sibTransId="{53776036-0907-41BC-AE12-7519A2DA657F}"/>
    <dgm:cxn modelId="{DC433C2E-8172-4192-8208-91D5DB7454C1}" srcId="{24CCB6D2-CF73-4750-84AD-997F1722EA24}" destId="{56132297-F4E7-4789-B35A-F880C492CE3F}" srcOrd="2" destOrd="0" parTransId="{6B6EB0DA-BF8A-431F-9D88-FA6272D8D710}" sibTransId="{C5C45091-342E-4618-A2DB-73B9D4E53077}"/>
    <dgm:cxn modelId="{2BBC9323-9CF1-47BC-9A68-CB3F2DA0AE72}" type="presOf" srcId="{C8E1AD88-1CC0-4987-A05A-A2BFD80D4F5A}" destId="{CBB1A489-30EB-4D22-B3E9-C42409A6B4B0}" srcOrd="0" destOrd="0" presId="urn:microsoft.com/office/officeart/2005/8/layout/cycle2"/>
    <dgm:cxn modelId="{E24F4AC9-B729-4A63-B21B-D1D89314EEFB}" type="presOf" srcId="{02269B55-1474-458C-A7EB-86D5AED1B7F6}" destId="{63BB12FF-52CA-4839-9C4B-9EA1C5194061}" srcOrd="0" destOrd="0" presId="urn:microsoft.com/office/officeart/2005/8/layout/cycle2"/>
    <dgm:cxn modelId="{4F983E51-4FA8-4DD9-91F8-103D36D81212}" type="presOf" srcId="{C5C45091-342E-4618-A2DB-73B9D4E53077}" destId="{314F0CDF-760F-4315-8907-B0A6C16D4EAA}" srcOrd="0" destOrd="0" presId="urn:microsoft.com/office/officeart/2005/8/layout/cycle2"/>
    <dgm:cxn modelId="{851E6AB9-2FAE-4B1A-9A63-FB8854220E60}" type="presOf" srcId="{828E3197-6E5F-46BE-A615-D1C8F9B1E734}" destId="{E29804D3-0320-4BBB-B34F-A72F46634DB6}" srcOrd="0" destOrd="0" presId="urn:microsoft.com/office/officeart/2005/8/layout/cycle2"/>
    <dgm:cxn modelId="{A2768304-FE11-4A70-B577-549D52BE68C7}" srcId="{24CCB6D2-CF73-4750-84AD-997F1722EA24}" destId="{CE0726FB-C457-4DD3-AF6A-76F5628F5404}" srcOrd="4" destOrd="0" parTransId="{BFBA2379-A665-4E50-8073-2341671A99BC}" sibTransId="{0D050689-2E6F-4136-8318-7FF14F5ADC3F}"/>
    <dgm:cxn modelId="{FA3A283B-756C-4E8E-8F9F-F4BAB00647A4}" type="presOf" srcId="{1EC3E8A5-254E-4095-8F95-FFDE17C3B3E5}" destId="{B533CDA0-40BD-4AF0-B48A-ADC506BFD231}" srcOrd="1" destOrd="0" presId="urn:microsoft.com/office/officeart/2005/8/layout/cycle2"/>
    <dgm:cxn modelId="{2008A32A-4E2E-48D5-82CA-7D82574F2380}" srcId="{24CCB6D2-CF73-4750-84AD-997F1722EA24}" destId="{828E3197-6E5F-46BE-A615-D1C8F9B1E734}" srcOrd="5" destOrd="0" parTransId="{9D816064-E927-4A17-8E97-C729087418D4}" sibTransId="{1EC3E8A5-254E-4095-8F95-FFDE17C3B3E5}"/>
    <dgm:cxn modelId="{8A2847F3-BD8B-4B3A-AC9B-10677054DA8B}" type="presOf" srcId="{02269B55-1474-458C-A7EB-86D5AED1B7F6}" destId="{04C07889-1C3A-434E-B301-71F309C265B6}" srcOrd="1" destOrd="0" presId="urn:microsoft.com/office/officeart/2005/8/layout/cycle2"/>
    <dgm:cxn modelId="{1D01D817-7691-4544-973F-AC56D29D9FA5}" type="presOf" srcId="{24CCB6D2-CF73-4750-84AD-997F1722EA24}" destId="{DA41BE38-DC81-452B-86B6-DEB67963F289}" srcOrd="0" destOrd="0" presId="urn:microsoft.com/office/officeart/2005/8/layout/cycle2"/>
    <dgm:cxn modelId="{C01FF825-2367-4F04-AA11-FD560382D238}" type="presOf" srcId="{DC3DFC63-1EDF-49DE-B3AD-A32C61B15648}" destId="{89B0F34B-C096-4D89-AE3F-7DDE2DE92E37}" srcOrd="0" destOrd="0" presId="urn:microsoft.com/office/officeart/2005/8/layout/cycle2"/>
    <dgm:cxn modelId="{6E1059F5-E8D2-42C7-ADA2-88CF34FC6040}" type="presOf" srcId="{EE11D60A-C87C-4AD3-B01C-565E06B257EE}" destId="{9E6CC181-1737-43D8-BA99-4EDE839667BF}" srcOrd="1" destOrd="0" presId="urn:microsoft.com/office/officeart/2005/8/layout/cycle2"/>
    <dgm:cxn modelId="{A65260BE-BFDA-4C21-9948-9BE64C534854}" srcId="{24CCB6D2-CF73-4750-84AD-997F1722EA24}" destId="{4D067813-8D36-43EC-8D91-BDF8BA921D33}" srcOrd="1" destOrd="0" parTransId="{1D9F2871-D9F1-44B0-8B21-D06FDF523569}" sibTransId="{02269B55-1474-458C-A7EB-86D5AED1B7F6}"/>
    <dgm:cxn modelId="{A3F260F2-846B-4C71-9655-1C538805F572}" type="presOf" srcId="{C5C45091-342E-4618-A2DB-73B9D4E53077}" destId="{BB971344-8F3F-4B80-A8A1-832CDC6539EA}" srcOrd="1" destOrd="0" presId="urn:microsoft.com/office/officeart/2005/8/layout/cycle2"/>
    <dgm:cxn modelId="{1016046D-783F-471E-8840-67B2C890A900}" srcId="{24CCB6D2-CF73-4750-84AD-997F1722EA24}" destId="{81554F3C-E20F-4417-908E-39269B62302A}" srcOrd="0" destOrd="0" parTransId="{EDC56448-713E-446B-B160-C83E14E2CB11}" sibTransId="{EE11D60A-C87C-4AD3-B01C-565E06B257EE}"/>
    <dgm:cxn modelId="{8333BBEB-5760-442F-AB56-2E48CB7AC3D2}" type="presParOf" srcId="{DA41BE38-DC81-452B-86B6-DEB67963F289}" destId="{B39B619E-8F64-4E6B-8A3D-B11A16C94FB8}" srcOrd="0" destOrd="0" presId="urn:microsoft.com/office/officeart/2005/8/layout/cycle2"/>
    <dgm:cxn modelId="{C0DA207A-5796-405F-88AE-7579816206C8}" type="presParOf" srcId="{DA41BE38-DC81-452B-86B6-DEB67963F289}" destId="{ADD91608-EB19-4DDF-A117-8325A64833E5}" srcOrd="1" destOrd="0" presId="urn:microsoft.com/office/officeart/2005/8/layout/cycle2"/>
    <dgm:cxn modelId="{92F77E1E-87E0-4D51-9FB2-E06EAF1559D4}" type="presParOf" srcId="{ADD91608-EB19-4DDF-A117-8325A64833E5}" destId="{9E6CC181-1737-43D8-BA99-4EDE839667BF}" srcOrd="0" destOrd="0" presId="urn:microsoft.com/office/officeart/2005/8/layout/cycle2"/>
    <dgm:cxn modelId="{0610B863-A78A-4DA0-A715-DAA5DDA47124}" type="presParOf" srcId="{DA41BE38-DC81-452B-86B6-DEB67963F289}" destId="{05EB9020-9E57-45B4-90BD-25668CE6AE4B}" srcOrd="2" destOrd="0" presId="urn:microsoft.com/office/officeart/2005/8/layout/cycle2"/>
    <dgm:cxn modelId="{6E061676-4CD1-4D9D-8AA2-21F8827BE101}" type="presParOf" srcId="{DA41BE38-DC81-452B-86B6-DEB67963F289}" destId="{63BB12FF-52CA-4839-9C4B-9EA1C5194061}" srcOrd="3" destOrd="0" presId="urn:microsoft.com/office/officeart/2005/8/layout/cycle2"/>
    <dgm:cxn modelId="{DC39CC6C-34E8-4758-9DE3-4352412D7E3E}" type="presParOf" srcId="{63BB12FF-52CA-4839-9C4B-9EA1C5194061}" destId="{04C07889-1C3A-434E-B301-71F309C265B6}" srcOrd="0" destOrd="0" presId="urn:microsoft.com/office/officeart/2005/8/layout/cycle2"/>
    <dgm:cxn modelId="{9A222770-81C8-41F6-8EDE-AF86F269469F}" type="presParOf" srcId="{DA41BE38-DC81-452B-86B6-DEB67963F289}" destId="{315905FC-735B-4DCD-B3B2-E76CB7A256E7}" srcOrd="4" destOrd="0" presId="urn:microsoft.com/office/officeart/2005/8/layout/cycle2"/>
    <dgm:cxn modelId="{6C4625EC-10E9-4B04-843E-7FE6BF8627D1}" type="presParOf" srcId="{DA41BE38-DC81-452B-86B6-DEB67963F289}" destId="{314F0CDF-760F-4315-8907-B0A6C16D4EAA}" srcOrd="5" destOrd="0" presId="urn:microsoft.com/office/officeart/2005/8/layout/cycle2"/>
    <dgm:cxn modelId="{3B58A45E-6B45-4217-9562-B4CB06CD95E6}" type="presParOf" srcId="{314F0CDF-760F-4315-8907-B0A6C16D4EAA}" destId="{BB971344-8F3F-4B80-A8A1-832CDC6539EA}" srcOrd="0" destOrd="0" presId="urn:microsoft.com/office/officeart/2005/8/layout/cycle2"/>
    <dgm:cxn modelId="{ED5BC3CA-2228-4DFE-9522-89F00172E4AF}" type="presParOf" srcId="{DA41BE38-DC81-452B-86B6-DEB67963F289}" destId="{89B0F34B-C096-4D89-AE3F-7DDE2DE92E37}" srcOrd="6" destOrd="0" presId="urn:microsoft.com/office/officeart/2005/8/layout/cycle2"/>
    <dgm:cxn modelId="{71E5366D-C2FE-4564-BB2E-A89730AD3AFA}" type="presParOf" srcId="{DA41BE38-DC81-452B-86B6-DEB67963F289}" destId="{4EB5528A-B31E-43DE-B43D-2621FC5F85C6}" srcOrd="7" destOrd="0" presId="urn:microsoft.com/office/officeart/2005/8/layout/cycle2"/>
    <dgm:cxn modelId="{233AF6D4-C73F-4C6A-BACA-880F82FCF761}" type="presParOf" srcId="{4EB5528A-B31E-43DE-B43D-2621FC5F85C6}" destId="{851B4F75-4022-4B33-B8D4-FB4419DA2E4D}" srcOrd="0" destOrd="0" presId="urn:microsoft.com/office/officeart/2005/8/layout/cycle2"/>
    <dgm:cxn modelId="{2F78FD0A-2545-4982-A9C6-AAC82FC87F58}" type="presParOf" srcId="{DA41BE38-DC81-452B-86B6-DEB67963F289}" destId="{1939658A-FB00-456B-BE18-C17B61E3DA26}" srcOrd="8" destOrd="0" presId="urn:microsoft.com/office/officeart/2005/8/layout/cycle2"/>
    <dgm:cxn modelId="{D4A14F34-AA26-4549-B04F-467DC7A3C186}" type="presParOf" srcId="{DA41BE38-DC81-452B-86B6-DEB67963F289}" destId="{ABBEED7C-3ABD-44F6-B479-B83B5631759B}" srcOrd="9" destOrd="0" presId="urn:microsoft.com/office/officeart/2005/8/layout/cycle2"/>
    <dgm:cxn modelId="{41A878E7-AFDA-4F69-953E-DDD07258B0D5}" type="presParOf" srcId="{ABBEED7C-3ABD-44F6-B479-B83B5631759B}" destId="{E6CD950E-78AE-4CCA-918F-5127B649139C}" srcOrd="0" destOrd="0" presId="urn:microsoft.com/office/officeart/2005/8/layout/cycle2"/>
    <dgm:cxn modelId="{2D330BDD-ED9E-4FFF-912B-8A748890FA2B}" type="presParOf" srcId="{DA41BE38-DC81-452B-86B6-DEB67963F289}" destId="{E29804D3-0320-4BBB-B34F-A72F46634DB6}" srcOrd="10" destOrd="0" presId="urn:microsoft.com/office/officeart/2005/8/layout/cycle2"/>
    <dgm:cxn modelId="{21971B14-0D43-4954-BD7E-039A19F2850D}" type="presParOf" srcId="{DA41BE38-DC81-452B-86B6-DEB67963F289}" destId="{58D253DA-5535-49D6-8EE7-DB5606AD5493}" srcOrd="11" destOrd="0" presId="urn:microsoft.com/office/officeart/2005/8/layout/cycle2"/>
    <dgm:cxn modelId="{9083EB5B-0B46-48F0-917C-48D57D293E35}" type="presParOf" srcId="{58D253DA-5535-49D6-8EE7-DB5606AD5493}" destId="{B533CDA0-40BD-4AF0-B48A-ADC506BFD231}" srcOrd="0" destOrd="0" presId="urn:microsoft.com/office/officeart/2005/8/layout/cycle2"/>
    <dgm:cxn modelId="{31733B6C-8CA9-4F7D-A26E-1CAACA685254}" type="presParOf" srcId="{DA41BE38-DC81-452B-86B6-DEB67963F289}" destId="{463A9964-1F2F-48F7-9B0B-76BCC3659B01}" srcOrd="12" destOrd="0" presId="urn:microsoft.com/office/officeart/2005/8/layout/cycle2"/>
    <dgm:cxn modelId="{A9D0F146-26A8-4450-A930-02E8FB1544D3}" type="presParOf" srcId="{DA41BE38-DC81-452B-86B6-DEB67963F289}" destId="{CBB1A489-30EB-4D22-B3E9-C42409A6B4B0}" srcOrd="13" destOrd="0" presId="urn:microsoft.com/office/officeart/2005/8/layout/cycle2"/>
    <dgm:cxn modelId="{A36E7144-4BCE-488B-B2F4-25B398F298D9}" type="presParOf" srcId="{CBB1A489-30EB-4D22-B3E9-C42409A6B4B0}" destId="{2D17C983-CA74-45B6-9062-FE73E536E32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B619E-8F64-4E6B-8A3D-B11A16C94FB8}">
      <dsp:nvSpPr>
        <dsp:cNvPr id="0" name=""/>
        <dsp:cNvSpPr/>
      </dsp:nvSpPr>
      <dsp:spPr>
        <a:xfrm>
          <a:off x="1870212" y="21037"/>
          <a:ext cx="2257072" cy="1649659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Swot</a:t>
          </a:r>
          <a:r>
            <a:rPr lang="en-US" sz="3200" b="1" kern="1200" dirty="0" smtClean="0"/>
            <a:t>-</a:t>
          </a:r>
          <a:r>
            <a:rPr lang="ru-RU" sz="3200" b="1" kern="1200" dirty="0" smtClean="0"/>
            <a:t>анализ</a:t>
          </a:r>
          <a:endParaRPr lang="ru-RU" sz="3200" b="1" kern="1200" dirty="0"/>
        </a:p>
      </dsp:txBody>
      <dsp:txXfrm>
        <a:off x="2200753" y="262624"/>
        <a:ext cx="1595990" cy="1166485"/>
      </dsp:txXfrm>
    </dsp:sp>
    <dsp:sp modelId="{ADD91608-EB19-4DDF-A117-8325A64833E5}">
      <dsp:nvSpPr>
        <dsp:cNvPr id="0" name=""/>
        <dsp:cNvSpPr/>
      </dsp:nvSpPr>
      <dsp:spPr>
        <a:xfrm rot="2405904">
          <a:off x="3814779" y="1470301"/>
          <a:ext cx="381355" cy="4464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828225" y="1522754"/>
        <a:ext cx="266949" cy="267894"/>
      </dsp:txXfrm>
    </dsp:sp>
    <dsp:sp modelId="{05EB9020-9E57-45B4-90BD-25668CE6AE4B}">
      <dsp:nvSpPr>
        <dsp:cNvPr id="0" name=""/>
        <dsp:cNvSpPr/>
      </dsp:nvSpPr>
      <dsp:spPr>
        <a:xfrm>
          <a:off x="3401683" y="1863917"/>
          <a:ext cx="3183338" cy="1322934"/>
        </a:xfrm>
        <a:prstGeom prst="ellipse">
          <a:avLst/>
        </a:prstGeom>
        <a:solidFill>
          <a:schemeClr val="accent2">
            <a:shade val="80000"/>
            <a:hueOff val="-73930"/>
            <a:satOff val="-3750"/>
            <a:lumOff val="505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hlinkClick xmlns:r="http://schemas.openxmlformats.org/officeDocument/2006/relationships" r:id="" action="ppaction://hlinksldjump"/>
            </a:rPr>
            <a:t>Проблемы</a:t>
          </a:r>
          <a:endParaRPr lang="ru-RU" sz="2800" b="1" kern="1200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sp:txBody>
      <dsp:txXfrm>
        <a:off x="3867872" y="2057656"/>
        <a:ext cx="2250960" cy="935456"/>
      </dsp:txXfrm>
    </dsp:sp>
    <dsp:sp modelId="{63BB12FF-52CA-4839-9C4B-9EA1C5194061}">
      <dsp:nvSpPr>
        <dsp:cNvPr id="0" name=""/>
        <dsp:cNvSpPr/>
      </dsp:nvSpPr>
      <dsp:spPr>
        <a:xfrm rot="3790538">
          <a:off x="5268460" y="3439374"/>
          <a:ext cx="599916" cy="4464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73929"/>
            <a:satOff val="-3683"/>
            <a:lumOff val="4664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305211" y="3468905"/>
        <a:ext cx="465969" cy="267894"/>
      </dsp:txXfrm>
    </dsp:sp>
    <dsp:sp modelId="{315905FC-735B-4DCD-B3B2-E76CB7A256E7}">
      <dsp:nvSpPr>
        <dsp:cNvPr id="0" name=""/>
        <dsp:cNvSpPr/>
      </dsp:nvSpPr>
      <dsp:spPr>
        <a:xfrm>
          <a:off x="4908924" y="4160197"/>
          <a:ext cx="2491178" cy="1322934"/>
        </a:xfrm>
        <a:prstGeom prst="ellipse">
          <a:avLst/>
        </a:prstGeom>
        <a:solidFill>
          <a:schemeClr val="accent2">
            <a:shade val="80000"/>
            <a:hueOff val="-147861"/>
            <a:satOff val="-7499"/>
            <a:lumOff val="1010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dirty="0" smtClean="0">
              <a:ln w="10160">
                <a:solidFill>
                  <a:schemeClr val="bg1"/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Портфель проектов</a:t>
          </a:r>
          <a:endParaRPr lang="ru-RU" sz="2400" b="1" kern="1200" cap="none" spc="0" dirty="0">
            <a:ln w="10160">
              <a:solidFill>
                <a:schemeClr val="bg1"/>
              </a:solidFill>
              <a:prstDash val="solid"/>
            </a:ln>
            <a:noFill/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>
        <a:off x="5273749" y="4353936"/>
        <a:ext cx="1761528" cy="935456"/>
      </dsp:txXfrm>
    </dsp:sp>
    <dsp:sp modelId="{314F0CDF-760F-4315-8907-B0A6C16D4EAA}">
      <dsp:nvSpPr>
        <dsp:cNvPr id="0" name=""/>
        <dsp:cNvSpPr/>
      </dsp:nvSpPr>
      <dsp:spPr>
        <a:xfrm rot="20477632">
          <a:off x="7411211" y="4077606"/>
          <a:ext cx="562867" cy="4464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147857"/>
            <a:satOff val="-7365"/>
            <a:lumOff val="9327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7414749" y="4188383"/>
        <a:ext cx="428920" cy="267894"/>
      </dsp:txXfrm>
    </dsp:sp>
    <dsp:sp modelId="{89B0F34B-C096-4D89-AE3F-7DDE2DE92E37}">
      <dsp:nvSpPr>
        <dsp:cNvPr id="0" name=""/>
        <dsp:cNvSpPr/>
      </dsp:nvSpPr>
      <dsp:spPr>
        <a:xfrm>
          <a:off x="8147837" y="2779329"/>
          <a:ext cx="2134674" cy="2011985"/>
        </a:xfrm>
        <a:prstGeom prst="ellipse">
          <a:avLst/>
        </a:prstGeom>
        <a:solidFill>
          <a:schemeClr val="accent2">
            <a:shade val="80000"/>
            <a:hueOff val="-221791"/>
            <a:satOff val="-11249"/>
            <a:lumOff val="1516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</a:rPr>
            <a:t>Педагогический </a:t>
          </a:r>
          <a:r>
            <a:rPr lang="ru-RU" sz="1700" b="1" kern="1200" dirty="0" smtClean="0">
              <a:solidFill>
                <a:schemeClr val="accent2">
                  <a:lumMod val="50000"/>
                </a:schemeClr>
              </a:solidFill>
            </a:rPr>
            <a:t>коллектив</a:t>
          </a:r>
          <a:endParaRPr lang="ru-RU" sz="17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8460453" y="3073977"/>
        <a:ext cx="1509442" cy="1422689"/>
      </dsp:txXfrm>
    </dsp:sp>
    <dsp:sp modelId="{4EB5528A-B31E-43DE-B43D-2621FC5F85C6}">
      <dsp:nvSpPr>
        <dsp:cNvPr id="0" name=""/>
        <dsp:cNvSpPr/>
      </dsp:nvSpPr>
      <dsp:spPr>
        <a:xfrm rot="16823767">
          <a:off x="9305636" y="2325117"/>
          <a:ext cx="272953" cy="4464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21786"/>
            <a:satOff val="-11048"/>
            <a:lumOff val="13991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9339191" y="2454686"/>
        <a:ext cx="191067" cy="267894"/>
      </dsp:txXfrm>
    </dsp:sp>
    <dsp:sp modelId="{1939658A-FB00-456B-BE18-C17B61E3DA26}">
      <dsp:nvSpPr>
        <dsp:cNvPr id="0" name=""/>
        <dsp:cNvSpPr/>
      </dsp:nvSpPr>
      <dsp:spPr>
        <a:xfrm>
          <a:off x="8057990" y="0"/>
          <a:ext cx="3281923" cy="2296839"/>
        </a:xfrm>
        <a:prstGeom prst="ellipse">
          <a:avLst/>
        </a:prstGeom>
        <a:solidFill>
          <a:schemeClr val="accent2">
            <a:shade val="80000"/>
            <a:hueOff val="-295722"/>
            <a:satOff val="-14998"/>
            <a:lumOff val="202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</a:rPr>
            <a:t>ПЛАН МЕРОПРИЯТИЙ ПРОГРАММЫ</a:t>
          </a:r>
          <a:endParaRPr lang="ru-RU" sz="18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8538616" y="336364"/>
        <a:ext cx="2320671" cy="1624111"/>
      </dsp:txXfrm>
    </dsp:sp>
    <dsp:sp modelId="{ABBEED7C-3ABD-44F6-B479-B83B5631759B}">
      <dsp:nvSpPr>
        <dsp:cNvPr id="0" name=""/>
        <dsp:cNvSpPr/>
      </dsp:nvSpPr>
      <dsp:spPr>
        <a:xfrm rot="9422248" flipH="1" flipV="1">
          <a:off x="2138323" y="3975225"/>
          <a:ext cx="2522533" cy="3128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95714"/>
            <a:satOff val="-14730"/>
            <a:lumOff val="18654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2142042" y="4056115"/>
        <a:ext cx="2428664" cy="187738"/>
      </dsp:txXfrm>
    </dsp:sp>
    <dsp:sp modelId="{E29804D3-0320-4BBB-B34F-A72F46634DB6}">
      <dsp:nvSpPr>
        <dsp:cNvPr id="0" name=""/>
        <dsp:cNvSpPr/>
      </dsp:nvSpPr>
      <dsp:spPr>
        <a:xfrm>
          <a:off x="471677" y="3839254"/>
          <a:ext cx="1581978" cy="1767295"/>
        </a:xfrm>
        <a:prstGeom prst="ellipse">
          <a:avLst/>
        </a:prstGeom>
        <a:solidFill>
          <a:schemeClr val="accent2">
            <a:shade val="80000"/>
            <a:hueOff val="-369652"/>
            <a:satOff val="-18748"/>
            <a:lumOff val="252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2">
                  <a:lumMod val="50000"/>
                </a:schemeClr>
              </a:solidFill>
            </a:rPr>
            <a:t>Создание творческой группы</a:t>
          </a:r>
          <a:endParaRPr lang="ru-RU" sz="17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703352" y="4098068"/>
        <a:ext cx="1118628" cy="1249667"/>
      </dsp:txXfrm>
    </dsp:sp>
    <dsp:sp modelId="{58D253DA-5535-49D6-8EE7-DB5606AD5493}">
      <dsp:nvSpPr>
        <dsp:cNvPr id="0" name=""/>
        <dsp:cNvSpPr/>
      </dsp:nvSpPr>
      <dsp:spPr>
        <a:xfrm rot="16017431">
          <a:off x="1038677" y="3322555"/>
          <a:ext cx="322834" cy="4464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369643"/>
            <a:satOff val="-18413"/>
            <a:lumOff val="2331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1089673" y="3460210"/>
        <a:ext cx="225984" cy="267894"/>
      </dsp:txXfrm>
    </dsp:sp>
    <dsp:sp modelId="{463A9964-1F2F-48F7-9B0B-76BCC3659B01}">
      <dsp:nvSpPr>
        <dsp:cNvPr id="0" name=""/>
        <dsp:cNvSpPr/>
      </dsp:nvSpPr>
      <dsp:spPr>
        <a:xfrm>
          <a:off x="271834" y="1236896"/>
          <a:ext cx="1717235" cy="1997552"/>
        </a:xfrm>
        <a:prstGeom prst="ellipse">
          <a:avLst/>
        </a:prstGeom>
        <a:solidFill>
          <a:schemeClr val="accent2">
            <a:shade val="80000"/>
            <a:hueOff val="-443583"/>
            <a:satOff val="-22497"/>
            <a:lumOff val="3032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</a:rPr>
            <a:t>Анализ деятельности и среды</a:t>
          </a:r>
          <a:endParaRPr lang="ru-RU" sz="18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23317" y="1529431"/>
        <a:ext cx="1214269" cy="1412482"/>
      </dsp:txXfrm>
    </dsp:sp>
    <dsp:sp modelId="{CBB1A489-30EB-4D22-B3E9-C42409A6B4B0}">
      <dsp:nvSpPr>
        <dsp:cNvPr id="0" name=""/>
        <dsp:cNvSpPr/>
      </dsp:nvSpPr>
      <dsp:spPr>
        <a:xfrm rot="19401291">
          <a:off x="1908579" y="1346609"/>
          <a:ext cx="233848" cy="4464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443571"/>
            <a:satOff val="-22095"/>
            <a:lumOff val="27981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915512" y="1456843"/>
        <a:ext cx="163694" cy="267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62;&#1077;&#1083;&#1077;&#1074;&#1099;&#1077;%20&#1080;&#1085;&#1076;&#1080;&#1082;&#1072;&#1090;&#1086;&#1088;&#1099;.docx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63672" y="4505497"/>
            <a:ext cx="5993789" cy="45720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В. Дмитриев-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колледжа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72" y="729439"/>
            <a:ext cx="2780017" cy="22069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31087" y="463639"/>
            <a:ext cx="7771074" cy="338714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разработки программы развития (модернизации) ГПОАУ ЯО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Любимского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аграрно-политехнического колледжа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5" y="2936382"/>
            <a:ext cx="4507607" cy="332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548" y="217406"/>
            <a:ext cx="10983455" cy="61092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для разработки ПР( история вопроса)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549" y="978794"/>
            <a:ext cx="10576131" cy="4890300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endParaRPr lang="ru-RU" b="1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endParaRPr lang="ru-RU" b="1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691063"/>
              </p:ext>
            </p:extLst>
          </p:nvPr>
        </p:nvGraphicFramePr>
        <p:xfrm>
          <a:off x="368745" y="1279726"/>
          <a:ext cx="11405062" cy="4768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67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783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68775"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оргкомитета </a:t>
                      </a:r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2000" b="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подготовке </a:t>
                      </a:r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проведению</a:t>
                      </a:r>
                      <a:r>
                        <a:rPr lang="ru-RU" sz="2000" b="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Мирового </a:t>
                      </a:r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чемпионата по</a:t>
                      </a:r>
                      <a:b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профессиональному</a:t>
                      </a:r>
                      <a:r>
                        <a:rPr lang="ru-RU" sz="2000" b="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мастерству </a:t>
                      </a:r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стандартам</a:t>
                      </a:r>
                      <a:b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0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Ворлдскиллс</a:t>
                      </a:r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в г. Казани </a:t>
                      </a:r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000" b="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 (21.11.2017</a:t>
                      </a:r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):</a:t>
                      </a:r>
                    </a:p>
                    <a:p>
                      <a:pPr algn="just"/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Разработать </a:t>
                      </a:r>
                      <a:r>
                        <a:rPr lang="ru-RU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программу</a:t>
                      </a:r>
                      <a:r>
                        <a:rPr lang="ru-RU" sz="2000" b="0" i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развития </a:t>
                      </a:r>
                      <a:r>
                        <a:rPr lang="ru-RU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ПОО в субъектах </a:t>
                      </a:r>
                      <a:r>
                        <a:rPr lang="ru-RU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РФ,</a:t>
                      </a:r>
                      <a:r>
                        <a:rPr lang="ru-RU" sz="2000" b="0" i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предусмотрев </a:t>
                      </a:r>
                      <a:r>
                        <a:rPr lang="ru-RU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по</a:t>
                      </a:r>
                      <a:br>
                        <a:rPr lang="ru-RU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развитию </a:t>
                      </a:r>
                      <a:r>
                        <a:rPr lang="ru-RU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инфраструктуры,</a:t>
                      </a:r>
                      <a:r>
                        <a:rPr lang="ru-RU" sz="2000" b="0" i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кадрового потенциала,</a:t>
                      </a:r>
                      <a:r>
                        <a:rPr lang="ru-RU" sz="2000" b="0" i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созданию </a:t>
                      </a:r>
                      <a:r>
                        <a:rPr lang="ru-RU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современных</a:t>
                      </a:r>
                      <a:br>
                        <a:rPr lang="ru-RU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условий для реализации </a:t>
                      </a:r>
                      <a:r>
                        <a:rPr lang="ru-RU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ОПОП,</a:t>
                      </a:r>
                      <a:r>
                        <a:rPr lang="ru-RU" sz="2000" b="0" i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</a:t>
                      </a:r>
                      <a:r>
                        <a:rPr lang="ru-RU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также планируемые </a:t>
                      </a:r>
                      <a:r>
                        <a:rPr lang="ru-RU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r>
                        <a:rPr lang="ru-RU" sz="2000" b="0" i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аккредитации </a:t>
                      </a:r>
                      <a:r>
                        <a:rPr lang="ru-RU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 </a:t>
                      </a:r>
                      <a:r>
                        <a:rPr lang="ru-RU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000" b="0" i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соответствии </a:t>
                      </a:r>
                      <a:r>
                        <a:rPr lang="ru-RU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 </a:t>
                      </a:r>
                      <a:r>
                        <a:rPr lang="ru-RU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стандартами</a:t>
                      </a:r>
                      <a:r>
                        <a:rPr lang="ru-RU" sz="2000" b="0" i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000" b="0" i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Ворлдскиллс</a:t>
                      </a:r>
                      <a:r>
                        <a:rPr lang="ru-RU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поручений </a:t>
                      </a:r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Президента</a:t>
                      </a:r>
                      <a:r>
                        <a:rPr lang="ru-RU" sz="2000" b="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</a:t>
                      </a:r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итогам </a:t>
                      </a:r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заседания</a:t>
                      </a:r>
                      <a:r>
                        <a:rPr lang="ru-RU" sz="2000" b="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Государственного </a:t>
                      </a:r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совета </a:t>
                      </a:r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sz="2000" b="0" i="0" baseline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</a:t>
                      </a:r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декабря 2017 г. от </a:t>
                      </a:r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22.02.2018</a:t>
                      </a:r>
                      <a:r>
                        <a:rPr lang="ru-RU" sz="2000" b="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Пр-321ГС</a:t>
                      </a:r>
                      <a:b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2000" b="0" i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b="1" i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2000" b="1" i="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п.5 </a:t>
                      </a:r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</a:t>
                      </a:r>
                      <a:r>
                        <a:rPr lang="ru-RU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обеспечить </a:t>
                      </a:r>
                      <a:r>
                        <a:rPr lang="ru-RU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</a:t>
                      </a:r>
                      <a:r>
                        <a:rPr lang="ru-RU" sz="2000" b="0" i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модернизации</a:t>
                      </a:r>
                      <a:r>
                        <a:rPr lang="ru-RU" sz="2000" b="0" i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образовательных </a:t>
                      </a:r>
                      <a:r>
                        <a:rPr lang="ru-RU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организаций,</a:t>
                      </a:r>
                      <a:br>
                        <a:rPr lang="ru-RU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реализующих </a:t>
                      </a:r>
                      <a:r>
                        <a:rPr lang="ru-RU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</a:t>
                      </a:r>
                      <a:r>
                        <a:rPr lang="ru-RU" sz="2000" b="0" i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</a:t>
                      </a:r>
                      <a:r>
                        <a:rPr lang="ru-RU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</a:t>
                      </a:r>
                      <a:br>
                        <a:rPr lang="ru-RU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0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профессионального образования, </a:t>
                      </a:r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000" b="1" i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целях </a:t>
                      </a:r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устранения </a:t>
                      </a:r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дефицита</a:t>
                      </a:r>
                      <a:r>
                        <a:rPr lang="ru-RU" sz="2000" b="1" i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квалифицированных рабочих</a:t>
                      </a:r>
                      <a:r>
                        <a:rPr lang="ru-RU" sz="2000" b="1" i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кадров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36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08101"/>
          </a:xfrm>
        </p:spPr>
        <p:txBody>
          <a:bodyPr>
            <a:normAutofit/>
          </a:bodyPr>
          <a:lstStyle/>
          <a:p>
            <a:pPr algn="ctr"/>
            <a:r>
              <a:rPr lang="ru-RU" sz="4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для разработки ПР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610" y="1390524"/>
            <a:ext cx="10852090" cy="4339052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ОТ 17.01.2018 № 06-70 «О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 ПРОГРАММЫ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 28.01.2018 ПРОЕКТ ПРОГРАММЫ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ПРОФЕССИОНАЛЬНЫХ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СУБЪЕКТАХ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РЕАЛИЗУЮЩИХ ПРОГРАММЫ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ПРОФЕССИОНАЛЬНОГО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В ЦЕЛЯХ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УСТРАНЕНИЯ ДЕФИЦИТА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КВАЛИФИЦИРОВАННЫХ РАБОЧИХ КАДРОВ В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СУБЪЕКТАХ РОССИЙСКОЙ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МОДЕЛЕЙ УПРАВЛЕНИЯ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ОРГАНИЗАЦИЕЙ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УЧАСТИЕМ РАБОТОДАТЕЛЕЙ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://RKADR.MICCEDU.RU/&amp;SPECIALPAGE=RKADRY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12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105" y="108065"/>
            <a:ext cx="7889597" cy="70507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Логика построения программы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2582" y="1188910"/>
            <a:ext cx="10058400" cy="5095979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122644454"/>
              </p:ext>
            </p:extLst>
          </p:nvPr>
        </p:nvGraphicFramePr>
        <p:xfrm>
          <a:off x="360608" y="813135"/>
          <a:ext cx="11383909" cy="5670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723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6643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39091" y="1903444"/>
            <a:ext cx="105821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конкурентоспособной системы профессионального образования в ГПОАУ ЯО Любимском аграрно-политехническом колледже, обеспечивающей подготовку высококвалифицированных специалистов и рабочих кадров в соответствии с современными стандартами и передовыми технологиями</a:t>
            </a:r>
            <a:endParaRPr lang="ru-RU" sz="32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36372" y="452858"/>
            <a:ext cx="10058400" cy="8081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607" y="4207436"/>
            <a:ext cx="2395472" cy="20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8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14918"/>
          </a:xfrm>
        </p:spPr>
        <p:txBody>
          <a:bodyPr>
            <a:noAutofit/>
          </a:bodyPr>
          <a:lstStyle/>
          <a:p>
            <a:pPr algn="ctr"/>
            <a:r>
              <a:rPr lang="ru-RU" sz="4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</a:t>
            </a:r>
            <a:r>
              <a:rPr lang="ru-RU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825" y="888756"/>
            <a:ext cx="11194434" cy="573648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2300" b="1" dirty="0">
                <a:solidFill>
                  <a:schemeClr val="tx1"/>
                </a:solidFill>
              </a:rPr>
              <a:t>Удовлетворение потребностей работодателя в высококвалифицированных рабочих кадрах и специалистах среднего звена.</a:t>
            </a:r>
          </a:p>
          <a:p>
            <a:pPr lvl="0"/>
            <a:r>
              <a:rPr lang="ru-RU" sz="2300" b="1" dirty="0">
                <a:solidFill>
                  <a:schemeClr val="tx1"/>
                </a:solidFill>
              </a:rPr>
              <a:t>Развитие сотрудничества с предприятиями и организациями.</a:t>
            </a:r>
          </a:p>
          <a:p>
            <a:pPr lvl="0"/>
            <a:r>
              <a:rPr lang="ru-RU" sz="2300" b="1" dirty="0">
                <a:solidFill>
                  <a:schemeClr val="tx1"/>
                </a:solidFill>
              </a:rPr>
              <a:t>Выявление источников и скрытых резервов продуктивного функционирования колледжа на качественно более высоком уровне.</a:t>
            </a:r>
          </a:p>
          <a:p>
            <a:pPr lvl="0"/>
            <a:r>
              <a:rPr lang="ru-RU" sz="2300" b="1" dirty="0">
                <a:solidFill>
                  <a:schemeClr val="tx1"/>
                </a:solidFill>
              </a:rPr>
              <a:t>Развитие образовательной инфраструктуры, обеспечивающей условия подготовки кадров для рынка труда с учетом текущих и перспективных потребностей предприятий реального сектора экономики региона.</a:t>
            </a:r>
          </a:p>
          <a:p>
            <a:pPr lvl="0"/>
            <a:r>
              <a:rPr lang="ru-RU" sz="2300" b="1" dirty="0">
                <a:solidFill>
                  <a:schemeClr val="tx1"/>
                </a:solidFill>
              </a:rPr>
              <a:t>Модернизация образовательного процесса на основе внедрения ФГОС ТОП-50, стандартов </a:t>
            </a:r>
            <a:r>
              <a:rPr lang="ru-RU" sz="2300" b="1" dirty="0" err="1">
                <a:solidFill>
                  <a:schemeClr val="tx1"/>
                </a:solidFill>
              </a:rPr>
              <a:t>Ворлдскиллс</a:t>
            </a:r>
            <a:r>
              <a:rPr lang="ru-RU" sz="2300" b="1" dirty="0">
                <a:solidFill>
                  <a:schemeClr val="tx1"/>
                </a:solidFill>
              </a:rPr>
              <a:t>, совершенствование содержания и структуры образования, форм обучения, технологий и методов обучения, в том числе внедрение целевого обучения и развитие  практико-­ориентированной (дуальной) модели обучения, электронного обучения и дистанционных технологий.</a:t>
            </a:r>
          </a:p>
          <a:p>
            <a:pPr lvl="0"/>
            <a:r>
              <a:rPr lang="ru-RU" sz="2300" b="1" dirty="0">
                <a:solidFill>
                  <a:schemeClr val="tx1"/>
                </a:solidFill>
              </a:rPr>
              <a:t>Расширение спектра образовательных программ подготовки квалифицированных рабочих и специалистов среднего звена, в соответствии с потребностями рынка труда и перспективами развития региона.</a:t>
            </a:r>
          </a:p>
          <a:p>
            <a:pPr lvl="0"/>
            <a:r>
              <a:rPr lang="ru-RU" sz="2300" b="1" dirty="0">
                <a:solidFill>
                  <a:schemeClr val="tx1"/>
                </a:solidFill>
              </a:rPr>
              <a:t>Совершенствование системы качества образования и оценки образовательных результатов.</a:t>
            </a:r>
          </a:p>
          <a:p>
            <a:pPr lvl="0"/>
            <a:r>
              <a:rPr lang="ru-RU" sz="2300" b="1" dirty="0">
                <a:solidFill>
                  <a:schemeClr val="tx1"/>
                </a:solidFill>
              </a:rPr>
              <a:t>Обеспечение возможности выбора различных путей (траекторий) получения профессионального образования и повышения квалификации.</a:t>
            </a:r>
          </a:p>
          <a:p>
            <a:pPr lvl="0"/>
            <a:r>
              <a:rPr lang="ru-RU" sz="2300" b="1" dirty="0">
                <a:solidFill>
                  <a:schemeClr val="tx1"/>
                </a:solidFill>
              </a:rPr>
              <a:t>Создание условий для профессионального самоопределения и профессионального развития.</a:t>
            </a:r>
          </a:p>
          <a:p>
            <a:pPr lvl="0"/>
            <a:r>
              <a:rPr lang="ru-RU" sz="2300" b="1" dirty="0">
                <a:solidFill>
                  <a:schemeClr val="tx1"/>
                </a:solidFill>
              </a:rPr>
              <a:t>Создание учебно-воспитательного пространства, отвечающего современным требованиям к структуре, условиям и результатам воспитания.</a:t>
            </a:r>
          </a:p>
          <a:p>
            <a:pPr lvl="0"/>
            <a:r>
              <a:rPr lang="ru-RU" sz="2300" b="1" dirty="0">
                <a:solidFill>
                  <a:schemeClr val="tx1"/>
                </a:solidFill>
              </a:rPr>
              <a:t>Создание условий для профессионального совершенствования педагогических работников.</a:t>
            </a:r>
          </a:p>
          <a:p>
            <a:pPr lvl="0"/>
            <a:r>
              <a:rPr lang="ru-RU" sz="2300" b="1" dirty="0">
                <a:solidFill>
                  <a:schemeClr val="tx1"/>
                </a:solidFill>
              </a:rPr>
              <a:t>Создание эффективной системы менеджмента качества образования, разработка моделей, технологий и методик подготовки и проведения процедур контроля и внедрение независимой оценки качества образования.</a:t>
            </a:r>
          </a:p>
          <a:p>
            <a:r>
              <a:rPr lang="ru-RU" dirty="0" smtClean="0"/>
              <a:t>…………..</a:t>
            </a:r>
          </a:p>
          <a:p>
            <a:r>
              <a:rPr lang="ru-RU" dirty="0" smtClean="0"/>
              <a:t>…….</a:t>
            </a:r>
            <a:endParaRPr lang="ru-RU" dirty="0"/>
          </a:p>
        </p:txBody>
      </p:sp>
      <p:sp>
        <p:nvSpPr>
          <p:cNvPr id="4" name="Равнобедренный треугольник 3">
            <a:hlinkClick r:id="rId2" action="ppaction://hlinksldjump"/>
          </p:cNvPr>
          <p:cNvSpPr/>
          <p:nvPr/>
        </p:nvSpPr>
        <p:spPr>
          <a:xfrm>
            <a:off x="11419463" y="5617414"/>
            <a:ext cx="618186" cy="70833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08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01" y="115911"/>
            <a:ext cx="10058400" cy="61491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Проекты программы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670" y="589161"/>
            <a:ext cx="11625330" cy="582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t">
              <a:lnSpc>
                <a:spcPct val="115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«Формирование банка нормативно-правовой документации»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t">
              <a:lnSpc>
                <a:spcPct val="115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«Обеспечение качества подготовки высококвалифицированных специалистов и рабочих кадров в соответствии с запросами работодателей и методиками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Ворлдскиллс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t">
              <a:lnSpc>
                <a:spcPct val="115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«Использование комплексных учебно-воспитательных технологий для формирования общих компетенций и содействия профессиональному развитию личности обучающихся»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t">
              <a:lnSpc>
                <a:spcPct val="115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«Информатизация образования»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t">
              <a:lnSpc>
                <a:spcPct val="115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«Популяризация и повышение привлекательности рабочих профессий»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t">
              <a:lnSpc>
                <a:spcPct val="115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«Центр содействия профессиональному развитию обучающихся»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t">
              <a:lnSpc>
                <a:spcPct val="115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«Развитие воспитательного пространства»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t">
              <a:lnSpc>
                <a:spcPct val="115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«Олимпиады и конкурсы профессионального мастерства»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t">
              <a:lnSpc>
                <a:spcPct val="115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«Развитие деятельности учебно-производственных мастерских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лабораторий колледжа(модернизация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материально-технической базы)»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t">
              <a:lnSpc>
                <a:spcPct val="115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«Развитие кадрового потенциала колледжа»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t">
              <a:lnSpc>
                <a:spcPct val="115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«Научно-методическое обеспечение образовательного процесса»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t">
              <a:lnSpc>
                <a:spcPct val="115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«Развитие и совершенствование социального партнерства»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t">
              <a:lnSpc>
                <a:spcPct val="115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«Доступная среда»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t">
              <a:lnSpc>
                <a:spcPct val="115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«Создание безопасных условий для осуществления образовательной деятельности»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t">
              <a:lnSpc>
                <a:spcPct val="115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«Финансово-экономическое обеспечение Программы»</a:t>
            </a:r>
            <a:endParaRPr lang="ru-RU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19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53555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4248" y="437882"/>
            <a:ext cx="10161431" cy="5731097"/>
          </a:xfrm>
          <a:prstGeom prst="rect">
            <a:avLst/>
          </a:prstGeom>
        </p:spPr>
      </p:pic>
      <p:pic>
        <p:nvPicPr>
          <p:cNvPr id="6" name="Рисунок 5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4588" y="5595368"/>
            <a:ext cx="634039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3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826" y="918455"/>
            <a:ext cx="10058400" cy="1064891"/>
          </a:xfrm>
        </p:spPr>
        <p:txBody>
          <a:bodyPr>
            <a:normAutofit/>
          </a:bodyPr>
          <a:lstStyle/>
          <a:p>
            <a:pPr algn="ctr"/>
            <a:r>
              <a:rPr lang="ru-RU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ВНИМАНИЕ</a:t>
            </a:r>
            <a:endParaRPr lang="ru-RU" sz="5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461" y="1694645"/>
            <a:ext cx="4455017" cy="445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6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1483</TotalTime>
  <Words>506</Words>
  <Application>Microsoft Office PowerPoint</Application>
  <PresentationFormat>Широкоэкранный</PresentationFormat>
  <Paragraphs>61</Paragraphs>
  <Slides>9</Slides>
  <Notes>0</Notes>
  <HiddenSlides>3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Calibri</vt:lpstr>
      <vt:lpstr>Calibri Light</vt:lpstr>
      <vt:lpstr>Tahoma</vt:lpstr>
      <vt:lpstr>Times New Roman</vt:lpstr>
      <vt:lpstr>Wingdings</vt:lpstr>
      <vt:lpstr>Ретро</vt:lpstr>
      <vt:lpstr>Практика разработки программы развития (модернизации) ГПОАУ ЯО Любимского аграрно-политехнического колледжа</vt:lpstr>
      <vt:lpstr>Основания для разработки ПР( история вопроса)</vt:lpstr>
      <vt:lpstr>Основания для разработки ПР</vt:lpstr>
      <vt:lpstr>Логика построения программы</vt:lpstr>
      <vt:lpstr> </vt:lpstr>
      <vt:lpstr>Задачи Программы:</vt:lpstr>
      <vt:lpstr> Проекты программы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разработки программы развития (модернизации) ГПОАУ ЯО Любимского аграрно-политехнического колледжа</dc:title>
  <dc:creator>Пользователь</dc:creator>
  <cp:lastModifiedBy>Пользователь</cp:lastModifiedBy>
  <cp:revision>30</cp:revision>
  <dcterms:created xsi:type="dcterms:W3CDTF">2020-05-18T20:51:28Z</dcterms:created>
  <dcterms:modified xsi:type="dcterms:W3CDTF">2020-05-20T13:07:57Z</dcterms:modified>
</cp:coreProperties>
</file>