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91" r:id="rId4"/>
    <p:sldId id="280" r:id="rId5"/>
    <p:sldId id="281" r:id="rId6"/>
    <p:sldId id="282" r:id="rId7"/>
    <p:sldId id="284" r:id="rId8"/>
    <p:sldId id="283" r:id="rId9"/>
    <p:sldId id="286" r:id="rId10"/>
    <p:sldId id="287" r:id="rId11"/>
    <p:sldId id="289" r:id="rId12"/>
    <p:sldId id="288" r:id="rId13"/>
    <p:sldId id="290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777240" y="1706881"/>
            <a:ext cx="7719029" cy="2834640"/>
          </a:xfrm>
        </p:spPr>
        <p:txBody>
          <a:bodyPr anchor="t">
            <a:noAutofit/>
          </a:bodyPr>
          <a:lstStyle/>
          <a:p>
            <a:pPr marL="0" indent="0"/>
            <a:r>
              <a:rPr lang="ru-RU" sz="3200" b="1" dirty="0"/>
              <a:t>Презентация дорожной карты регионального </a:t>
            </a:r>
            <a:r>
              <a:rPr lang="ru-RU" sz="3200" b="1" dirty="0" smtClean="0"/>
              <a:t>проекта </a:t>
            </a:r>
            <a:br>
              <a:rPr lang="ru-RU" sz="3200" b="1" dirty="0" smtClean="0"/>
            </a:br>
            <a:r>
              <a:rPr lang="ru-RU" sz="3200" b="1" dirty="0" smtClean="0"/>
              <a:t>«Сопровождение ПОО по формированию профессиональной культуры  обучающихся»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 Цели деятельности базовых площадок, созданных в рамках реализации проекта</a:t>
            </a: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b="1" i="1" dirty="0"/>
              <a:t/>
            </a:r>
            <a:br>
              <a:rPr lang="ru-RU" sz="3200" b="1" i="1" dirty="0"/>
            </a:br>
            <a:endParaRPr lang="ru-RU" altLang="ru-RU" sz="3200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97426"/>
            <a:ext cx="6311901" cy="942974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1800" dirty="0" smtClean="0"/>
              <a:t>Задорожная И.В., методист центра развития профессионального образования ГАУ ДПО ЯО ИРО</a:t>
            </a:r>
            <a:endParaRPr lang="ru-RU" altLang="ru-RU" sz="1800" b="1" dirty="0" smtClean="0"/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2544234" y="5740400"/>
            <a:ext cx="7516284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en-US" altLang="ru-RU" sz="1600" dirty="0" smtClean="0">
                <a:solidFill>
                  <a:schemeClr val="tx2"/>
                </a:solidFill>
              </a:rPr>
              <a:t>16</a:t>
            </a:r>
            <a:r>
              <a:rPr lang="ru-RU" altLang="ru-RU" sz="1600" dirty="0" smtClean="0">
                <a:solidFill>
                  <a:schemeClr val="tx2"/>
                </a:solidFill>
              </a:rPr>
              <a:t> июня 2020 </a:t>
            </a:r>
            <a:r>
              <a:rPr lang="ru-RU" altLang="ru-RU" sz="1600" dirty="0">
                <a:solidFill>
                  <a:schemeClr val="tx2"/>
                </a:solidFill>
              </a:rPr>
              <a:t>г.</a:t>
            </a:r>
            <a:endParaRPr lang="ru-RU" altLang="ru-RU" sz="1600" b="1" dirty="0">
              <a:solidFill>
                <a:schemeClr val="tx2"/>
              </a:solidFill>
            </a:endParaRP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1" y="188913"/>
            <a:ext cx="489796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03" y="2133600"/>
            <a:ext cx="3345189" cy="1691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40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Базовые площадки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/>
              <a:t>Цель создания б/п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smtClean="0"/>
              <a:t>Разработка </a:t>
            </a:r>
            <a:r>
              <a:rPr lang="ru-RU" sz="2400" dirty="0"/>
              <a:t>и апробация учебно-методических материалов в рамках реализации регионального проекта «Сопровождение ПОО по формированию профессиональной культуры обучающихся</a:t>
            </a:r>
            <a:r>
              <a:rPr lang="ru-RU" sz="2400" dirty="0" smtClean="0"/>
              <a:t>». </a:t>
            </a:r>
          </a:p>
          <a:p>
            <a:pPr marL="0" indent="0">
              <a:buNone/>
            </a:pPr>
            <a:r>
              <a:rPr lang="ru-RU" sz="2400" b="1" u="sng" dirty="0" smtClean="0"/>
              <a:t>Тема  базовых площадок:</a:t>
            </a:r>
            <a:endParaRPr lang="ru-RU" sz="2400" b="1" u="sng" dirty="0"/>
          </a:p>
          <a:p>
            <a:r>
              <a:rPr lang="ru-RU" sz="2400" dirty="0"/>
              <a:t>«Организационно-методическая поддержка реализации проекта ЦРПО «Сопровождение ПОО по формированию профессиональной </a:t>
            </a:r>
            <a:r>
              <a:rPr lang="ru-RU" sz="2400" dirty="0" smtClean="0"/>
              <a:t>культуры </a:t>
            </a:r>
            <a:r>
              <a:rPr lang="ru-RU" sz="2400" dirty="0"/>
              <a:t>обучающихся</a:t>
            </a:r>
            <a:r>
              <a:rPr lang="ru-RU" sz="2400" dirty="0" smtClean="0"/>
              <a:t>» по профилям:</a:t>
            </a:r>
          </a:p>
          <a:p>
            <a:r>
              <a:rPr lang="ru-RU" sz="2400" dirty="0" smtClean="0"/>
              <a:t>по ППССЗ ГПОУ ЯО ВАК( сельскохозяйственный профиль); ГПОУ ЯО </a:t>
            </a:r>
            <a:r>
              <a:rPr lang="ru-RU" sz="2400" dirty="0" err="1" smtClean="0"/>
              <a:t>ЯТРиТ</a:t>
            </a:r>
            <a:r>
              <a:rPr lang="ru-RU" sz="2400" dirty="0" smtClean="0"/>
              <a:t> (технический профиль);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 ППКРС ГПОУ ЯО РТТК.</a:t>
            </a:r>
          </a:p>
          <a:p>
            <a:endParaRPr lang="ru-RU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81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 Задачи базовых площадок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smtClean="0"/>
              <a:t>Разработать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звена,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Апробировать 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 и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Оказывать  информационную, консультативную, экспертно-аналитическую поддержку </a:t>
            </a:r>
            <a:r>
              <a:rPr lang="ru-RU" sz="2400" dirty="0"/>
              <a:t>ПОО ЯО по вопросам формирования профессиональной культуры  обучающихся.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4</a:t>
            </a:r>
            <a:r>
              <a:rPr lang="ru-RU" sz="2400" dirty="0"/>
              <a:t>. </a:t>
            </a:r>
            <a:r>
              <a:rPr lang="ru-RU" sz="2400" dirty="0" smtClean="0"/>
              <a:t>Организовывать технологическую и методическую поддержку </a:t>
            </a:r>
            <a:r>
              <a:rPr lang="ru-RU" sz="2400" smtClean="0"/>
              <a:t>в проведении </a:t>
            </a:r>
            <a:r>
              <a:rPr lang="ru-RU" sz="2400" dirty="0" smtClean="0"/>
              <a:t>мониторинга </a:t>
            </a:r>
            <a:r>
              <a:rPr lang="ru-RU" sz="2400" dirty="0"/>
              <a:t>результативности реализации проекта.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05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 </a:t>
            </a:r>
            <a:r>
              <a:rPr lang="ru-RU" altLang="ru-RU" sz="3200" b="1" dirty="0" smtClean="0"/>
              <a:t>Ожидаемые результаты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/>
              <a:t>Создан банк методических разработок, определяющий единое понимание ПК обучающихся;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/>
              <a:t>Разработан пакет нормативно-правовых документов;</a:t>
            </a:r>
            <a:endParaRPr lang="ru-RU" sz="2400" dirty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/>
              <a:t>Разработаны основные показатели алгоритма действий ПОО ЯО</a:t>
            </a:r>
            <a:r>
              <a:rPr lang="ru-RU" sz="1800" dirty="0" smtClean="0"/>
              <a:t> </a:t>
            </a:r>
            <a:r>
              <a:rPr lang="ru-RU" sz="2400" dirty="0" smtClean="0"/>
              <a:t>при  формировании </a:t>
            </a:r>
            <a:r>
              <a:rPr lang="ru-RU" sz="2400" dirty="0"/>
              <a:t>профессиональной культуры обучающихся </a:t>
            </a:r>
            <a:r>
              <a:rPr lang="ru-RU" sz="2400" dirty="0" smtClean="0"/>
              <a:t>по ППССЗ и </a:t>
            </a:r>
            <a:r>
              <a:rPr lang="ru-RU" sz="2400" dirty="0"/>
              <a:t>ППКРС; и апробированы </a:t>
            </a:r>
            <a:r>
              <a:rPr lang="ru-RU" sz="2400" dirty="0" smtClean="0"/>
              <a:t>разработанные практические материалы;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/>
              <a:t>Подготовлен и апробирован комплект методических материалов для повышения квалификации педагогов в форме УМС, круглых столов и ППК;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/>
              <a:t>Результаты реализации проекта представлены в виде презентаций на заседаниях педагогических сообществ, публикациях в научно-методических изданиях.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79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0" y="326430"/>
            <a:ext cx="2026400" cy="202640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3368040" y="423948"/>
            <a:ext cx="687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1" y="2823436"/>
            <a:ext cx="7876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Благодарим за внимание!</a:t>
            </a:r>
            <a:endParaRPr lang="ru-RU" sz="5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679405" y="487680"/>
            <a:ext cx="8339115" cy="522412"/>
          </a:xfrm>
        </p:spPr>
        <p:txBody>
          <a:bodyPr>
            <a:normAutofit fontScale="90000"/>
          </a:bodyPr>
          <a:lstStyle/>
          <a:p>
            <a:pPr algn="ctr" eaLnBrk="1" hangingPunct="1"/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22120"/>
            <a:ext cx="10564296" cy="473121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ru-RU" sz="2400" dirty="0" smtClean="0"/>
          </a:p>
          <a:p>
            <a:pPr marL="0" indent="0">
              <a:buNone/>
              <a:defRPr/>
            </a:pPr>
            <a:endParaRPr lang="ru-RU" sz="2400" dirty="0"/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/>
              <a:t>Профессиональная культура </a:t>
            </a:r>
            <a:r>
              <a:rPr lang="ru-RU" sz="2400" dirty="0" smtClean="0"/>
              <a:t>– это универсальная система, которая включает знания и ценности, принятые в конкретной профессиональной области и регулирующие профессиональную деятельность на основе профессиональной и социальной компетентности.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Формирование данной компетенции направлено на повышение профессионализма, мобильности и конкурентоспособности современного специалиста на региональной рынке труда.</a:t>
            </a: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3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17898" y="293689"/>
            <a:ext cx="9874102" cy="14795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7188" y="1722438"/>
            <a:ext cx="10564812" cy="47307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1. Организационная деятельность:</a:t>
            </a:r>
          </a:p>
          <a:p>
            <a:r>
              <a:rPr lang="ru-RU" sz="2400" dirty="0"/>
              <a:t>Подготовка документов проекта;</a:t>
            </a:r>
          </a:p>
          <a:p>
            <a:r>
              <a:rPr lang="ru-RU" sz="2400" dirty="0" smtClean="0"/>
              <a:t>Определение базовых площадок, формирование </a:t>
            </a:r>
            <a:r>
              <a:rPr lang="ru-RU" sz="2400" dirty="0"/>
              <a:t>проектной </a:t>
            </a:r>
            <a:r>
              <a:rPr lang="ru-RU" sz="2400" dirty="0" smtClean="0"/>
              <a:t>группы;</a:t>
            </a:r>
          </a:p>
          <a:p>
            <a:r>
              <a:rPr lang="ru-RU" sz="2400" dirty="0"/>
              <a:t>Сбор и обработка предложений ПОО по формированию перечня основных компонентов профессиональной культуры обучающихся, признаваемых инновационными, на три ближайших </a:t>
            </a:r>
            <a:r>
              <a:rPr lang="ru-RU" sz="2400" dirty="0" smtClean="0"/>
              <a:t>года;</a:t>
            </a:r>
          </a:p>
          <a:p>
            <a:pPr>
              <a:defRPr/>
            </a:pPr>
            <a:r>
              <a:rPr lang="ru-RU" sz="2400" dirty="0"/>
              <a:t>Проведение семинаров, круглых столов с участниками базовых площадок по обсуждению актуальных вопросов  их взаимодействия с </a:t>
            </a:r>
            <a:r>
              <a:rPr lang="ru-RU" sz="2400" dirty="0" smtClean="0"/>
              <a:t>ПОО ЯО;</a:t>
            </a:r>
          </a:p>
          <a:p>
            <a:pPr>
              <a:defRPr/>
            </a:pPr>
            <a:r>
              <a:rPr lang="ru-RU" sz="2400" dirty="0"/>
              <a:t>Проведение заседаний </a:t>
            </a:r>
            <a:r>
              <a:rPr lang="ru-RU" sz="2400" dirty="0" smtClean="0"/>
              <a:t>рабочих групп </a:t>
            </a:r>
            <a:r>
              <a:rPr lang="ru-RU" sz="2400" dirty="0"/>
              <a:t>по обсуждение </a:t>
            </a:r>
            <a:r>
              <a:rPr lang="ru-RU" sz="2400" dirty="0" smtClean="0"/>
              <a:t>основных вопросов движения проекта;</a:t>
            </a:r>
          </a:p>
          <a:p>
            <a:pPr>
              <a:defRPr/>
            </a:pPr>
            <a:r>
              <a:rPr lang="ru-RU" sz="2400" dirty="0"/>
              <a:t>Представление опыта на мероприятиях регионального, межрегионального уровней, </a:t>
            </a:r>
            <a:r>
              <a:rPr lang="ru-RU" sz="2400" dirty="0" smtClean="0"/>
              <a:t>публикации статей.</a:t>
            </a:r>
          </a:p>
          <a:p>
            <a:pPr marL="0" indent="0">
              <a:buNone/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96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2. Методическая деятельность: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400" b="1" dirty="0" smtClean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/>
              <a:t>Организация работы по формированию единых подходов к пониманию профессиональной культуры обучающихся 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smtClean="0"/>
              <a:t>Разработка </a:t>
            </a:r>
            <a:r>
              <a:rPr lang="ru-RU" sz="2000" dirty="0"/>
              <a:t>методики формирования профессиональной культуры обучающихся (определение направлений учебной и </a:t>
            </a:r>
            <a:r>
              <a:rPr lang="ru-RU" sz="2000" dirty="0" err="1"/>
              <a:t>внеучебной</a:t>
            </a:r>
            <a:r>
              <a:rPr lang="ru-RU" sz="2000" dirty="0"/>
              <a:t> деятельности, единых подходов к содержанию, способам, методам и технологиям, направленных на формирование профессиональной культуры, разработка дидактических материалов и др.) по направлению подготовки специалистов среднего </a:t>
            </a:r>
            <a:r>
              <a:rPr lang="ru-RU" sz="2000" dirty="0" smtClean="0"/>
              <a:t>звена и квалифицированных рабочих и служащих;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/>
              <a:t>Анализ </a:t>
            </a:r>
            <a:r>
              <a:rPr lang="ru-RU" sz="2000" dirty="0" smtClean="0"/>
              <a:t>и апробация </a:t>
            </a:r>
            <a:r>
              <a:rPr lang="ru-RU" sz="2000" dirty="0"/>
              <a:t>организационно-методических материалов для формирования профессиональной культуры на базе ПОО, участвующих в проекте;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err="1" smtClean="0"/>
              <a:t>Аннонсирование</a:t>
            </a:r>
            <a:r>
              <a:rPr lang="ru-RU" sz="2000" dirty="0" smtClean="0"/>
              <a:t>  </a:t>
            </a:r>
            <a:r>
              <a:rPr lang="ru-RU" sz="2000" dirty="0"/>
              <a:t>методических рекомендаций для ПОО по формированию профессиональной культуры </a:t>
            </a:r>
            <a:r>
              <a:rPr lang="ru-RU" sz="2000" dirty="0" smtClean="0"/>
              <a:t>обучающихся;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smtClean="0"/>
              <a:t>Проведение </a:t>
            </a:r>
            <a:r>
              <a:rPr lang="ru-RU" sz="2000" dirty="0"/>
              <a:t>обучающих семинаров для работников ПОО </a:t>
            </a:r>
            <a:endParaRPr lang="ru-RU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17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476376"/>
            <a:ext cx="10698480" cy="519874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dirty="0" smtClean="0"/>
              <a:t>3.</a:t>
            </a:r>
            <a:r>
              <a:rPr lang="ru-RU" sz="2400" b="1" dirty="0" smtClean="0"/>
              <a:t> Информационно-консультативная</a:t>
            </a:r>
            <a:r>
              <a:rPr lang="ru-RU" sz="2400" b="1" dirty="0"/>
              <a:t>, экспертно-аналитическая </a:t>
            </a:r>
            <a:r>
              <a:rPr lang="ru-RU" sz="2400" b="1" dirty="0" smtClean="0"/>
              <a:t>деятельность:</a:t>
            </a:r>
          </a:p>
          <a:p>
            <a:pPr>
              <a:defRPr/>
            </a:pPr>
            <a:r>
              <a:rPr lang="ru-RU" sz="2400" dirty="0"/>
              <a:t>Формирование информационного банка методических и дидактических материалов для оказания консультационной </a:t>
            </a:r>
            <a:r>
              <a:rPr lang="ru-RU" sz="2400" dirty="0" smtClean="0"/>
              <a:t>поддержки;</a:t>
            </a:r>
          </a:p>
          <a:p>
            <a:pPr>
              <a:defRPr/>
            </a:pPr>
            <a:r>
              <a:rPr lang="ru-RU" sz="2400" dirty="0"/>
              <a:t>Актуализация перечня инновационных направлений профессиональной культуры </a:t>
            </a:r>
            <a:r>
              <a:rPr lang="ru-RU" sz="2400" dirty="0" smtClean="0"/>
              <a:t>обучающихся;</a:t>
            </a:r>
          </a:p>
          <a:p>
            <a:pPr>
              <a:defRPr/>
            </a:pPr>
            <a:r>
              <a:rPr lang="ru-RU" sz="2400" dirty="0" smtClean="0"/>
              <a:t>Экспертиза представленных материалов  на региональном уровне.</a:t>
            </a:r>
          </a:p>
          <a:p>
            <a:pPr marL="0" indent="0">
              <a:buNone/>
              <a:defRPr/>
            </a:pPr>
            <a:r>
              <a:rPr lang="ru-RU" sz="2400" b="1" dirty="0"/>
              <a:t>4</a:t>
            </a:r>
            <a:r>
              <a:rPr lang="ru-RU" sz="2400" b="1" dirty="0" smtClean="0"/>
              <a:t>. Мониторинговая деятельность:</a:t>
            </a:r>
          </a:p>
          <a:p>
            <a:pPr>
              <a:defRPr/>
            </a:pPr>
            <a:r>
              <a:rPr lang="ru-RU" sz="2400" dirty="0"/>
              <a:t>Разработка показателей оценки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профессиональной культуры </a:t>
            </a:r>
            <a:r>
              <a:rPr lang="ru-RU" sz="2400" dirty="0" smtClean="0"/>
              <a:t>обучающихся;</a:t>
            </a:r>
            <a:endParaRPr lang="ru-RU" sz="2400" b="1" dirty="0" smtClean="0"/>
          </a:p>
          <a:p>
            <a:pPr>
              <a:defRPr/>
            </a:pPr>
            <a:r>
              <a:rPr lang="ru-RU" sz="2400" dirty="0"/>
              <a:t>Разработка показателей удовлетворенности обучающихся процессом формирования профессиональной </a:t>
            </a:r>
            <a:r>
              <a:rPr lang="ru-RU" sz="2400" dirty="0" smtClean="0"/>
              <a:t>культуры;</a:t>
            </a:r>
          </a:p>
          <a:p>
            <a:pPr>
              <a:defRPr/>
            </a:pPr>
            <a:r>
              <a:rPr lang="ru-RU" sz="2400" dirty="0"/>
              <a:t>Разработка и апробация показателей системы мониторинга результативности проекта</a:t>
            </a:r>
            <a:r>
              <a:rPr lang="ru-RU" sz="2400" dirty="0" smtClean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5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задачи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1. Разработка понятийного аппарата профессиональной культуры </a:t>
            </a:r>
            <a:r>
              <a:rPr lang="ru-RU" sz="2400" dirty="0" smtClean="0"/>
              <a:t>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Отбор и утверждение б/</a:t>
            </a:r>
            <a:r>
              <a:rPr lang="ru-RU" sz="2400" dirty="0" err="1" smtClean="0"/>
              <a:t>пл</a:t>
            </a:r>
            <a:r>
              <a:rPr lang="ru-RU" sz="2400" dirty="0" smtClean="0"/>
              <a:t> ПОО ЯО, участвующих в разработке и апробации технологий формирования ПК 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Разработка комплекта учебно-методических материалов, обеспечивающих формирование </a:t>
            </a:r>
            <a:r>
              <a:rPr lang="ru-RU" sz="2400" dirty="0" smtClean="0"/>
              <a:t>ПК  </a:t>
            </a:r>
            <a:r>
              <a:rPr lang="ru-RU" sz="2400" dirty="0"/>
              <a:t>в учебной и </a:t>
            </a:r>
            <a:r>
              <a:rPr lang="ru-RU" sz="2400" dirty="0" err="1"/>
              <a:t>внеучебной</a:t>
            </a:r>
            <a:r>
              <a:rPr lang="ru-RU" sz="2400" dirty="0"/>
              <a:t> </a:t>
            </a:r>
            <a:r>
              <a:rPr lang="ru-RU" sz="2400" dirty="0" smtClean="0"/>
              <a:t>деятельности;</a:t>
            </a:r>
          </a:p>
          <a:p>
            <a:pPr marL="0" indent="0">
              <a:buNone/>
            </a:pPr>
            <a:r>
              <a:rPr lang="ru-RU" sz="2400" dirty="0" smtClean="0"/>
              <a:t>4. Апробация разработанных учебно-методических материалов,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обучающихся; их представление и обсуждение в рамках работы областных методических объединений;</a:t>
            </a:r>
          </a:p>
          <a:p>
            <a:pPr marL="0" indent="0">
              <a:buNone/>
            </a:pPr>
            <a:r>
              <a:rPr lang="ru-RU" sz="2400" dirty="0" smtClean="0"/>
              <a:t>5. Издание и тиражирование комплекта УММ,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Мероприятия 2020 г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Подготовка </a:t>
            </a:r>
            <a:r>
              <a:rPr lang="ru-RU" sz="2400" dirty="0"/>
              <a:t>документов для реализации проекта;</a:t>
            </a:r>
          </a:p>
          <a:p>
            <a:r>
              <a:rPr lang="ru-RU" sz="2400" dirty="0"/>
              <a:t>Организация работы с базовыми площадками;</a:t>
            </a:r>
          </a:p>
          <a:p>
            <a:r>
              <a:rPr lang="ru-RU" sz="2400" dirty="0"/>
              <a:t>Определение направлений учебной и </a:t>
            </a:r>
            <a:r>
              <a:rPr lang="ru-RU" sz="2400" dirty="0" err="1"/>
              <a:t>внеучебной</a:t>
            </a:r>
            <a:r>
              <a:rPr lang="ru-RU" sz="2400" dirty="0"/>
              <a:t> деятельности обучающихся, направленных на </a:t>
            </a:r>
            <a:r>
              <a:rPr lang="ru-RU" sz="2400" dirty="0" smtClean="0"/>
              <a:t>формирование ПК обучающихся; </a:t>
            </a:r>
            <a:endParaRPr lang="ru-RU" sz="2400" dirty="0"/>
          </a:p>
          <a:p>
            <a:r>
              <a:rPr lang="ru-RU" sz="2400" dirty="0"/>
              <a:t>организация и проведение заседаний рабочей группы (формат семинара, круглого стола) по  выявлению особенностей </a:t>
            </a:r>
            <a:r>
              <a:rPr lang="ru-RU" sz="2400" dirty="0" smtClean="0"/>
              <a:t>формирования ПК обучающихся;</a:t>
            </a:r>
            <a:endParaRPr lang="ru-RU" sz="2400" dirty="0"/>
          </a:p>
          <a:p>
            <a:r>
              <a:rPr lang="ru-RU" sz="2400" dirty="0" smtClean="0"/>
              <a:t>подготовка </a:t>
            </a:r>
            <a:r>
              <a:rPr lang="ru-RU" sz="2400" dirty="0"/>
              <a:t>методических материалов для стартовой диагностики уровня развития </a:t>
            </a:r>
            <a:r>
              <a:rPr lang="ru-RU" sz="2400" dirty="0" smtClean="0"/>
              <a:t>ПК обучающихся.</a:t>
            </a:r>
            <a:endParaRPr lang="ru-RU" sz="24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Мероприятия </a:t>
            </a:r>
            <a:r>
              <a:rPr lang="ru-RU" sz="3200" b="1" dirty="0" smtClean="0"/>
              <a:t>2021 г.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/>
              <a:t>Разработка </a:t>
            </a:r>
            <a:r>
              <a:rPr lang="ru-RU" sz="2400" dirty="0" smtClean="0"/>
              <a:t>дополнительной рабочей </a:t>
            </a:r>
            <a:r>
              <a:rPr lang="ru-RU" sz="2400" dirty="0"/>
              <a:t>программы  учебной дисциплины «Профессиональная культура молодого специалиста»;</a:t>
            </a:r>
          </a:p>
          <a:p>
            <a:r>
              <a:rPr lang="ru-RU" sz="2400" dirty="0"/>
              <a:t>Апробация программы на площадках базовых организаций;</a:t>
            </a:r>
          </a:p>
          <a:p>
            <a:r>
              <a:rPr lang="ru-RU" sz="2400" dirty="0"/>
              <a:t>Разработка содержания ППК «Формирование профессиональной культуры молодого специалиста»;</a:t>
            </a:r>
          </a:p>
          <a:p>
            <a:r>
              <a:rPr lang="ru-RU" sz="2400" dirty="0"/>
              <a:t>Подготовка комплектов методических и дидактических  материалов к </a:t>
            </a:r>
            <a:r>
              <a:rPr lang="ru-RU" sz="2400" dirty="0" smtClean="0"/>
              <a:t>распространению</a:t>
            </a:r>
            <a:endParaRPr lang="ru-RU" sz="24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6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Мероприятия </a:t>
            </a:r>
            <a:r>
              <a:rPr lang="ru-RU" sz="3200" b="1" dirty="0" smtClean="0"/>
              <a:t>2022 г.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Разработка </a:t>
            </a:r>
            <a:r>
              <a:rPr lang="ru-RU" sz="2400" dirty="0"/>
              <a:t>индикаторов и показателей уровня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профессиональной культуры обучающихся;</a:t>
            </a:r>
          </a:p>
          <a:p>
            <a:r>
              <a:rPr lang="ru-RU" sz="2400" dirty="0"/>
              <a:t>Корректировка содержания дополнительной программы «Профессиональная культура молодого специалиста</a:t>
            </a:r>
            <a:r>
              <a:rPr lang="ru-RU" sz="2400" dirty="0" smtClean="0"/>
              <a:t>» и распространение в ПОО ЯО;</a:t>
            </a:r>
            <a:endParaRPr lang="ru-RU" sz="2400" dirty="0"/>
          </a:p>
          <a:p>
            <a:r>
              <a:rPr lang="ru-RU" sz="2400" dirty="0"/>
              <a:t>Разработка и апробация системы мониторинга результативности </a:t>
            </a:r>
            <a:r>
              <a:rPr lang="ru-RU" sz="2400" dirty="0" smtClean="0"/>
              <a:t>проекта;</a:t>
            </a:r>
            <a:endParaRPr lang="ru-RU" sz="2400" dirty="0"/>
          </a:p>
          <a:p>
            <a:r>
              <a:rPr lang="ru-RU" sz="2400" dirty="0"/>
              <a:t>Оформление и распространение </a:t>
            </a:r>
            <a:r>
              <a:rPr lang="ru-RU" sz="2400" dirty="0" err="1"/>
              <a:t>учебно</a:t>
            </a:r>
            <a:r>
              <a:rPr lang="ru-RU" sz="2400" dirty="0"/>
              <a:t> – методических материалов  по результатам работы над </a:t>
            </a:r>
            <a:r>
              <a:rPr lang="ru-RU" sz="2400" dirty="0" smtClean="0"/>
              <a:t>проектом.</a:t>
            </a:r>
            <a:endParaRPr lang="ru-RU" sz="2400" dirty="0"/>
          </a:p>
          <a:p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8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796</Words>
  <Application>Microsoft Office PowerPoint</Application>
  <PresentationFormat>Широкоэкранный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1_Тема Office</vt:lpstr>
      <vt:lpstr>2_Тема Office</vt:lpstr>
      <vt:lpstr>Презентация дорожной карты регионального проекта  «Сопровождение ПОО по формированию профессиональной культуры  обучающихся»  Цели деятельности базовых площадок, созданных в рамках реализации проекта  </vt:lpstr>
      <vt:lpstr>Презентация PowerPoint</vt:lpstr>
      <vt:lpstr>Основные направления деятельности</vt:lpstr>
      <vt:lpstr>Основные направления деятельности</vt:lpstr>
      <vt:lpstr>Основные направления деятельности</vt:lpstr>
      <vt:lpstr>Основные задачи проекта</vt:lpstr>
      <vt:lpstr>Мероприятия 2020 г</vt:lpstr>
      <vt:lpstr>Мероприятия 2021 г.</vt:lpstr>
      <vt:lpstr>Мероприятия 2022 г.</vt:lpstr>
      <vt:lpstr>Базовые площадки</vt:lpstr>
      <vt:lpstr> Задачи базовых площадок</vt:lpstr>
      <vt:lpstr> Ожидаемые результаты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1</cp:lastModifiedBy>
  <cp:revision>82</cp:revision>
  <dcterms:created xsi:type="dcterms:W3CDTF">2017-01-30T13:00:35Z</dcterms:created>
  <dcterms:modified xsi:type="dcterms:W3CDTF">2020-06-15T17:08:36Z</dcterms:modified>
  <cp:contentStatus/>
</cp:coreProperties>
</file>