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5" r:id="rId3"/>
    <p:sldId id="282" r:id="rId4"/>
    <p:sldId id="285" r:id="rId5"/>
    <p:sldId id="288" r:id="rId6"/>
    <p:sldId id="290" r:id="rId7"/>
    <p:sldId id="292" r:id="rId8"/>
    <p:sldId id="296" r:id="rId9"/>
    <p:sldId id="28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81" d="100"/>
          <a:sy n="81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29C2-0A67-4039-B160-C771E78B141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DAC10-69FA-4F5B-9A00-42903598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1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5" b="15389"/>
          <a:stretch/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12121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340768"/>
            <a:ext cx="9252520" cy="72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0"/>
            <a:ext cx="9252521" cy="1212180"/>
          </a:xfrm>
          <a:prstGeom prst="rect">
            <a:avLst/>
          </a:prstGeom>
          <a:gradFill>
            <a:gsLst>
              <a:gs pos="84000">
                <a:srgbClr val="00B0F0">
                  <a:alpha val="27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8831" y="-1"/>
            <a:ext cx="7855169" cy="1315911"/>
          </a:xfrm>
        </p:spPr>
        <p:txBody>
          <a:bodyPr>
            <a:noAutofit/>
          </a:bodyPr>
          <a:lstStyle/>
          <a:p>
            <a:r>
              <a:rPr lang="ru-RU" sz="2800" dirty="0"/>
              <a:t>ГПОАУ ЯО Ростовский колледж</a:t>
            </a:r>
            <a:br>
              <a:rPr lang="ru-RU" sz="2800" dirty="0"/>
            </a:br>
            <a:r>
              <a:rPr lang="ru-RU" sz="2800" dirty="0"/>
              <a:t>отраслевых технологий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02128"/>
            <a:ext cx="9144000" cy="247633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 работе базовой площадки по организации  наставничества по направлению «обучающийся-работодатель»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 базе ГПОАУ ЯО Ростовского колледжа отраслевых технологий</a:t>
            </a:r>
          </a:p>
        </p:txBody>
      </p:sp>
      <p:pic>
        <p:nvPicPr>
          <p:cNvPr id="1038" name="Picture 14" descr="D:\ПТ\temp\Логотип Колледжа\лого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992"/>
            <a:ext cx="1067739" cy="10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0" y="6237312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2020 г.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5259105" y="4797152"/>
            <a:ext cx="3918273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Т.Н. Кудрявцева, директор</a:t>
            </a:r>
          </a:p>
        </p:txBody>
      </p:sp>
      <p:sp>
        <p:nvSpPr>
          <p:cNvPr id="5" name="AutoShape 2" descr="https://sun9-48.userapi.com/c855336/v855336318/12b609/du3oh4OUY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sun9-48.userapi.com/c855336/v855336318/12b609/du3oh4OUYn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29946" r="16779" b="36436"/>
          <a:stretch/>
        </p:blipFill>
        <p:spPr>
          <a:xfrm>
            <a:off x="2737859" y="1844824"/>
            <a:ext cx="3686175" cy="935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7196" r="9072" b="20000"/>
          <a:stretch/>
        </p:blipFill>
        <p:spPr>
          <a:xfrm>
            <a:off x="6403275" y="1844824"/>
            <a:ext cx="1679678" cy="9370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14445" r="13201" b="4946"/>
          <a:stretch/>
        </p:blipFill>
        <p:spPr>
          <a:xfrm>
            <a:off x="1277601" y="1844824"/>
            <a:ext cx="1460258" cy="935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7"/>
          <a:stretch/>
        </p:blipFill>
        <p:spPr>
          <a:xfrm>
            <a:off x="-1" y="1844823"/>
            <a:ext cx="1440161" cy="9370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6"/>
          <a:stretch/>
        </p:blipFill>
        <p:spPr>
          <a:xfrm>
            <a:off x="8082953" y="1849465"/>
            <a:ext cx="1061047" cy="931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1844823"/>
            <a:ext cx="9144000" cy="935782"/>
          </a:xfrm>
          <a:prstGeom prst="rect">
            <a:avLst/>
          </a:prstGeom>
          <a:gradFill>
            <a:gsLst>
              <a:gs pos="84000">
                <a:srgbClr val="00B0F0">
                  <a:alpha val="52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84" y="5278463"/>
            <a:ext cx="1559637" cy="9357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5"/>
          <a:stretch/>
        </p:blipFill>
        <p:spPr>
          <a:xfrm>
            <a:off x="2605995" y="5278463"/>
            <a:ext cx="1598489" cy="9357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9356" r="11603" b="20645"/>
          <a:stretch/>
        </p:blipFill>
        <p:spPr>
          <a:xfrm>
            <a:off x="5764121" y="5275275"/>
            <a:ext cx="1440160" cy="9389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81" y="5278463"/>
            <a:ext cx="1241521" cy="9311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9" y="5278462"/>
            <a:ext cx="1551902" cy="9311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2"/>
          <a:stretch/>
        </p:blipFill>
        <p:spPr>
          <a:xfrm>
            <a:off x="8445801" y="5278464"/>
            <a:ext cx="698199" cy="9357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/>
          <a:stretch/>
        </p:blipFill>
        <p:spPr>
          <a:xfrm>
            <a:off x="0" y="5275275"/>
            <a:ext cx="1060989" cy="9311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3548" y="5275275"/>
            <a:ext cx="9144000" cy="938971"/>
          </a:xfrm>
          <a:prstGeom prst="rect">
            <a:avLst/>
          </a:prstGeom>
          <a:gradFill>
            <a:gsLst>
              <a:gs pos="84000">
                <a:srgbClr val="00B0F0">
                  <a:alpha val="52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6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CBFC4-A40A-4193-9C0C-EB653BD3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Проект «Внедрение методологии наставничества  рекомендованной Министерством просвещения РФ, в профессиональных образовательных организациях Ярославской области»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1E814-0CB3-4C16-866B-E3BBFD37FE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Направление реализации проекта </a:t>
            </a:r>
            <a:r>
              <a:rPr lang="ru-RU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«работник на производстве – обучающийся образовательной организации»</a:t>
            </a:r>
          </a:p>
          <a:p>
            <a:endParaRPr lang="ru-RU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BEB27C-46D6-40FF-9E01-FE437D8F64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100" b="1" dirty="0"/>
              <a:t>Участники базовой площадки</a:t>
            </a:r>
            <a:r>
              <a:rPr lang="ru-RU" sz="21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/>
              <a:t>Педагогический коллектив ГПОАУ ЯО Ростовского колледжа отраслевых технологий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/>
              <a:t>Филиал "Петровское" Акционерного общества "</a:t>
            </a:r>
            <a:r>
              <a:rPr lang="ru-RU" sz="2100" dirty="0" err="1"/>
              <a:t>Мостотрест</a:t>
            </a:r>
            <a:r>
              <a:rPr lang="ru-RU" sz="2100" dirty="0"/>
              <a:t>-Сервис»;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4D192C4F-50C6-4430-8F2E-4C48D3FE1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17032"/>
            <a:ext cx="3886200" cy="25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6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Проект «Внедрение методологии наставничества  рекомендованной Министерством просвещения РФ, в профессиональных образовательных организациях Ярославской области»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332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 работы базовой площадки: </a:t>
            </a:r>
          </a:p>
          <a:p>
            <a:pPr marL="0" indent="0">
              <a:buNone/>
            </a:pPr>
            <a:r>
              <a:rPr lang="ru-RU" dirty="0"/>
              <a:t>апробация и</a:t>
            </a:r>
            <a:r>
              <a:rPr lang="ru-RU" b="1" dirty="0"/>
              <a:t> </a:t>
            </a:r>
            <a:r>
              <a:rPr lang="ru-RU" dirty="0"/>
              <a:t>распространение опыта по внедрению</a:t>
            </a:r>
            <a:r>
              <a:rPr lang="ru-RU" b="1" dirty="0"/>
              <a:t> </a:t>
            </a:r>
            <a:r>
              <a:rPr lang="ru-RU" dirty="0"/>
              <a:t>наставничества в  рамках Методологии по направлению  «обучающийся-работодатель» в профессиональных образовательных организациях Ярославской области.</a:t>
            </a:r>
          </a:p>
          <a:p>
            <a:pPr marL="0" lv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Задачи базовой площадки:</a:t>
            </a:r>
          </a:p>
          <a:p>
            <a:pPr lvl="0"/>
            <a:r>
              <a:rPr lang="ru-RU" dirty="0"/>
              <a:t>Разработка алгоритма внедрения Методологии по направлению «обучающийся-работодатель» в профессиональных образовательных организациях Ярославской области.</a:t>
            </a:r>
          </a:p>
          <a:p>
            <a:pPr lvl="0"/>
            <a:r>
              <a:rPr lang="ru-RU" dirty="0"/>
              <a:t>Формирование конкретных практик внедрения наставничества по направлению «обучающийся-работодатель» в ГПОАУ ЯО Ростовский колледж отраслевых технологий – базовой площадки ГАУ ДПО ЯО ИРО. </a:t>
            </a:r>
          </a:p>
          <a:p>
            <a:pPr lvl="0"/>
            <a:r>
              <a:rPr lang="ru-RU" dirty="0"/>
              <a:t>Развитие нормативной, программной и методической документации по внедрению наставничества по направлению «обучающийся-работодатель» в ГПОАУ ЯО Ростовский колледж отраслевых технологий – базовой площадки ГАУ ДПО ЯО ИРО.</a:t>
            </a:r>
          </a:p>
          <a:p>
            <a:r>
              <a:rPr lang="ru-RU" dirty="0"/>
              <a:t>Тиражирование практики внедрения наставничества по направлению  «обучающийся-работодатель» в профессиональных образовательных организациях Ярославской области.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53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Показатели эффективности деятельности базовой площадки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Стратегические показатели :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71932"/>
              </p:ext>
            </p:extLst>
          </p:nvPr>
        </p:nvGraphicFramePr>
        <p:xfrm>
          <a:off x="179512" y="2330362"/>
          <a:ext cx="8856983" cy="275482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3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5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210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800" b="0" dirty="0">
                          <a:effectLst/>
                          <a:latin typeface="Century Gothic" panose="020B0502020202020204" pitchFamily="34" charset="0"/>
                        </a:rPr>
                        <a:t>№  п/п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Century Gothic" panose="020B0502020202020204" pitchFamily="34" charset="0"/>
                        </a:rPr>
                        <a:t>Наименование показателя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Century Gothic" panose="020B0502020202020204" pitchFamily="34" charset="0"/>
                        </a:rPr>
                        <a:t>Единица измерения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Century Gothic" panose="020B0502020202020204" pitchFamily="34" charset="0"/>
                        </a:rPr>
                        <a:t>Значение показателя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800" b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b="0" dirty="0">
                          <a:effectLst/>
                          <a:latin typeface="Century Gothic" panose="020B0502020202020204" pitchFamily="34" charset="0"/>
                        </a:rPr>
                        <a:t>Количество обучающихся, охваченных наставничеством по направлению «обучающийся-работодатель» 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entury Gothic" panose="020B0502020202020204" pitchFamily="34" charset="0"/>
                        </a:rPr>
                        <a:t>человек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800" b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b="0">
                          <a:effectLst/>
                          <a:latin typeface="Century Gothic" panose="020B0502020202020204" pitchFamily="34" charset="0"/>
                        </a:rPr>
                        <a:t>Количество  работодателей, участвующих  в организации  наставничества «обучающийся-работодатель» 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entury Gothic" panose="020B0502020202020204" pitchFamily="34" charset="0"/>
                        </a:rPr>
                        <a:t>организация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92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Показатели эффективности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525963"/>
          </a:xfrm>
        </p:spPr>
        <p:txBody>
          <a:bodyPr>
            <a:normAutofit/>
          </a:bodyPr>
          <a:lstStyle/>
          <a:p>
            <a:r>
              <a:rPr lang="ru-RU" sz="2000" b="1" dirty="0"/>
              <a:t>Организационно-технические показатели :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46502"/>
              </p:ext>
            </p:extLst>
          </p:nvPr>
        </p:nvGraphicFramePr>
        <p:xfrm>
          <a:off x="179512" y="2132856"/>
          <a:ext cx="8784975" cy="468221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487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Значение показателя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36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Наличие локальных актов, созданных для организации сопровождения выпускников в форме наставничества на производстве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наличие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Да/нет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515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Наличие работников предприятий, повысивших компетентность в рамках  направления наставничества «обучающийся-работодатель»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наличие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да/нет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515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Количество разработанных методических  материалов по обеспечению и реализации наставничества по направлению «обучающийся-работодатель»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комплект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15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Количество координационных органов (Советы, комиссии), созданных для  реализации  деятельности базовой площадки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единица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515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Доля обучающихся ПОО, охваченных подготовкой по профессиям, специальностям в форме наставничества «обучающийся-работодатель»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процент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474398429"/>
                  </a:ext>
                </a:extLst>
              </a:tr>
              <a:tr h="483515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Наличие  банка информационно-методических материалов для работников предприятий ,  реализующих педагогическое сопровождение выпускников в форме наставничества «обучающийся-работодатель»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наличие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Да/нет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987528658"/>
                  </a:ext>
                </a:extLst>
              </a:tr>
              <a:tr h="483515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Количество проведенных мероприятий по презентации лучших практик внедрения методологии наставничества  в период работы базовой площадки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мероприятие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519675002"/>
                  </a:ext>
                </a:extLst>
              </a:tr>
              <a:tr h="483515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Наличие страницы «Базовая площадка», созданной на сайте образовательной организации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наличие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Да/нет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26559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05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>
            <a:normAutofit/>
          </a:bodyPr>
          <a:lstStyle/>
          <a:p>
            <a:r>
              <a:rPr lang="ru-RU" sz="2000" dirty="0"/>
              <a:t>Направления деятельности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08403"/>
              </p:ext>
            </p:extLst>
          </p:nvPr>
        </p:nvGraphicFramePr>
        <p:xfrm>
          <a:off x="0" y="1484785"/>
          <a:ext cx="8820472" cy="508322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1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Основные мероприятия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1. Организационная деятельность </a:t>
                      </a:r>
                    </a:p>
                  </a:txBody>
                  <a:tcPr marL="59735" marR="597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1.1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Проведение семинаров, круглых столов с представителями групп участников проекта по обсуждению актуальных вопросов  внедрения системы наставничества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1.2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Проведение организационных совещаний с членами базовой площадки по решению текущих вопросов 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 Организация работы по разработке, совершенствованию документов, регламентирующих деятельность  по организации и реализации наставничества на производстве в профессиональной подготовке обучающихся ПОО 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1.4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Представление опыта базовой площадки  на мероприятиях, публикация статей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1.5 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Сопровождение проведения мониторинга наставничества в ПОО ЯО  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2. Методическая деятельность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165985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Организация  круглых столов для  руководящих работников ПОО и представителей предприятий, бизнеса по вопросам организации наставничества, 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презентации лучших практик профессиональной подготовки обучающихся в форме наставничества на производстве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781075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Пополнение банка информационно-методических материалов для работников предприятий,  реализующих педагогическое сопровождение обучающихся в форме наставничества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99673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Методическое сопровождение процесса разработки педагогическими и руководящими работниками методических материалов по обеспечению и реализации системы наставничества по направлению «обучающийся-работодатель».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0639578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Повышение квалификации руководящих и педагогических работников по вопросам  внедрения и реализации методологии наставничества в различных группах взаимодействия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38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5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Направления деятельности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66331"/>
              </p:ext>
            </p:extLst>
          </p:nvPr>
        </p:nvGraphicFramePr>
        <p:xfrm>
          <a:off x="0" y="1412776"/>
          <a:ext cx="8892480" cy="409300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25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Основные мероприятия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3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3. Информационно-консультативная, экспертно-аналитическая деятельность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3.1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Оказание индивидуальных / групповых консультаций по вопросам внедрения наставничества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3.2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Создание и поддержание в актуальном состоянии банка информационно-методических материалов для работников ПОО,  реализующих сопровождение обучающихся в форме наставничества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3.3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Создание на сайте ГПОАУ ЯО РКОТ страницы базовой площадки для размещения информации и организации обратной связи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71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4. Мониторинговая деятельность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513951"/>
                  </a:ext>
                </a:extLst>
              </a:tr>
              <a:tr h="690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4.1.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Участие в сборе и обработке данных для проведения мониторинга наставничества в ПОО ЯО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353182"/>
                  </a:ext>
                </a:extLst>
              </a:tr>
              <a:tr h="690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4.2.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Изучение результативности (повышения качества)/ удовлетворенности качеством  сопровождения обучающихся в форме наставничества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210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69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62E09-12C6-4A70-BD6E-BF50EEA9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Результаты работы базовой площадки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0FFC5-18B4-4ED8-A8B8-252569E1D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000" b="1" dirty="0"/>
              <a:t>  достижение стратегических результатов </a:t>
            </a:r>
          </a:p>
          <a:p>
            <a:pPr marL="0" indent="0" algn="ctr">
              <a:buNone/>
            </a:pPr>
            <a:r>
              <a:rPr lang="ru-RU" sz="2000" b="1" dirty="0"/>
              <a:t>внедрения методологии наставничества </a:t>
            </a:r>
          </a:p>
          <a:p>
            <a:pPr marL="0" indent="0" algn="ctr">
              <a:buNone/>
            </a:pPr>
            <a:r>
              <a:rPr lang="ru-RU" sz="2000" b="1" dirty="0"/>
              <a:t>в системе СПО по группе взаимодействия </a:t>
            </a:r>
          </a:p>
          <a:p>
            <a:pPr marL="0" indent="0" algn="ctr">
              <a:buNone/>
            </a:pPr>
            <a:r>
              <a:rPr lang="ru-RU" sz="2000" b="1" dirty="0"/>
              <a:t>«обучающийся – работодатель»</a:t>
            </a:r>
          </a:p>
        </p:txBody>
      </p:sp>
    </p:spTree>
    <p:extLst>
      <p:ext uri="{BB962C8B-B14F-4D97-AF65-F5344CB8AC3E}">
        <p14:creationId xmlns:p14="http://schemas.microsoft.com/office/powerpoint/2010/main" val="244627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59921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724</Words>
  <Application>Microsoft Office PowerPoint</Application>
  <PresentationFormat>Экран (4:3)</PresentationFormat>
  <Paragraphs>115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Тема Office</vt:lpstr>
      <vt:lpstr>ГПОАУ ЯО Ростовский колледж отраслевых технологий</vt:lpstr>
      <vt:lpstr>Проект «Внедрение методологии наставничества  рекомендованной Министерством просвещения РФ, в профессиональных образовательных организациях Ярославской области»</vt:lpstr>
      <vt:lpstr>Проект «Внедрение методологии наставничества  рекомендованной Министерством просвещения РФ, в профессиональных образовательных организациях Ярославской области»</vt:lpstr>
      <vt:lpstr>Показатели эффективности деятельности базовой площадки </vt:lpstr>
      <vt:lpstr>Показатели эффективности</vt:lpstr>
      <vt:lpstr>Направления деятельности </vt:lpstr>
      <vt:lpstr>Направления деятельности</vt:lpstr>
      <vt:lpstr>Результаты работы базовой площадки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Кузнецов</dc:creator>
  <cp:lastModifiedBy>Татьяна Кудрявцева</cp:lastModifiedBy>
  <cp:revision>85</cp:revision>
  <dcterms:created xsi:type="dcterms:W3CDTF">2016-03-31T15:36:38Z</dcterms:created>
  <dcterms:modified xsi:type="dcterms:W3CDTF">2020-05-05T21:32:51Z</dcterms:modified>
</cp:coreProperties>
</file>