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3" r:id="rId3"/>
    <p:sldId id="291" r:id="rId4"/>
    <p:sldId id="299" r:id="rId5"/>
    <p:sldId id="293" r:id="rId6"/>
    <p:sldId id="294" r:id="rId7"/>
    <p:sldId id="295" r:id="rId8"/>
    <p:sldId id="296" r:id="rId9"/>
    <p:sldId id="298" r:id="rId1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8" y="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9266A6-1448-48D9-8EDB-58B2124F4233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9C7BC1-0C82-4CE9-BC3A-7E1642AA9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ACA8BB-7ED3-4280-8E25-8883D9701289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7FEB6B-B3D7-491F-9270-163CF5E56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6240EB-FF37-4162-BB51-0BD5E4D7CCC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149F5-384E-45C1-92D5-1F92212A1520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545E0-1F83-4D20-9823-DA215CD6A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C9BD9-DE2D-4CF2-8E5C-EB9CB50E86B0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85D32-6B24-4B76-9DBE-1D6A27383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9A08-C45F-4B4F-96A7-83FAF1BCB192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18863-9A41-4F39-8616-20762D33B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EC18-0AD2-4600-A4D1-2B2248625A0D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1F8CD-0FED-485F-9FE2-B547D92CC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62435-F8D4-4B7E-8193-98EB8D66AB49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BF4A-7D56-4C8B-BB76-4094F6288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5030-DA55-44BF-AFD7-3862CA9C434D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DA2D1-4CD9-40C9-8CC1-BD44AFE08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E8740-3757-4011-986D-04664408AD20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3CC3-EE0F-4354-A6C3-60A75C0EA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8BBD-8AA9-4BD7-9CFA-F29D1B9223B6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ECE7-7C37-4D09-8F8F-2BF5327DC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E341-0074-4948-A0AD-D43400DBEE2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B8C3-82C9-47BC-80AF-4C6C5F8A0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4957-6A2E-4673-BB4C-6FDE02156B33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0672-93D5-4314-B62E-9BBC6E43F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62D6-FF65-4879-8A0F-BFE6556077CC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AFB2-1505-4C8B-A39D-31AC62677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F7D3-1FFE-4EAB-A2A9-41C2427A3E0A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44B0-04F8-4821-B903-3013DB501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C4B-20B5-4707-93D9-924775A23DE5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C1C35-910D-41C9-ADE6-A62C1B4B3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A549-CBA4-4231-85D3-E970BEE0871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631D-F80C-4F8A-AA75-95AD61856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891FD-5CB1-4BB0-97B4-A9396216A20B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CF92A-874E-4DE3-81B7-0E3B116FE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000125" y="431800"/>
            <a:ext cx="11191875" cy="5480050"/>
          </a:xfrm>
        </p:spPr>
        <p:txBody>
          <a:bodyPr rtlCol="0">
            <a:normAutofit fontScale="2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9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9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endParaRPr lang="ru-RU" sz="1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 базовых </a:t>
            </a:r>
            <a:r>
              <a:rPr lang="ru-RU" sz="1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  </a:t>
            </a:r>
            <a:r>
              <a:rPr lang="ru-RU" sz="1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ИРО, </a:t>
            </a:r>
            <a:endParaRPr lang="ru-RU" sz="1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созданных </a:t>
            </a:r>
            <a:r>
              <a:rPr lang="ru-RU" sz="1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среднего профессионального образования </a:t>
            </a:r>
            <a:endParaRPr lang="ru-RU" sz="1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</a:t>
            </a:r>
            <a:r>
              <a:rPr lang="ru-RU" sz="1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9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9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9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Сатарина Г.Г., старший методист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ЦРПО  ГАУ ДПО ЯО ИРО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06.02.2020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5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8350" y="146050"/>
            <a:ext cx="10717213" cy="18478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базовой площадке Государственного автономного учреждения дополнительного профессионального образования Ярославской области «Институт развития образования»,  утвержденного  приказом ректора ГАУ ДПО ЯО ИРО </a:t>
            </a: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 01-03/65 от 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20.05.201</a:t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50913" y="1993900"/>
            <a:ext cx="10304462" cy="48641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 3" pitchFamily="18" charset="2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. Общие положения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. Требования к Базовой площадке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. Порядок присвоения и прекращения действия статуса Базовой площадки Института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. Организация деятельности Базовой площадки Института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Приложения: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Обоснование для присвоения статуса базовой площадки организации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Форма плана работы в статусе базовой площадки  (с указанием перечня мероприятий ) на период 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Карта оценки соответствия требованиям пакета документов, представляемых Заявителем на присвоение статуса базовой площадки  ГАУ ДПО ЯО ИРО 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/>
          </p:cNvSpPr>
          <p:nvPr>
            <p:ph type="title" idx="4294967295"/>
          </p:nvPr>
        </p:nvSpPr>
        <p:spPr>
          <a:xfrm>
            <a:off x="1041400" y="862013"/>
            <a:ext cx="10741025" cy="1254125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Цель создания базовой площадки -    развитие региональной системы непрерывного образования,                 выявления и поддержки педагогических инициатив,                              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продвижения приоритетных направлений развития системы образования Ярославской области</a:t>
            </a:r>
            <a:r>
              <a:rPr lang="ru-RU" sz="3200" b="1" smtClean="0"/>
              <a:t> </a:t>
            </a:r>
            <a:br>
              <a:rPr lang="ru-RU" sz="3200" b="1" smtClean="0"/>
            </a:br>
            <a:endParaRPr lang="ru-RU" sz="3200" b="1" smtClean="0"/>
          </a:p>
        </p:txBody>
      </p:sp>
      <p:sp>
        <p:nvSpPr>
          <p:cNvPr id="5632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1223963" y="2794000"/>
            <a:ext cx="4991100" cy="2760663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Базовая площадка  -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это образовательная организация которая располагает информационным, материально-техническим, организационно-методическим и кадровым потенциалом для организации инновационной деятельности в рамках конкретных направлений научно-исследовательской, научно-методической и организационно-методической деятельности Института, в том числе по заданию департамента образования Ярославской области</a:t>
            </a:r>
          </a:p>
        </p:txBody>
      </p:sp>
      <p:sp>
        <p:nvSpPr>
          <p:cNvPr id="5632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6726238" y="2849563"/>
            <a:ext cx="4778375" cy="290512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Назначение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На базе данной организации осуществляется разработка и (или) внедрение инновационных проектов (программ), практическая отработка содержания образования, технологий воспитания и обучения, новых механизмов управления образованием, реализация дополнительных программ повышения квалификации педагогических и руководящих работников региональной системы образования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b="1" smtClean="0"/>
              <a:t>II</a:t>
            </a:r>
            <a:r>
              <a:rPr lang="ru-RU" b="1" smtClean="0"/>
              <a:t>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Требования к Базовой площадке Института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>
          <a:xfrm>
            <a:off x="1601788" y="2390775"/>
            <a:ext cx="9902825" cy="364807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статуса действующего юридического лица, лицензии, свидетельства о государственной аккредитации образовательной организации.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плана совместной деятельности с Институтом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согласованного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руководителем структурного подразделения, который будут осуществлять научное, научно-методическое сопровождение деятельности Базовой площадки Института, а также с проректором Института, курирующего данное направление.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ресурсов, обеспечивающих возможность функционирования Организации в статусе Базовой площадки Института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/>
          </p:cNvSpPr>
          <p:nvPr>
            <p:ph type="title" idx="4294967295"/>
          </p:nvPr>
        </p:nvSpPr>
        <p:spPr>
          <a:xfrm>
            <a:off x="1341438" y="511175"/>
            <a:ext cx="10375900" cy="1341438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. Порядок присвоения и прекращения действия статуса Базовой площадки Института</a:t>
            </a:r>
          </a:p>
        </p:txBody>
      </p:sp>
      <p:sp>
        <p:nvSpPr>
          <p:cNvPr id="6144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541338" y="1860550"/>
            <a:ext cx="7820025" cy="4159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200" smtClean="0"/>
              <a:t>Структурное подразделение Института совместно с Претендентом не позднее пятнадцати календарных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дней до очередного заседания Ученого совета Института подает Ученому секретарю пакет документов: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- заявление на имя ректора Института о рассмотрении вопроса о присвоении статуса Базовой площадки Института,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- обоснование ресурсного обеспечения Претендента и опыта работы по заявленному направлению, критерии и показатели достижения результатов (Приложение 1), 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- план работы Базовой площадки Института на период ее деятельности (Приложение 2);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- для образовательных и иных организаций, на базе которых организуется образовательная деятельность копию лицензии, копию свидетельства о государственной аккредитации образовательной организации;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3.4. Ученый секретарь проверяет соответствие документов согласно п.3.3. Положения и готовит предложения о внесении вопроса о присвоении статуса «Базовой площадки Института» в повестку заседания Ученого совета. (Приложение 3)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3.5. В случае отсутствия или неверного оформления документов Претендент извещается об этом в письменном виде в течение 7 дней с момента поступления заявления.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3.6. Ученый совет Института выносит решение о присвоении (или отклонении) Претенденту статуса Базовой площадки Института в соответствии с критериями: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3.7. На основании положительного решения Ученого совета статус Базовой площадки Института утверждается приказом ректора.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3.8. Руководитель структурного подразделения извещает Претендента о решении Ученого совета в течение трех рабочих дней. Между Институтом и ОО заключается договор о сотрудничестве.</a:t>
            </a:r>
          </a:p>
          <a:p>
            <a:pPr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3.9. Статус Базовой площадки Института присваивается Претенденту сроком до 3 лет.</a:t>
            </a:r>
          </a:p>
        </p:txBody>
      </p:sp>
      <p:sp>
        <p:nvSpPr>
          <p:cNvPr id="6144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9210675" y="2078038"/>
            <a:ext cx="2478088" cy="4110037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Критерии присвоения статуса:</a:t>
            </a:r>
          </a:p>
          <a:p>
            <a:pPr>
              <a:lnSpc>
                <a:spcPct val="80000"/>
              </a:lnSpc>
            </a:pP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Соответствие направлению деятельности Базовой площадки, признанному приоритетным для системы образования Ярославской области;</a:t>
            </a:r>
          </a:p>
          <a:p>
            <a:pPr>
              <a:lnSpc>
                <a:spcPct val="80000"/>
              </a:lnSpc>
            </a:pP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Критерий 2. Соответствие ресурсного потенциала Базовой площадки целям и задачам продвижения приоритетного направления деятельности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 Снятие статуса:</a:t>
            </a:r>
          </a:p>
          <a:p>
            <a:pPr>
              <a:lnSpc>
                <a:spcPct val="80000"/>
              </a:lnSpc>
            </a:pP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обоснованного отказа Организации продолжать деятельность в статусе Базовой площадки Института;</a:t>
            </a:r>
          </a:p>
          <a:p>
            <a:pPr>
              <a:lnSpc>
                <a:spcPct val="80000"/>
              </a:lnSpc>
            </a:pP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признания деятельности Организации в статусе Базовой площадки Института неэффективной по решению ученого совета.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/>
          </p:cNvSpPr>
          <p:nvPr>
            <p:ph type="title" idx="4294967295"/>
          </p:nvPr>
        </p:nvSpPr>
        <p:spPr>
          <a:xfrm>
            <a:off x="1903413" y="465138"/>
            <a:ext cx="8912225" cy="1281112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. Организация деятельности Базовой площадки Института</a:t>
            </a:r>
          </a:p>
        </p:txBody>
      </p:sp>
      <p:sp>
        <p:nvSpPr>
          <p:cNvPr id="63493" name="Rectangle 5"/>
          <p:cNvSpPr>
            <a:spLocks noGrp="1"/>
          </p:cNvSpPr>
          <p:nvPr>
            <p:ph sz="half" idx="4294967295"/>
          </p:nvPr>
        </p:nvSpPr>
        <p:spPr>
          <a:xfrm>
            <a:off x="1049338" y="1811338"/>
            <a:ext cx="5360987" cy="418941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Научно – методическое сопровождение деятельности Базовой площадки Института осуществляется структурным подразделением Института, курирующим направление приоритетной деятельности 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.Руководитель Базовой площадки Института площадки Института и выполняет следующие функции: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осуществляет общее администрирование деятельности площадки;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определяет состав сотрудников площадки, обеспечивает их качественную подготовку;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обеспечивает эффективное использование информационных, методических, кадровых ресурсов Базовой площадки Института в реализации приоритетного направления деятельности;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обеспечивает  реализацию плана работы Базовой площадки Института; мониторинг её деятельности; 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готовит отчетность о результатах деятельности Базовой площадки Института.</a:t>
            </a:r>
          </a:p>
        </p:txBody>
      </p:sp>
      <p:sp>
        <p:nvSpPr>
          <p:cNvPr id="63494" name="Rectangle 6"/>
          <p:cNvSpPr>
            <a:spLocks noGrp="1"/>
          </p:cNvSpPr>
          <p:nvPr>
            <p:ph type="body" sz="half" idx="4294967295"/>
          </p:nvPr>
        </p:nvSpPr>
        <p:spPr>
          <a:xfrm>
            <a:off x="7016750" y="2227263"/>
            <a:ext cx="4487863" cy="3792537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Работники Организации, являющейся участниками Базовой площадки Института: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- участвуют в планировании деятельности Базовой площадки Института; подготовке плановых мероприятий, проводимых структурным подразделением Института;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- обеспечивают и участвуют в исследованиях, разработке и апробации методической продукции, мониторинге результатов по теме работы Базовой площадки Института;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- оказывают содействие и непосредственно участвуют в проведении обучающих мероприятий, в том числе реализации программ дополнительного профессионального образования по теме работы Базовой площадки;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- осуществляют консультирование, привлекаются к экспертизе методических продуктов по направлению деятельности Базовой площадки.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>
          <a:xfrm>
            <a:off x="2473325" y="623888"/>
            <a:ext cx="9031288" cy="71120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Планирование деятельности базовой площадки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>
          <a:xfrm>
            <a:off x="1719072" y="2121408"/>
            <a:ext cx="9785541" cy="38983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деятельности Базовой площадки Института разрабатывается совместно со структурным подразделением Института на срок деятельности Базовой площадки и включает следующие разделы: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цель, задачи;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основные направления деятельности;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перечень основных мероприятий;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прогнозируемые результаты.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план деятельности Базовой площадки Института разработан более, чем на один год то, ежегодно составляется текущий план деятельности Базовой площадки Института, который   содержит следующие разделы: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мероприятий на год и формы их проведения;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ответственных за реализацию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Оценка результативности деятельности базовой площадки</a:t>
            </a:r>
          </a:p>
        </p:txBody>
      </p:sp>
      <p:sp>
        <p:nvSpPr>
          <p:cNvPr id="66564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200150" y="2030413"/>
            <a:ext cx="6354763" cy="381793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Основными критериями результативности деятельности Базовой площадки являются: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Критерий 1. Соответствие фактических результатов деятельности Базовой площадки плановым;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Критерий 2. Социальный (образовательный) эффект деятельности Базовой площадки.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Показатели деятельности Базовой площадки разрабатываются в соответствии с данными  критериями  и могут уточняться Ученым советом Института по мере необходимости.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Оценка деятельности Базовой площадки Института по указанным критериям осуществляется в ходе экспертизы по итогам деятельности Базовой площадки Института </a:t>
            </a:r>
          </a:p>
        </p:txBody>
      </p:sp>
      <p:sp>
        <p:nvSpPr>
          <p:cNvPr id="6656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8262938" y="2093913"/>
            <a:ext cx="3241675" cy="39258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Решения о результативности деятельности 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признать деятельность Базовой площадки эффективной и рекомендовать продолжить её работу;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признать деятельность Базовой площадки эффективной и считать завершившей свою деятельность в качестве базовой площадки Института; 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признать деятельность Базовой площадки Института неэффективной и лишить Организацию статуса Базовой площадки Института.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Тиражирование результатов деятельности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>
          <a:xfrm>
            <a:off x="1573213" y="2316163"/>
            <a:ext cx="9931400" cy="3703637"/>
          </a:xfrm>
        </p:spPr>
        <p:txBody>
          <a:bodyPr/>
          <a:lstStyle/>
          <a:p>
            <a:endParaRPr lang="ru-RU" dirty="0" smtClean="0"/>
          </a:p>
          <a:p>
            <a:pPr>
              <a:buFont typeface="Wingdings 3" pitchFamily="18" charset="2"/>
              <a:buNone/>
            </a:pP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деятельности Базовой площадки Института распространяются через семинары, круглые столы, конференции, мастер – классы, учебные издания (методические рекомендации, учебно-методическое пособие), средства массовой информации, информационные порталы.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создает соответствующую интернет-страницу «Базовая площадка» на своем сайте, на котором размещает различные материалы, иллюстрирующие организационные и содержательные аспекты деятельности в статусе Базовой площадки Института.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840</TotalTime>
  <Words>971</Words>
  <Application>Microsoft Office PowerPoint</Application>
  <PresentationFormat>Широкоэкранный</PresentationFormat>
  <Paragraphs>94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Положение о базовой площадке Государственного автономного учреждения дополнительного профессионального образования Ярославской области «Институт развития образования»,  утвержденного  приказом ректора ГАУ ДПО ЯО ИРО №  01-03/65 от    20.05.201     </vt:lpstr>
      <vt:lpstr>Цель создания базовой площадки -    развитие региональной системы непрерывного образования,                 выявления и поддержки педагогических инициатив,                                продвижения приоритетных направлений развития системы образования Ярославской области  </vt:lpstr>
      <vt:lpstr>II. Требования к Базовой площадке Института</vt:lpstr>
      <vt:lpstr>III. Порядок присвоения и прекращения действия статуса Базовой площадки Института</vt:lpstr>
      <vt:lpstr>IV. Организация деятельности Базовой площадки Института</vt:lpstr>
      <vt:lpstr>Планирование деятельности базовой площадки</vt:lpstr>
      <vt:lpstr>Оценка результативности деятельности базовой площадки</vt:lpstr>
      <vt:lpstr>Тиражирование результатов деятельности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Георгиевна Сатарина</dc:creator>
  <cp:lastModifiedBy>Галина Георгиевна Сатарина</cp:lastModifiedBy>
  <cp:revision>72</cp:revision>
  <cp:lastPrinted>2018-12-03T07:23:39Z</cp:lastPrinted>
  <dcterms:created xsi:type="dcterms:W3CDTF">2018-11-06T10:58:18Z</dcterms:created>
  <dcterms:modified xsi:type="dcterms:W3CDTF">2020-02-06T05:45:20Z</dcterms:modified>
</cp:coreProperties>
</file>