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3"/>
  </p:notesMasterIdLst>
  <p:sldIdLst>
    <p:sldId id="281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  <p:sldId id="273" r:id="rId13"/>
    <p:sldId id="275" r:id="rId14"/>
    <p:sldId id="280" r:id="rId15"/>
    <p:sldId id="277" r:id="rId16"/>
    <p:sldId id="278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24245-D3EE-49B6-8092-2215B9AD9F7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C09B8-FD1A-4BEE-982C-A0F91AF99A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C09B8-FD1A-4BEE-982C-A0F91AF99AE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E4312-08AB-4585-B97D-DA245C467942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C04F8-4E55-42F1-AEF7-8B3DC9E88D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40E9C-2EFC-4BDF-B593-89F2B5EC3DBF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C5826-70A9-4374-8F6F-2620D6634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AC1BD-8737-4913-B057-F7C76B0C7E93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F745B-562E-4DCF-9F3C-36D987FC68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E282-BD1E-4E2F-A93F-976D10286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DC53-3AEE-4B24-A6BC-0600B7042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CB590-F539-452E-AC86-6DBA70F71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055DC-397A-4AAD-9FA6-F00A09C2377F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684AA-8CBF-46F8-8A93-3CDB7916F6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C4C86-FAD0-43CE-ACF2-E7AA13E45400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F578-797A-4779-92C1-E6F185948B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37EA0-F175-4FCD-9328-1454FA5B48A4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59678-A78F-45B8-8E59-974F816E4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AA6FA-8C26-4A36-A612-635BC1A6F2FC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048A5-B953-43EC-8739-33174AB456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8C0D2-124A-4731-A4C3-22ED46D6FB4F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88FC-9DFC-4490-B568-722A4491C6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5DB8ED-64EC-4252-832A-2B78961ABE21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40003-604A-4BBC-9B4C-C435A428A7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98713-A2E1-4CB5-B9CB-9AABA230CBA7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5106-886F-487C-B4DA-356D924A3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F55E2-0F8A-4B14-AECD-2D19F72402A5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4C05FF5-27A8-40A0-AF79-8C8EEA796F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68ADC2B-219C-4B4A-B418-1458ADD7246F}" type="datetimeFigureOut">
              <a:rPr lang="ru-RU" smtClean="0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34CC4E6-0103-44E5-B5FB-994493AEC2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04250" cy="12246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МОУ СОШ № 4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«</a:t>
            </a:r>
            <a:r>
              <a:rPr lang="ru-RU" b="1" i="1" dirty="0" smtClean="0"/>
              <a:t>Центр образования»</a:t>
            </a:r>
          </a:p>
        </p:txBody>
      </p:sp>
      <p:pic>
        <p:nvPicPr>
          <p:cNvPr id="16386" name="Picture 8" descr="IMG_41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16113"/>
            <a:ext cx="5938838" cy="3527425"/>
          </a:xfrm>
        </p:spPr>
      </p:pic>
      <p:sp>
        <p:nvSpPr>
          <p:cNvPr id="16388" name="Содержимое 5"/>
          <p:cNvSpPr>
            <a:spLocks noGrp="1"/>
          </p:cNvSpPr>
          <p:nvPr>
            <p:ph sz="quarter" idx="2"/>
          </p:nvPr>
        </p:nvSpPr>
        <p:spPr>
          <a:xfrm>
            <a:off x="611561" y="5589588"/>
            <a:ext cx="4176340" cy="9366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Тутаев, октябрь 2013 г.</a:t>
            </a:r>
          </a:p>
        </p:txBody>
      </p:sp>
      <p:pic>
        <p:nvPicPr>
          <p:cNvPr id="16387" name="Picture 9" descr="IMG_116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211174" y="3938588"/>
            <a:ext cx="2912652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/>
              <a:t>Чем отличается наша школа от других?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300" dirty="0" smtClean="0"/>
              <a:t>кадетское движение</a:t>
            </a:r>
          </a:p>
          <a:p>
            <a:r>
              <a:rPr lang="ru-RU" sz="3300" dirty="0" smtClean="0"/>
              <a:t>возможность обучаться детям с ОВЗ</a:t>
            </a:r>
          </a:p>
          <a:p>
            <a:r>
              <a:rPr lang="ru-RU" sz="3300" dirty="0" smtClean="0"/>
              <a:t>большое внимание к каждому ребенку</a:t>
            </a:r>
          </a:p>
          <a:p>
            <a:r>
              <a:rPr lang="ru-RU" sz="3300" dirty="0" smtClean="0"/>
              <a:t>хорошая спортивная подготовка</a:t>
            </a:r>
          </a:p>
          <a:p>
            <a:r>
              <a:rPr lang="ru-RU" sz="3300" dirty="0" smtClean="0"/>
              <a:t>военно-патриотическое воспитание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/>
              <a:t>Инновационные проекты </a:t>
            </a:r>
            <a:br>
              <a:rPr lang="ru-RU" sz="3600" b="1" i="1" smtClean="0"/>
            </a:br>
            <a:r>
              <a:rPr lang="ru-RU" sz="3600" b="1" i="1" smtClean="0"/>
              <a:t>МОУ СОШ № 4 «Центр образования»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35480"/>
            <a:ext cx="8640960" cy="4389120"/>
          </a:xfrm>
        </p:spPr>
        <p:txBody>
          <a:bodyPr>
            <a:normAutofit fontScale="92500"/>
          </a:bodyPr>
          <a:lstStyle/>
          <a:p>
            <a:r>
              <a:rPr lang="ru-RU" sz="3300" dirty="0" smtClean="0"/>
              <a:t>ресурсный центр по обучению детей с ОВЗ;</a:t>
            </a:r>
          </a:p>
          <a:p>
            <a:r>
              <a:rPr lang="ru-RU" sz="3300" dirty="0" smtClean="0"/>
              <a:t>обучение с использованием дистанционных технологий на вечернем отделении;</a:t>
            </a:r>
          </a:p>
          <a:p>
            <a:r>
              <a:rPr lang="ru-RU" sz="3300" dirty="0" smtClean="0"/>
              <a:t>муниципальная программа «Растим патриотов»;</a:t>
            </a:r>
          </a:p>
          <a:p>
            <a:r>
              <a:rPr lang="ru-RU" sz="3300" dirty="0" smtClean="0"/>
              <a:t>организация </a:t>
            </a:r>
            <a:r>
              <a:rPr lang="ru-RU" sz="3300" dirty="0" err="1" smtClean="0"/>
              <a:t>внутришкольного</a:t>
            </a:r>
            <a:r>
              <a:rPr lang="ru-RU" sz="3300" dirty="0" smtClean="0"/>
              <a:t> мониторинга.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/>
              <a:t>В рамках проекта приобретено оборудование: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300" dirty="0" smtClean="0"/>
              <a:t>мультимедиа проекторы – 11 шт.;</a:t>
            </a:r>
          </a:p>
          <a:p>
            <a:r>
              <a:rPr lang="ru-RU" sz="3300" dirty="0" smtClean="0"/>
              <a:t>экраны – 12 шт.;</a:t>
            </a:r>
          </a:p>
          <a:p>
            <a:r>
              <a:rPr lang="ru-RU" sz="3300" dirty="0" smtClean="0"/>
              <a:t>интерактивное оборудование – 2 комплекта;</a:t>
            </a:r>
          </a:p>
          <a:p>
            <a:r>
              <a:rPr lang="ru-RU" sz="3300" dirty="0" smtClean="0"/>
              <a:t>«</a:t>
            </a:r>
            <a:r>
              <a:rPr lang="ru-RU" sz="3300" dirty="0" err="1" smtClean="0"/>
              <a:t>мимио</a:t>
            </a:r>
            <a:r>
              <a:rPr lang="ru-RU" sz="3300" dirty="0" smtClean="0"/>
              <a:t>» - 2 шт.;</a:t>
            </a:r>
          </a:p>
          <a:p>
            <a:r>
              <a:rPr lang="ru-RU" sz="3300" dirty="0" smtClean="0"/>
              <a:t>телевизоры – 2 шт.</a:t>
            </a:r>
          </a:p>
          <a:p>
            <a:r>
              <a:rPr lang="ru-RU" sz="3300" dirty="0" smtClean="0"/>
              <a:t>ноутбуки – </a:t>
            </a:r>
            <a:r>
              <a:rPr lang="ru-RU" sz="3300" dirty="0" smtClean="0"/>
              <a:t>17 </a:t>
            </a:r>
            <a:r>
              <a:rPr lang="ru-RU" sz="3300" dirty="0" smtClean="0"/>
              <a:t>шт.</a:t>
            </a:r>
            <a:endParaRPr lang="ru-RU" sz="33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9" descr="IMG_409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04813"/>
            <a:ext cx="4048125" cy="2698750"/>
          </a:xfrm>
        </p:spPr>
      </p:pic>
      <p:pic>
        <p:nvPicPr>
          <p:cNvPr id="28675" name="Picture 11" descr="IMG_41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404813"/>
            <a:ext cx="4048125" cy="2697162"/>
          </a:xfrm>
        </p:spPr>
      </p:pic>
      <p:pic>
        <p:nvPicPr>
          <p:cNvPr id="28676" name="Picture 12" descr="IMG_41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3538" y="3357563"/>
            <a:ext cx="4135437" cy="2808287"/>
          </a:xfrm>
        </p:spPr>
      </p:pic>
      <p:pic>
        <p:nvPicPr>
          <p:cNvPr id="28674" name="Picture 10" descr="IMG_410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3357563"/>
            <a:ext cx="4213225" cy="2808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6" descr="DSCN11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04813"/>
            <a:ext cx="3743325" cy="3136900"/>
          </a:xfrm>
        </p:spPr>
      </p:pic>
      <p:pic>
        <p:nvPicPr>
          <p:cNvPr id="29698" name="Содержимое 7" descr="DSCN113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404813"/>
            <a:ext cx="3690937" cy="3168650"/>
          </a:xfrm>
        </p:spPr>
      </p:pic>
      <p:pic>
        <p:nvPicPr>
          <p:cNvPr id="29699" name="Содержимое 8" descr="DSCN1145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3789363"/>
            <a:ext cx="3816350" cy="2862262"/>
          </a:xfrm>
        </p:spPr>
      </p:pic>
      <p:sp>
        <p:nvSpPr>
          <p:cNvPr id="29700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1" name="Picture 9" descr="IMG_41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789363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0" descr="IMG_41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549275"/>
            <a:ext cx="3887788" cy="2914650"/>
          </a:xfrm>
        </p:spPr>
      </p:pic>
      <p:pic>
        <p:nvPicPr>
          <p:cNvPr id="30722" name="Picture 11" descr="IMG_41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645024"/>
            <a:ext cx="3888432" cy="2916324"/>
          </a:xfrm>
        </p:spPr>
      </p:pic>
      <p:pic>
        <p:nvPicPr>
          <p:cNvPr id="30723" name="Picture 12" descr="IMG_415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39552" y="3645024"/>
            <a:ext cx="3888432" cy="2919443"/>
          </a:xfrm>
        </p:spPr>
      </p:pic>
      <p:pic>
        <p:nvPicPr>
          <p:cNvPr id="30724" name="Picture 13" descr="C:\Users\Директор\Desktop\DSCN1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48680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/>
              <a:t>Рефлексия включенности педагогов в проект</a:t>
            </a:r>
            <a:endParaRPr lang="ru-RU" sz="3600" b="1" i="1" dirty="0"/>
          </a:p>
        </p:txBody>
      </p:sp>
      <p:sp>
        <p:nvSpPr>
          <p:cNvPr id="3174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2950" cy="4492625"/>
          </a:xfrm>
        </p:spPr>
        <p:txBody>
          <a:bodyPr>
            <a:normAutofit/>
          </a:bodyPr>
          <a:lstStyle/>
          <a:p>
            <a:r>
              <a:rPr lang="ru-RU" sz="3300" dirty="0" smtClean="0"/>
              <a:t>Информированы о результатах работы над проектом – 45 %</a:t>
            </a:r>
          </a:p>
          <a:p>
            <a:r>
              <a:rPr lang="ru-RU" sz="3300" dirty="0" smtClean="0"/>
              <a:t>Включены в обсуждение поставленных проблем – 17 %</a:t>
            </a:r>
          </a:p>
          <a:p>
            <a:r>
              <a:rPr lang="ru-RU" sz="3300" dirty="0" smtClean="0"/>
              <a:t>Участвуют в рабочей группе - 28 %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8604250" y="6021388"/>
            <a:ext cx="82550" cy="1047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7544" y="188640"/>
            <a:ext cx="8229600" cy="940966"/>
          </a:xfrm>
        </p:spPr>
        <p:txBody>
          <a:bodyPr/>
          <a:lstStyle/>
          <a:p>
            <a:r>
              <a:rPr lang="ru-RU" b="1" i="1" dirty="0" smtClean="0"/>
              <a:t>1. Мы </a:t>
            </a:r>
            <a:r>
              <a:rPr lang="ru-RU" b="1" i="1" dirty="0"/>
              <a:t>– лидеры в </a:t>
            </a:r>
            <a:r>
              <a:rPr lang="ru-RU" b="1" i="1" dirty="0" smtClean="0"/>
              <a:t>учении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1340768"/>
            <a:ext cx="8147248" cy="525658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доля </a:t>
            </a:r>
            <a:r>
              <a:rPr lang="ru-RU" sz="2400" dirty="0"/>
              <a:t>учащихся, освоивших программу основного общего образования;</a:t>
            </a:r>
          </a:p>
          <a:p>
            <a:r>
              <a:rPr lang="ru-RU" sz="2400" dirty="0" smtClean="0"/>
              <a:t>доля </a:t>
            </a:r>
            <a:r>
              <a:rPr lang="ru-RU" sz="2400" dirty="0"/>
              <a:t>учащихся, прошедших ГИА по математике, русскому языку;</a:t>
            </a:r>
          </a:p>
          <a:p>
            <a:r>
              <a:rPr lang="ru-RU" sz="2400" dirty="0" smtClean="0"/>
              <a:t>доля </a:t>
            </a:r>
            <a:r>
              <a:rPr lang="ru-RU" sz="2400" dirty="0"/>
              <a:t>учащихся, у которых годовая отметка соответствует годовой;</a:t>
            </a:r>
          </a:p>
          <a:p>
            <a:r>
              <a:rPr lang="ru-RU" sz="2400" dirty="0" smtClean="0"/>
              <a:t>доля </a:t>
            </a:r>
            <a:r>
              <a:rPr lang="ru-RU" sz="2400" dirty="0"/>
              <a:t>учащихся, получивших аттестат об основном общем образовании с отличием;</a:t>
            </a:r>
          </a:p>
          <a:p>
            <a:r>
              <a:rPr lang="ru-RU" sz="2400" dirty="0" smtClean="0"/>
              <a:t>доля </a:t>
            </a:r>
            <a:r>
              <a:rPr lang="ru-RU" sz="2400" dirty="0"/>
              <a:t>учащихся, освоивших программу среднего общего образования;</a:t>
            </a:r>
          </a:p>
          <a:p>
            <a:r>
              <a:rPr lang="ru-RU" sz="2400" dirty="0" smtClean="0"/>
              <a:t>доля </a:t>
            </a:r>
            <a:r>
              <a:rPr lang="ru-RU" sz="2400" dirty="0"/>
              <a:t>учащихся, сдавших ЕГЭ , у которых количество баллов не меньше установленного минимума по русскому языку, математике;</a:t>
            </a:r>
          </a:p>
          <a:p>
            <a:r>
              <a:rPr lang="ru-RU" sz="2400" dirty="0" smtClean="0"/>
              <a:t>доля </a:t>
            </a:r>
            <a:r>
              <a:rPr lang="ru-RU" sz="2400" dirty="0"/>
              <a:t>учащихся, получивших аттестат о среднем общем образовании;</a:t>
            </a:r>
          </a:p>
          <a:p>
            <a:r>
              <a:rPr lang="ru-RU" sz="2400" dirty="0" smtClean="0"/>
              <a:t>сравнение </a:t>
            </a:r>
            <a:r>
              <a:rPr lang="ru-RU" sz="2400" dirty="0"/>
              <a:t>результатов ЕГЭ по среднему тестовому баллу со своей кластерной группой, районным, областным показателями;</a:t>
            </a:r>
          </a:p>
          <a:p>
            <a:r>
              <a:rPr lang="ru-RU" sz="2400" dirty="0" smtClean="0"/>
              <a:t>доля </a:t>
            </a:r>
            <a:r>
              <a:rPr lang="ru-RU" sz="2400" dirty="0"/>
              <a:t>учащихся, получивших аттестат особого образца для награжденных медалями «За особые успехи в учении»;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3680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208912" cy="6120680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доля </a:t>
            </a:r>
            <a:r>
              <a:rPr lang="ru-RU" sz="2200" dirty="0"/>
              <a:t>учащихся, освоивших программы соответствующего уровня (переведены в следующий класс);</a:t>
            </a:r>
          </a:p>
          <a:p>
            <a:r>
              <a:rPr lang="ru-RU" sz="2200" dirty="0" smtClean="0"/>
              <a:t>доля </a:t>
            </a:r>
            <a:r>
              <a:rPr lang="ru-RU" sz="2200" dirty="0"/>
              <a:t>учащихся, освоивших программы на «5», «4-5»;</a:t>
            </a:r>
          </a:p>
          <a:p>
            <a:r>
              <a:rPr lang="ru-RU" sz="2200" dirty="0" smtClean="0"/>
              <a:t>доля </a:t>
            </a:r>
            <a:r>
              <a:rPr lang="ru-RU" sz="2200" dirty="0"/>
              <a:t>обучающихся, систематически пропускающих уроки без уважительной причины (результаты берутся по итогам четверти);</a:t>
            </a:r>
          </a:p>
          <a:p>
            <a:r>
              <a:rPr lang="ru-RU" sz="2200" dirty="0" smtClean="0"/>
              <a:t>доля </a:t>
            </a:r>
            <a:r>
              <a:rPr lang="ru-RU" sz="2200" dirty="0"/>
              <a:t>обучающихся, осваивающих образовательные программы на профильном уровне или по ИУП;</a:t>
            </a:r>
          </a:p>
          <a:p>
            <a:r>
              <a:rPr lang="ru-RU" sz="2200" dirty="0" smtClean="0"/>
              <a:t>уровень </a:t>
            </a:r>
            <a:r>
              <a:rPr lang="ru-RU" sz="2200" dirty="0"/>
              <a:t>соответствия предоставляемых образовательных услуг запросам учащихся и их родителей: внеурочная деятельность по ФГОС, курсы по выбору (ППП), элективные учебные предметы; </a:t>
            </a:r>
          </a:p>
          <a:p>
            <a:r>
              <a:rPr lang="ru-RU" sz="2200" dirty="0" smtClean="0"/>
              <a:t>доля </a:t>
            </a:r>
            <a:r>
              <a:rPr lang="ru-RU" sz="2200" dirty="0"/>
              <a:t>участия учащихся в образовательных конкурсах, олимпиадах, конференциях, соревнованиях;</a:t>
            </a:r>
          </a:p>
          <a:p>
            <a:r>
              <a:rPr lang="ru-RU" sz="2200" dirty="0" smtClean="0"/>
              <a:t>доля </a:t>
            </a:r>
            <a:r>
              <a:rPr lang="ru-RU" sz="2200" dirty="0"/>
              <a:t>учащихся, занимающихся проектно-исследовательской деятельностью;</a:t>
            </a:r>
          </a:p>
          <a:p>
            <a:r>
              <a:rPr lang="ru-RU" sz="2200" dirty="0" smtClean="0"/>
              <a:t>доля </a:t>
            </a:r>
            <a:r>
              <a:rPr lang="ru-RU" sz="2200" dirty="0"/>
              <a:t>учащихся, занявших призовое место в образовательных конкурсах, олимпиадах, конференциях, соревнованиях;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5904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i="1" dirty="0"/>
              <a:t>2.Мы – лидеры в </a:t>
            </a:r>
            <a:r>
              <a:rPr lang="ru-RU" b="1" i="1" dirty="0" smtClean="0"/>
              <a:t>обучении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91264" cy="55446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доля </a:t>
            </a:r>
            <a:r>
              <a:rPr lang="ru-RU" sz="2000" dirty="0"/>
              <a:t>педагогов, представивших результаты работы над методической темой на итоговом методическом событии;</a:t>
            </a:r>
          </a:p>
          <a:p>
            <a:r>
              <a:rPr lang="ru-RU" sz="2000" dirty="0" smtClean="0"/>
              <a:t>наличие </a:t>
            </a:r>
            <a:r>
              <a:rPr lang="ru-RU" sz="2000" dirty="0"/>
              <a:t>методических статей, публикаций в СМИ, Интернете;</a:t>
            </a:r>
          </a:p>
          <a:p>
            <a:r>
              <a:rPr lang="ru-RU" sz="2000" dirty="0" smtClean="0"/>
              <a:t>доля </a:t>
            </a:r>
            <a:r>
              <a:rPr lang="ru-RU" sz="2000" dirty="0"/>
              <a:t>педагогов, принявших участие</a:t>
            </a:r>
            <a:r>
              <a:rPr lang="ru-RU" sz="2000" b="1" dirty="0"/>
              <a:t> </a:t>
            </a:r>
            <a:r>
              <a:rPr lang="ru-RU" sz="2000" dirty="0"/>
              <a:t>в конкурсах профессионального мастерства;</a:t>
            </a:r>
          </a:p>
          <a:p>
            <a:r>
              <a:rPr lang="ru-RU" sz="2000" dirty="0" smtClean="0"/>
              <a:t>доля </a:t>
            </a:r>
            <a:r>
              <a:rPr lang="ru-RU" sz="2000" dirty="0"/>
              <a:t>педагогов, представивших свой опыт </a:t>
            </a:r>
            <a:r>
              <a:rPr lang="ru-RU" sz="2000" dirty="0" smtClean="0"/>
              <a:t>работы </a:t>
            </a:r>
            <a:r>
              <a:rPr lang="ru-RU" sz="2000" dirty="0"/>
              <a:t>на разных уровнях;</a:t>
            </a:r>
          </a:p>
          <a:p>
            <a:r>
              <a:rPr lang="ru-RU" sz="2000" dirty="0" smtClean="0"/>
              <a:t>доля </a:t>
            </a:r>
            <a:r>
              <a:rPr lang="ru-RU" sz="2000" dirty="0"/>
              <a:t>педагогов, подготовивших призеров и победителей различных конкурсов, олимпиад, соревнований;</a:t>
            </a:r>
          </a:p>
          <a:p>
            <a:r>
              <a:rPr lang="ru-RU" sz="2000" dirty="0" smtClean="0"/>
              <a:t>доля </a:t>
            </a:r>
            <a:r>
              <a:rPr lang="ru-RU" sz="2000" dirty="0"/>
              <a:t>педагогов, имеющих портфолио;</a:t>
            </a:r>
          </a:p>
          <a:p>
            <a:r>
              <a:rPr lang="ru-RU" sz="2000" dirty="0" smtClean="0"/>
              <a:t>доля </a:t>
            </a:r>
            <a:r>
              <a:rPr lang="ru-RU" sz="2000" dirty="0"/>
              <a:t>педагогов, применяющих ИКТ-технологии на уроках;</a:t>
            </a:r>
          </a:p>
          <a:p>
            <a:r>
              <a:rPr lang="ru-RU" sz="2000" dirty="0" smtClean="0"/>
              <a:t>доля </a:t>
            </a:r>
            <a:r>
              <a:rPr lang="ru-RU" sz="2000" dirty="0"/>
              <a:t>педагогов, повысивших (подтвердивших) квалификационную категорию;</a:t>
            </a:r>
          </a:p>
          <a:p>
            <a:r>
              <a:rPr lang="ru-RU" sz="2000" dirty="0" smtClean="0"/>
              <a:t>-доля </a:t>
            </a:r>
            <a:r>
              <a:rPr lang="ru-RU" sz="2000" dirty="0"/>
              <a:t>педагогов, отмеченных наградами разного уровня за достижения в педагогической деятельности;</a:t>
            </a:r>
          </a:p>
          <a:p>
            <a:r>
              <a:rPr lang="ru-RU" sz="2000" dirty="0" smtClean="0"/>
              <a:t>доля </a:t>
            </a:r>
            <a:r>
              <a:rPr lang="ru-RU" sz="2000" dirty="0"/>
              <a:t>педагогов, пополнивших школьную методическую копилку.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067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4000" b="1" i="1" dirty="0" smtClean="0"/>
              <a:t>Социальный паспорт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35480"/>
            <a:ext cx="8640960" cy="4389120"/>
          </a:xfrm>
        </p:spPr>
        <p:txBody>
          <a:bodyPr/>
          <a:lstStyle/>
          <a:p>
            <a:r>
              <a:rPr lang="ru-RU" sz="3300" dirty="0" smtClean="0"/>
              <a:t>Малоимущие семьи – 81</a:t>
            </a:r>
          </a:p>
          <a:p>
            <a:r>
              <a:rPr lang="ru-RU" sz="3300" dirty="0" smtClean="0"/>
              <a:t>Неполные семьи – 154</a:t>
            </a:r>
          </a:p>
          <a:p>
            <a:r>
              <a:rPr lang="ru-RU" sz="3300" dirty="0" smtClean="0"/>
              <a:t>Опекаемые –12 </a:t>
            </a:r>
          </a:p>
          <a:p>
            <a:r>
              <a:rPr lang="ru-RU" sz="3300" dirty="0" smtClean="0"/>
              <a:t>Учащиеся, состоящие на учете в КДН –24 </a:t>
            </a:r>
          </a:p>
          <a:p>
            <a:r>
              <a:rPr lang="ru-RU" sz="3300" dirty="0" smtClean="0"/>
              <a:t>Учащиеся, состоящие в ОДН– 13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 Мы </a:t>
            </a:r>
            <a:r>
              <a:rPr lang="ru-RU" b="1" dirty="0"/>
              <a:t>- лидеры в социальном </a:t>
            </a:r>
            <a:r>
              <a:rPr lang="ru-RU" b="1" dirty="0" smtClean="0"/>
              <a:t>партнерстве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601416"/>
            <a:ext cx="8280920" cy="525658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доля </a:t>
            </a:r>
            <a:r>
              <a:rPr lang="ru-RU" sz="2200" dirty="0"/>
              <a:t>членов УС, прошедших обучение в качестве общественного управляющего;</a:t>
            </a:r>
          </a:p>
          <a:p>
            <a:r>
              <a:rPr lang="ru-RU" sz="2200" dirty="0" smtClean="0"/>
              <a:t>количество </a:t>
            </a:r>
            <a:r>
              <a:rPr lang="ru-RU" sz="2200" dirty="0"/>
              <a:t>проведенных мероприятий, инициированных УС;</a:t>
            </a:r>
          </a:p>
          <a:p>
            <a:r>
              <a:rPr lang="ru-RU" sz="2200" dirty="0" smtClean="0"/>
              <a:t>наличие </a:t>
            </a:r>
            <a:r>
              <a:rPr lang="ru-RU" sz="2200" dirty="0"/>
              <a:t>форума на школьном сайте и частота посещения школьного сайта;</a:t>
            </a:r>
          </a:p>
          <a:p>
            <a:r>
              <a:rPr lang="ru-RU" sz="2200" dirty="0" smtClean="0"/>
              <a:t>результаты </a:t>
            </a:r>
            <a:r>
              <a:rPr lang="ru-RU" sz="2200" dirty="0"/>
              <a:t>анкетирования (отчет о самооценке…);</a:t>
            </a:r>
          </a:p>
          <a:p>
            <a:r>
              <a:rPr lang="ru-RU" sz="2200" dirty="0" smtClean="0"/>
              <a:t>количество </a:t>
            </a:r>
            <a:r>
              <a:rPr lang="ru-RU" sz="2200" dirty="0"/>
              <a:t>социальных партнеров, привлеченных для образовательного и воспитательного процесса на базе школы;</a:t>
            </a:r>
          </a:p>
          <a:p>
            <a:r>
              <a:rPr lang="ru-RU" sz="2200" dirty="0" smtClean="0"/>
              <a:t>объем </a:t>
            </a:r>
            <a:r>
              <a:rPr lang="ru-RU" sz="2200" dirty="0"/>
              <a:t>привлеченных внебюджетных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4241865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. Условия </a:t>
            </a:r>
            <a:r>
              <a:rPr lang="ru-RU" b="1" dirty="0"/>
              <a:t>образовательного </a:t>
            </a:r>
            <a:r>
              <a:rPr lang="ru-RU" b="1" dirty="0" smtClean="0"/>
              <a:t>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29408"/>
            <a:ext cx="8435280" cy="5328592"/>
          </a:xfrm>
        </p:spPr>
        <p:txBody>
          <a:bodyPr/>
          <a:lstStyle/>
          <a:p>
            <a:r>
              <a:rPr lang="ru-RU" sz="2200" dirty="0" smtClean="0"/>
              <a:t>доля </a:t>
            </a:r>
            <a:r>
              <a:rPr lang="ru-RU" sz="2200" dirty="0"/>
              <a:t>учебных кабинетов, соответствующих нормативным требованиям;</a:t>
            </a:r>
          </a:p>
          <a:p>
            <a:r>
              <a:rPr lang="ru-RU" sz="2200" dirty="0" smtClean="0"/>
              <a:t>доля </a:t>
            </a:r>
            <a:r>
              <a:rPr lang="ru-RU" sz="2200" dirty="0"/>
              <a:t>учебных кабинетов, имеющих оборудованное автоматизированное рабочее место учителя;</a:t>
            </a:r>
          </a:p>
          <a:p>
            <a:r>
              <a:rPr lang="ru-RU" sz="2200" dirty="0" smtClean="0"/>
              <a:t>доля </a:t>
            </a:r>
            <a:r>
              <a:rPr lang="ru-RU" sz="2200" dirty="0"/>
              <a:t>учебных кабинетов, имеющих паспорт кабинета;</a:t>
            </a:r>
          </a:p>
          <a:p>
            <a:r>
              <a:rPr lang="ru-RU" sz="2200" dirty="0" smtClean="0"/>
              <a:t>количество </a:t>
            </a:r>
            <a:r>
              <a:rPr lang="ru-RU" sz="2200" dirty="0"/>
              <a:t>вновь созданных (обновляемых) образовательных зон;</a:t>
            </a:r>
          </a:p>
          <a:p>
            <a:r>
              <a:rPr lang="ru-RU" sz="2200" dirty="0" smtClean="0"/>
              <a:t>количество </a:t>
            </a:r>
            <a:r>
              <a:rPr lang="ru-RU" sz="2200" dirty="0"/>
              <a:t>1 компьютера на количество учащихся;</a:t>
            </a:r>
          </a:p>
          <a:p>
            <a:r>
              <a:rPr lang="ru-RU" sz="2200" dirty="0" smtClean="0"/>
              <a:t>количество </a:t>
            </a:r>
            <a:r>
              <a:rPr lang="ru-RU" sz="2200" dirty="0"/>
              <a:t>интерактивного оборудования;</a:t>
            </a:r>
          </a:p>
          <a:p>
            <a:r>
              <a:rPr lang="ru-RU" sz="2200" dirty="0" smtClean="0"/>
              <a:t>наличие </a:t>
            </a:r>
            <a:r>
              <a:rPr lang="ru-RU" sz="2200" dirty="0"/>
              <a:t>и пополнение методической копилки (методическая литература, сценарии уроков…);</a:t>
            </a:r>
          </a:p>
          <a:p>
            <a:r>
              <a:rPr lang="ru-RU" sz="2200" dirty="0" err="1" smtClean="0"/>
              <a:t>востребованность</a:t>
            </a:r>
            <a:r>
              <a:rPr lang="ru-RU" sz="2200" dirty="0" smtClean="0"/>
              <a:t> образовательных зон школы в урочной и внеурочной деятельности (загруженность образовательных зон в реализации программ и проектов)</a:t>
            </a:r>
            <a:endParaRPr lang="ru-RU" sz="22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7460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?? Я ??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300" dirty="0" smtClean="0"/>
              <a:t>учащиеся;</a:t>
            </a:r>
          </a:p>
          <a:p>
            <a:r>
              <a:rPr lang="ru-RU" sz="3300" dirty="0" err="1" smtClean="0"/>
              <a:t>педколлектив</a:t>
            </a:r>
            <a:r>
              <a:rPr lang="ru-RU" sz="3300" dirty="0" smtClean="0"/>
              <a:t>;</a:t>
            </a:r>
          </a:p>
          <a:p>
            <a:r>
              <a:rPr lang="ru-RU" sz="3300" dirty="0" smtClean="0"/>
              <a:t>административная команда;</a:t>
            </a:r>
          </a:p>
          <a:p>
            <a:r>
              <a:rPr lang="ru-RU" sz="3300" dirty="0" smtClean="0"/>
              <a:t>социальные партнеры;</a:t>
            </a:r>
          </a:p>
          <a:p>
            <a:r>
              <a:rPr lang="ru-RU" sz="3300" dirty="0" smtClean="0"/>
              <a:t>самообразование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Основная задача школы, по мнению учащихся:</a:t>
            </a:r>
            <a:endParaRPr lang="ru-RU" b="1" i="1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300" dirty="0" smtClean="0"/>
              <a:t>развитие способностей – 41 %</a:t>
            </a:r>
          </a:p>
          <a:p>
            <a:r>
              <a:rPr lang="ru-RU" sz="3300" dirty="0" smtClean="0"/>
              <a:t>получение прочных знаний – 33 %</a:t>
            </a:r>
          </a:p>
          <a:p>
            <a:r>
              <a:rPr lang="ru-RU" sz="3300" dirty="0" smtClean="0"/>
              <a:t>подготовка и способность ориентироваться в жизни – 8 %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Недостаток эффективности воспитательной работы</a:t>
            </a:r>
            <a:endParaRPr lang="ru-RU" b="1" i="1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Autofit/>
          </a:bodyPr>
          <a:lstStyle/>
          <a:p>
            <a:r>
              <a:rPr lang="ru-RU" sz="3300" dirty="0" smtClean="0"/>
              <a:t>в школе действует самоуправление, каждый ученик имеет возможность стать организатором того или иного дела</a:t>
            </a:r>
          </a:p>
          <a:p>
            <a:r>
              <a:rPr lang="ru-RU" sz="3300" dirty="0" smtClean="0"/>
              <a:t>в трудный момент всегда придут на помощь учителя, родители, товарищи</a:t>
            </a:r>
          </a:p>
          <a:p>
            <a:r>
              <a:rPr lang="ru-RU" sz="3300" dirty="0" smtClean="0"/>
              <a:t>в школе царит доброжелательная обстановка, ученики и учителя вежливы, внимательны друг к другу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smtClean="0"/>
              <a:t>Программа перехода МОУ СОШ № 4 «ЦО» в эффективный режим работы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развитие школьной системы оценки качества образования</a:t>
            </a:r>
          </a:p>
          <a:p>
            <a:r>
              <a:rPr lang="ru-RU" sz="2800" dirty="0" smtClean="0"/>
              <a:t>формирование имиджа успешной школы как школы-лидера</a:t>
            </a:r>
          </a:p>
          <a:p>
            <a:r>
              <a:rPr lang="ru-RU" sz="2800" dirty="0" smtClean="0"/>
              <a:t>развитие материально-технической базы как многофункционального (</a:t>
            </a:r>
            <a:r>
              <a:rPr lang="ru-RU" sz="2800" dirty="0" err="1" smtClean="0"/>
              <a:t>метапредметного</a:t>
            </a:r>
            <a:r>
              <a:rPr lang="ru-RU" sz="2800" dirty="0" smtClean="0"/>
              <a:t>) образовательного пространства</a:t>
            </a:r>
          </a:p>
          <a:p>
            <a:r>
              <a:rPr lang="ru-RU" sz="2800" dirty="0" smtClean="0"/>
              <a:t>достижение нового качества педагогической деятельности за счет использования современных ТСО, интеграции урочной и внеурочной деятельности, реализации междисциплинарных программ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sz="2800" b="1" i="1" dirty="0" smtClean="0"/>
              <a:t>Расширенный педсовет «Школа успеха» глазами участников образовательного процесса»</a:t>
            </a:r>
          </a:p>
        </p:txBody>
      </p:sp>
      <p:pic>
        <p:nvPicPr>
          <p:cNvPr id="22531" name="Picture 4" descr="IMG_3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412875"/>
            <a:ext cx="38893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IMG_3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205038"/>
            <a:ext cx="38893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IMG_31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05263"/>
            <a:ext cx="36734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7"/>
          <p:cNvSpPr txBox="1">
            <a:spLocks noChangeArrowheads="1"/>
          </p:cNvSpPr>
          <p:nvPr/>
        </p:nvSpPr>
        <p:spPr bwMode="auto">
          <a:xfrm>
            <a:off x="1692275" y="188913"/>
            <a:ext cx="590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Calibri" pitchFamily="34" charset="0"/>
              </a:rPr>
              <a:t>Модель методической </a:t>
            </a:r>
            <a:r>
              <a:rPr lang="ru-RU" sz="2400" b="1" dirty="0" smtClean="0">
                <a:latin typeface="Calibri" pitchFamily="34" charset="0"/>
              </a:rPr>
              <a:t>службы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1187450" y="765175"/>
            <a:ext cx="6911975" cy="9350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Calibri" pitchFamily="34" charset="0"/>
              </a:rPr>
              <a:t>Педсовет</a:t>
            </a:r>
          </a:p>
          <a:p>
            <a:pPr algn="ctr"/>
            <a:endParaRPr lang="ru-RU" sz="2000" b="1" dirty="0">
              <a:latin typeface="Calibri" pitchFamily="34" charset="0"/>
            </a:endParaRPr>
          </a:p>
          <a:p>
            <a:pPr algn="ctr"/>
            <a:r>
              <a:rPr lang="ru-RU" sz="2000" b="1" dirty="0">
                <a:latin typeface="Calibri" pitchFamily="34" charset="0"/>
              </a:rPr>
              <a:t>Методический совет</a:t>
            </a:r>
          </a:p>
        </p:txBody>
      </p:sp>
      <p:sp>
        <p:nvSpPr>
          <p:cNvPr id="23555" name="Line 11"/>
          <p:cNvSpPr>
            <a:spLocks noChangeShapeType="1"/>
          </p:cNvSpPr>
          <p:nvPr/>
        </p:nvSpPr>
        <p:spPr bwMode="auto">
          <a:xfrm>
            <a:off x="4572000" y="112553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251520" y="2276475"/>
            <a:ext cx="1872555" cy="11525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ШМО</a:t>
            </a:r>
            <a:r>
              <a:rPr lang="ru-RU" dirty="0">
                <a:latin typeface="Calibri" pitchFamily="34" charset="0"/>
              </a:rPr>
              <a:t> учителей</a:t>
            </a:r>
          </a:p>
          <a:p>
            <a:pPr algn="ctr"/>
            <a:r>
              <a:rPr lang="ru-RU" dirty="0">
                <a:latin typeface="Calibri" pitchFamily="34" charset="0"/>
              </a:rPr>
              <a:t>естественно-</a:t>
            </a:r>
          </a:p>
          <a:p>
            <a:pPr algn="ctr"/>
            <a:r>
              <a:rPr lang="ru-RU" dirty="0">
                <a:latin typeface="Calibri" pitchFamily="34" charset="0"/>
              </a:rPr>
              <a:t>математического</a:t>
            </a:r>
          </a:p>
          <a:p>
            <a:pPr algn="ctr"/>
            <a:r>
              <a:rPr lang="ru-RU" dirty="0">
                <a:latin typeface="Calibri" pitchFamily="34" charset="0"/>
              </a:rPr>
              <a:t>цикла</a:t>
            </a:r>
          </a:p>
        </p:txBody>
      </p: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2411413" y="2276475"/>
            <a:ext cx="1727200" cy="10080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ШМО</a:t>
            </a:r>
            <a:r>
              <a:rPr lang="ru-RU" dirty="0">
                <a:latin typeface="Calibri" pitchFamily="34" charset="0"/>
              </a:rPr>
              <a:t> учителей </a:t>
            </a:r>
          </a:p>
          <a:p>
            <a:pPr algn="ctr"/>
            <a:r>
              <a:rPr lang="ru-RU" dirty="0">
                <a:latin typeface="Calibri" pitchFamily="34" charset="0"/>
              </a:rPr>
              <a:t>гуманитарного</a:t>
            </a:r>
          </a:p>
          <a:p>
            <a:pPr algn="ctr"/>
            <a:r>
              <a:rPr lang="ru-RU" dirty="0">
                <a:latin typeface="Calibri" pitchFamily="34" charset="0"/>
              </a:rPr>
              <a:t>цикла</a:t>
            </a:r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4643438" y="2276475"/>
            <a:ext cx="1728787" cy="10080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ШМО</a:t>
            </a:r>
            <a:r>
              <a:rPr lang="ru-RU" dirty="0">
                <a:latin typeface="Calibri" pitchFamily="34" charset="0"/>
              </a:rPr>
              <a:t> учителей</a:t>
            </a:r>
          </a:p>
          <a:p>
            <a:pPr algn="ctr"/>
            <a:r>
              <a:rPr lang="ru-RU" dirty="0">
                <a:latin typeface="Calibri" pitchFamily="34" charset="0"/>
              </a:rPr>
              <a:t>начальных</a:t>
            </a:r>
          </a:p>
          <a:p>
            <a:pPr algn="ctr"/>
            <a:r>
              <a:rPr lang="ru-RU" dirty="0">
                <a:latin typeface="Calibri" pitchFamily="34" charset="0"/>
              </a:rPr>
              <a:t>классов</a:t>
            </a:r>
          </a:p>
        </p:txBody>
      </p:sp>
      <p:sp>
        <p:nvSpPr>
          <p:cNvPr id="23559" name="Rectangle 18"/>
          <p:cNvSpPr>
            <a:spLocks noChangeArrowheads="1"/>
          </p:cNvSpPr>
          <p:nvPr/>
        </p:nvSpPr>
        <p:spPr bwMode="auto">
          <a:xfrm>
            <a:off x="6804025" y="2276475"/>
            <a:ext cx="2160588" cy="10080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ШМО</a:t>
            </a:r>
            <a:r>
              <a:rPr lang="ru-RU" dirty="0">
                <a:latin typeface="Calibri" pitchFamily="34" charset="0"/>
              </a:rPr>
              <a:t> учителей,</a:t>
            </a:r>
          </a:p>
          <a:p>
            <a:pPr algn="ctr"/>
            <a:r>
              <a:rPr lang="ru-RU" dirty="0">
                <a:latin typeface="Calibri" pitchFamily="34" charset="0"/>
              </a:rPr>
              <a:t>работающих по</a:t>
            </a:r>
          </a:p>
          <a:p>
            <a:pPr algn="ctr"/>
            <a:r>
              <a:rPr lang="ru-RU" dirty="0">
                <a:latin typeface="Calibri" pitchFamily="34" charset="0"/>
              </a:rPr>
              <a:t>ФГОС</a:t>
            </a:r>
          </a:p>
        </p:txBody>
      </p:sp>
      <p:sp>
        <p:nvSpPr>
          <p:cNvPr id="23560" name="Rectangle 19"/>
          <p:cNvSpPr>
            <a:spLocks noChangeArrowheads="1"/>
          </p:cNvSpPr>
          <p:nvPr/>
        </p:nvSpPr>
        <p:spPr bwMode="auto">
          <a:xfrm>
            <a:off x="395288" y="3573463"/>
            <a:ext cx="2305050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ПГ</a:t>
            </a:r>
            <a:r>
              <a:rPr lang="ru-RU" dirty="0">
                <a:latin typeface="Calibri" pitchFamily="34" charset="0"/>
              </a:rPr>
              <a:t> учителей, работа-</a:t>
            </a:r>
          </a:p>
          <a:p>
            <a:pPr algn="ctr"/>
            <a:r>
              <a:rPr lang="ru-RU" dirty="0" err="1">
                <a:latin typeface="Calibri" pitchFamily="34" charset="0"/>
              </a:rPr>
              <a:t>ющих</a:t>
            </a:r>
            <a:r>
              <a:rPr lang="ru-RU" dirty="0">
                <a:latin typeface="Calibri" pitchFamily="34" charset="0"/>
              </a:rPr>
              <a:t> в классах </a:t>
            </a:r>
          </a:p>
          <a:p>
            <a:pPr algn="ctr"/>
            <a:r>
              <a:rPr lang="ru-RU" dirty="0">
                <a:latin typeface="Calibri" pitchFamily="34" charset="0"/>
              </a:rPr>
              <a:t>СК(К) 7 вида</a:t>
            </a:r>
          </a:p>
        </p:txBody>
      </p:sp>
      <p:sp>
        <p:nvSpPr>
          <p:cNvPr id="23561" name="Rectangle 20"/>
          <p:cNvSpPr>
            <a:spLocks noChangeArrowheads="1"/>
          </p:cNvSpPr>
          <p:nvPr/>
        </p:nvSpPr>
        <p:spPr bwMode="auto">
          <a:xfrm>
            <a:off x="3276600" y="3500438"/>
            <a:ext cx="2232025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ПГ</a:t>
            </a:r>
            <a:r>
              <a:rPr lang="ru-RU" dirty="0">
                <a:latin typeface="Calibri" pitchFamily="34" charset="0"/>
              </a:rPr>
              <a:t> классных</a:t>
            </a:r>
          </a:p>
          <a:p>
            <a:pPr algn="ctr"/>
            <a:r>
              <a:rPr lang="ru-RU" dirty="0">
                <a:latin typeface="Calibri" pitchFamily="34" charset="0"/>
              </a:rPr>
              <a:t>руководителей</a:t>
            </a:r>
          </a:p>
        </p:txBody>
      </p:sp>
      <p:sp>
        <p:nvSpPr>
          <p:cNvPr id="23562" name="Rectangle 21"/>
          <p:cNvSpPr>
            <a:spLocks noChangeArrowheads="1"/>
          </p:cNvSpPr>
          <p:nvPr/>
        </p:nvSpPr>
        <p:spPr bwMode="auto">
          <a:xfrm>
            <a:off x="6084888" y="3573463"/>
            <a:ext cx="2807592" cy="12239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ПГ</a:t>
            </a:r>
            <a:r>
              <a:rPr lang="ru-RU" dirty="0">
                <a:latin typeface="Calibri" pitchFamily="34" charset="0"/>
              </a:rPr>
              <a:t> учителей</a:t>
            </a:r>
            <a:r>
              <a:rPr lang="ru-RU" dirty="0" smtClean="0">
                <a:latin typeface="Calibri" pitchFamily="34" charset="0"/>
              </a:rPr>
              <a:t>, работа-</a:t>
            </a:r>
            <a:endParaRPr lang="ru-RU" dirty="0">
              <a:latin typeface="Calibri" pitchFamily="34" charset="0"/>
            </a:endParaRPr>
          </a:p>
          <a:p>
            <a:pPr algn="ctr"/>
            <a:r>
              <a:rPr lang="ru-RU" dirty="0" err="1">
                <a:latin typeface="Calibri" pitchFamily="34" charset="0"/>
              </a:rPr>
              <a:t>ющих</a:t>
            </a:r>
            <a:r>
              <a:rPr lang="ru-RU" dirty="0">
                <a:latin typeface="Calibri" pitchFamily="34" charset="0"/>
              </a:rPr>
              <a:t> в </a:t>
            </a:r>
            <a:r>
              <a:rPr lang="ru-RU" dirty="0" err="1">
                <a:latin typeface="Calibri" pitchFamily="34" charset="0"/>
              </a:rPr>
              <a:t>информаци</a:t>
            </a:r>
            <a:r>
              <a:rPr lang="ru-RU" dirty="0">
                <a:latin typeface="Calibri" pitchFamily="34" charset="0"/>
              </a:rPr>
              <a:t>-</a:t>
            </a:r>
          </a:p>
          <a:p>
            <a:pPr algn="ctr"/>
            <a:r>
              <a:rPr lang="ru-RU" dirty="0" err="1">
                <a:latin typeface="Calibri" pitchFamily="34" charset="0"/>
              </a:rPr>
              <a:t>онном</a:t>
            </a:r>
            <a:r>
              <a:rPr lang="ru-RU" dirty="0">
                <a:latin typeface="Calibri" pitchFamily="34" charset="0"/>
              </a:rPr>
              <a:t> школьном</a:t>
            </a:r>
          </a:p>
          <a:p>
            <a:pPr algn="ctr"/>
            <a:r>
              <a:rPr lang="ru-RU" dirty="0">
                <a:latin typeface="Calibri" pitchFamily="34" charset="0"/>
              </a:rPr>
              <a:t>пространстве</a:t>
            </a:r>
          </a:p>
        </p:txBody>
      </p:sp>
      <p:sp>
        <p:nvSpPr>
          <p:cNvPr id="23563" name="Rectangle 22"/>
          <p:cNvSpPr>
            <a:spLocks noChangeArrowheads="1"/>
          </p:cNvSpPr>
          <p:nvPr/>
        </p:nvSpPr>
        <p:spPr bwMode="auto">
          <a:xfrm>
            <a:off x="1979613" y="5157788"/>
            <a:ext cx="2879725" cy="13668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ПГ</a:t>
            </a:r>
            <a:r>
              <a:rPr lang="ru-RU" dirty="0">
                <a:latin typeface="Calibri" pitchFamily="34" charset="0"/>
              </a:rPr>
              <a:t> учителей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сопровожда</a:t>
            </a:r>
            <a:r>
              <a:rPr lang="ru-RU" dirty="0" smtClean="0">
                <a:latin typeface="Calibri" pitchFamily="34" charset="0"/>
              </a:rPr>
              <a:t>-</a:t>
            </a:r>
            <a:endParaRPr lang="ru-RU" dirty="0">
              <a:latin typeface="Calibri" pitchFamily="34" charset="0"/>
            </a:endParaRPr>
          </a:p>
          <a:p>
            <a:pPr algn="ctr"/>
            <a:r>
              <a:rPr lang="ru-RU" dirty="0" err="1">
                <a:latin typeface="Calibri" pitchFamily="34" charset="0"/>
              </a:rPr>
              <a:t>ющих</a:t>
            </a:r>
            <a:r>
              <a:rPr lang="ru-RU" dirty="0">
                <a:latin typeface="Calibri" pitchFamily="34" charset="0"/>
              </a:rPr>
              <a:t> отряд «Долг и</a:t>
            </a:r>
          </a:p>
          <a:p>
            <a:pPr algn="ctr"/>
            <a:r>
              <a:rPr lang="ru-RU" dirty="0">
                <a:latin typeface="Calibri" pitchFamily="34" charset="0"/>
              </a:rPr>
              <a:t>Честь»</a:t>
            </a:r>
          </a:p>
        </p:txBody>
      </p:sp>
      <p:sp>
        <p:nvSpPr>
          <p:cNvPr id="23564" name="Line 23"/>
          <p:cNvSpPr>
            <a:spLocks noChangeShapeType="1"/>
          </p:cNvSpPr>
          <p:nvPr/>
        </p:nvSpPr>
        <p:spPr bwMode="auto">
          <a:xfrm flipH="1">
            <a:off x="1258888" y="1700213"/>
            <a:ext cx="2881312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24"/>
          <p:cNvSpPr>
            <a:spLocks noChangeShapeType="1"/>
          </p:cNvSpPr>
          <p:nvPr/>
        </p:nvSpPr>
        <p:spPr bwMode="auto">
          <a:xfrm flipH="1">
            <a:off x="3348038" y="1700213"/>
            <a:ext cx="792162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Line 25"/>
          <p:cNvSpPr>
            <a:spLocks noChangeShapeType="1"/>
          </p:cNvSpPr>
          <p:nvPr/>
        </p:nvSpPr>
        <p:spPr bwMode="auto">
          <a:xfrm>
            <a:off x="4140200" y="1700213"/>
            <a:ext cx="1655763" cy="57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Line 26"/>
          <p:cNvSpPr>
            <a:spLocks noChangeShapeType="1"/>
          </p:cNvSpPr>
          <p:nvPr/>
        </p:nvSpPr>
        <p:spPr bwMode="auto">
          <a:xfrm>
            <a:off x="4140200" y="1700213"/>
            <a:ext cx="381635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8" name="Line 27"/>
          <p:cNvSpPr>
            <a:spLocks noChangeShapeType="1"/>
          </p:cNvSpPr>
          <p:nvPr/>
        </p:nvSpPr>
        <p:spPr bwMode="auto">
          <a:xfrm flipH="1">
            <a:off x="3132138" y="1700213"/>
            <a:ext cx="936625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Line 28"/>
          <p:cNvSpPr>
            <a:spLocks noChangeShapeType="1"/>
          </p:cNvSpPr>
          <p:nvPr/>
        </p:nvSpPr>
        <p:spPr bwMode="auto">
          <a:xfrm flipH="1">
            <a:off x="2124075" y="3213100"/>
            <a:ext cx="28733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0" name="Line 30"/>
          <p:cNvSpPr>
            <a:spLocks noChangeShapeType="1"/>
          </p:cNvSpPr>
          <p:nvPr/>
        </p:nvSpPr>
        <p:spPr bwMode="auto">
          <a:xfrm>
            <a:off x="4140200" y="1700213"/>
            <a:ext cx="287338" cy="172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1" name="Line 31"/>
          <p:cNvSpPr>
            <a:spLocks noChangeShapeType="1"/>
          </p:cNvSpPr>
          <p:nvPr/>
        </p:nvSpPr>
        <p:spPr bwMode="auto">
          <a:xfrm>
            <a:off x="4211638" y="1773238"/>
            <a:ext cx="43180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Line 32"/>
          <p:cNvSpPr>
            <a:spLocks noChangeShapeType="1"/>
          </p:cNvSpPr>
          <p:nvPr/>
        </p:nvSpPr>
        <p:spPr bwMode="auto">
          <a:xfrm>
            <a:off x="5580063" y="3284538"/>
            <a:ext cx="504825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34"/>
          <p:cNvSpPr>
            <a:spLocks noChangeShapeType="1"/>
          </p:cNvSpPr>
          <p:nvPr/>
        </p:nvSpPr>
        <p:spPr bwMode="auto">
          <a:xfrm flipH="1">
            <a:off x="3924300" y="1700213"/>
            <a:ext cx="142875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Line 35"/>
          <p:cNvSpPr>
            <a:spLocks noChangeShapeType="1"/>
          </p:cNvSpPr>
          <p:nvPr/>
        </p:nvSpPr>
        <p:spPr bwMode="auto">
          <a:xfrm flipH="1">
            <a:off x="3635375" y="3284538"/>
            <a:ext cx="730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5" name="Line 36"/>
          <p:cNvSpPr>
            <a:spLocks noChangeShapeType="1"/>
          </p:cNvSpPr>
          <p:nvPr/>
        </p:nvSpPr>
        <p:spPr bwMode="auto">
          <a:xfrm flipH="1">
            <a:off x="3276600" y="4797425"/>
            <a:ext cx="7143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5292080" y="5157192"/>
            <a:ext cx="3168352" cy="13668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ПГ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психолого-педагогическая 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служба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>
            <a:stCxn id="23571" idx="0"/>
          </p:cNvCxnSpPr>
          <p:nvPr/>
        </p:nvCxnSpPr>
        <p:spPr>
          <a:xfrm>
            <a:off x="4211638" y="1773238"/>
            <a:ext cx="504378" cy="17277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148064" y="4797152"/>
            <a:ext cx="216024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Мониторинг качества образования: взаимосвязь критериев, показателей и методик</a:t>
            </a:r>
          </a:p>
        </p:txBody>
      </p:sp>
      <p:graphicFrame>
        <p:nvGraphicFramePr>
          <p:cNvPr id="5301" name="Group 181"/>
          <p:cNvGraphicFramePr>
            <a:graphicFrameLocks noGrp="1"/>
          </p:cNvGraphicFramePr>
          <p:nvPr>
            <p:ph type="tbl" idx="1"/>
          </p:nvPr>
        </p:nvGraphicFramePr>
        <p:xfrm>
          <a:off x="107950" y="1125538"/>
          <a:ext cx="8928100" cy="5541965"/>
        </p:xfrm>
        <a:graphic>
          <a:graphicData uri="http://schemas.openxmlformats.org/drawingml/2006/table">
            <a:tbl>
              <a:tblPr/>
              <a:tblGrid>
                <a:gridCol w="1368425"/>
                <a:gridCol w="1079500"/>
                <a:gridCol w="720725"/>
                <a:gridCol w="790575"/>
                <a:gridCol w="1009650"/>
                <a:gridCol w="1008063"/>
                <a:gridCol w="1079500"/>
                <a:gridCol w="936625"/>
                <a:gridCol w="935037"/>
              </a:tblGrid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Предмет (объект)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Инструменты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Периодичность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Субъекты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Форма представления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Пользователи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Место хранения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Образовательные результаты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Предметные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Метапредметные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Личностные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Образовательные условия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904</Words>
  <Application>Microsoft Office PowerPoint</Application>
  <PresentationFormat>Экран (4:3)</PresentationFormat>
  <Paragraphs>142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МОУ СОШ № 4  «Центр образования»</vt:lpstr>
      <vt:lpstr>Социальный паспорт</vt:lpstr>
      <vt:lpstr>?? Я ??</vt:lpstr>
      <vt:lpstr>Основная задача школы, по мнению учащихся:</vt:lpstr>
      <vt:lpstr>Недостаток эффективности воспитательной работы</vt:lpstr>
      <vt:lpstr>Программа перехода МОУ СОШ № 4 «ЦО» в эффективный режим работы</vt:lpstr>
      <vt:lpstr>Расширенный педсовет «Школа успеха» глазами участников образовательного процесса»</vt:lpstr>
      <vt:lpstr>Слайд 8</vt:lpstr>
      <vt:lpstr>Мониторинг качества образования: взаимосвязь критериев, показателей и методик</vt:lpstr>
      <vt:lpstr>Чем отличается наша школа от других?</vt:lpstr>
      <vt:lpstr>Инновационные проекты  МОУ СОШ № 4 «Центр образования»</vt:lpstr>
      <vt:lpstr>В рамках проекта приобретено оборудование:</vt:lpstr>
      <vt:lpstr>Слайд 13</vt:lpstr>
      <vt:lpstr>Слайд 14</vt:lpstr>
      <vt:lpstr>Слайд 15</vt:lpstr>
      <vt:lpstr>Рефлексия включенности педагогов в проект</vt:lpstr>
      <vt:lpstr>1. Мы – лидеры в учении</vt:lpstr>
      <vt:lpstr>Слайд 18</vt:lpstr>
      <vt:lpstr>2.Мы – лидеры в обучении</vt:lpstr>
      <vt:lpstr>3. Мы - лидеры в социальном партнерстве</vt:lpstr>
      <vt:lpstr>4. Условия образовательного процесса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СОШ № 4 «Центр образования»</dc:title>
  <dc:creator>Директор</dc:creator>
  <cp:lastModifiedBy>Директор</cp:lastModifiedBy>
  <cp:revision>39</cp:revision>
  <dcterms:created xsi:type="dcterms:W3CDTF">2013-10-12T14:10:29Z</dcterms:created>
  <dcterms:modified xsi:type="dcterms:W3CDTF">2013-10-14T14:06:06Z</dcterms:modified>
</cp:coreProperties>
</file>