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4"/>
  </p:sldMasterIdLst>
  <p:notesMasterIdLst>
    <p:notesMasterId r:id="rId30"/>
  </p:notesMasterIdLst>
  <p:handoutMasterIdLst>
    <p:handoutMasterId r:id="rId31"/>
  </p:handoutMasterIdLst>
  <p:sldIdLst>
    <p:sldId id="686" r:id="rId5"/>
    <p:sldId id="1066" r:id="rId6"/>
    <p:sldId id="1082" r:id="rId7"/>
    <p:sldId id="1083" r:id="rId8"/>
    <p:sldId id="1085" r:id="rId9"/>
    <p:sldId id="1107" r:id="rId10"/>
    <p:sldId id="1084" r:id="rId11"/>
    <p:sldId id="1086" r:id="rId12"/>
    <p:sldId id="1076" r:id="rId13"/>
    <p:sldId id="1106" r:id="rId14"/>
    <p:sldId id="1089" r:id="rId15"/>
    <p:sldId id="1090" r:id="rId16"/>
    <p:sldId id="1091" r:id="rId17"/>
    <p:sldId id="1101" r:id="rId18"/>
    <p:sldId id="1110" r:id="rId19"/>
    <p:sldId id="1095" r:id="rId20"/>
    <p:sldId id="1097" r:id="rId21"/>
    <p:sldId id="1098" r:id="rId22"/>
    <p:sldId id="1099" r:id="rId23"/>
    <p:sldId id="1100" r:id="rId24"/>
    <p:sldId id="1102" r:id="rId25"/>
    <p:sldId id="1087" r:id="rId26"/>
    <p:sldId id="1109" r:id="rId27"/>
    <p:sldId id="1104" r:id="rId28"/>
    <p:sldId id="1105" r:id="rId29"/>
  </p:sldIdLst>
  <p:sldSz cx="9144000" cy="5143500" type="screen16x9"/>
  <p:notesSz cx="6797675" cy="9872663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4351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870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3054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7406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7175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366108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760461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154812" algn="l" defTabSz="788703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4">
          <p15:clr>
            <a:srgbClr val="A4A3A4"/>
          </p15:clr>
        </p15:guide>
        <p15:guide id="2" pos="3062">
          <p15:clr>
            <a:srgbClr val="A4A3A4"/>
          </p15:clr>
        </p15:guide>
        <p15:guide id="3" orient="horz" pos="1519">
          <p15:clr>
            <a:srgbClr val="A4A3A4"/>
          </p15:clr>
        </p15:guide>
        <p15:guide id="4" orient="horz" pos="1176">
          <p15:clr>
            <a:srgbClr val="A4A3A4"/>
          </p15:clr>
        </p15:guide>
        <p15:guide id="5" orient="horz" pos="114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итров Иван" initials="Х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CF"/>
    <a:srgbClr val="F7FAD2"/>
    <a:srgbClr val="F2F2DA"/>
    <a:srgbClr val="6208C4"/>
    <a:srgbClr val="FFFF00"/>
    <a:srgbClr val="FFFF99"/>
    <a:srgbClr val="F05E1C"/>
    <a:srgbClr val="860000"/>
    <a:srgbClr val="B3596E"/>
    <a:srgbClr val="480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27" autoAdjust="0"/>
  </p:normalViewPr>
  <p:slideViewPr>
    <p:cSldViewPr snapToGrid="0">
      <p:cViewPr varScale="1">
        <p:scale>
          <a:sx n="156" d="100"/>
          <a:sy n="156" d="100"/>
        </p:scale>
        <p:origin x="-426" y="-90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EB288-7E25-47C6-93DD-321C264FDED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DA086-B96A-4B38-874B-F12F55621ED2}">
      <dgm:prSet phldrT="[Текст]" custT="1"/>
      <dgm:spPr>
        <a:solidFill>
          <a:srgbClr val="6208C4"/>
        </a:solidFill>
      </dgm:spPr>
      <dgm:t>
        <a:bodyPr/>
        <a:lstStyle/>
        <a:p>
          <a:r>
            <a:rPr lang="ru-RU" sz="1400" b="1" dirty="0" smtClean="0"/>
            <a:t>Ситуация неопределенности – потенциал выбора (мудрость, личностные ресурсы: смысл, опора на себя, толерантность к неопределенности, системная рефлексия</a:t>
          </a:r>
          <a:endParaRPr lang="ru-RU" sz="1400" b="1" dirty="0"/>
        </a:p>
      </dgm:t>
    </dgm:pt>
    <dgm:pt modelId="{C5A0FBBA-FFAD-46F4-99F0-BD23F8ED30C7}" type="parTrans" cxnId="{5F335437-62CA-44D0-89CC-9800CA123B18}">
      <dgm:prSet/>
      <dgm:spPr/>
      <dgm:t>
        <a:bodyPr/>
        <a:lstStyle/>
        <a:p>
          <a:endParaRPr lang="ru-RU"/>
        </a:p>
      </dgm:t>
    </dgm:pt>
    <dgm:pt modelId="{B97C1E3B-89B9-4344-B7AF-AA21DC8C1894}" type="sibTrans" cxnId="{5F335437-62CA-44D0-89CC-9800CA123B18}">
      <dgm:prSet/>
      <dgm:spPr/>
      <dgm:t>
        <a:bodyPr/>
        <a:lstStyle/>
        <a:p>
          <a:endParaRPr lang="ru-RU"/>
        </a:p>
      </dgm:t>
    </dgm:pt>
    <dgm:pt modelId="{55E6494C-A667-4AB0-95E8-3440606EC028}">
      <dgm:prSet phldrT="[Текст]" custT="1"/>
      <dgm:spPr>
        <a:solidFill>
          <a:srgbClr val="00B050"/>
        </a:solidFill>
      </dgm:spPr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Ситуация достижения цели – потенциал достижения (сила, личностные ресурсы: мотивация, оптимизм, усердие, настойчивость, планирование, самоконтроль, чувствительность к обратной связи, отказ от цели)</a:t>
          </a:r>
          <a:endParaRPr lang="ru-RU" sz="1400" b="1" dirty="0"/>
        </a:p>
      </dgm:t>
    </dgm:pt>
    <dgm:pt modelId="{29B72165-C923-41FC-AE54-6B38AED9DBE9}" type="parTrans" cxnId="{DEBF3355-C6F8-4C69-B99A-76C76461D23F}">
      <dgm:prSet/>
      <dgm:spPr/>
      <dgm:t>
        <a:bodyPr/>
        <a:lstStyle/>
        <a:p>
          <a:endParaRPr lang="ru-RU"/>
        </a:p>
      </dgm:t>
    </dgm:pt>
    <dgm:pt modelId="{110ED046-7F5C-4EA9-80B7-8544B6508FCB}" type="sibTrans" cxnId="{DEBF3355-C6F8-4C69-B99A-76C76461D23F}">
      <dgm:prSet/>
      <dgm:spPr/>
      <dgm:t>
        <a:bodyPr/>
        <a:lstStyle/>
        <a:p>
          <a:endParaRPr lang="ru-RU"/>
        </a:p>
      </dgm:t>
    </dgm:pt>
    <dgm:pt modelId="{A29D072C-9F1C-47A4-87DA-4B472CFD313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/>
            <a:t>Ситуация угрозы и давления</a:t>
          </a:r>
          <a:r>
            <a:rPr lang="ru-RU" sz="1400" dirty="0" smtClean="0"/>
            <a:t> – потенциал жизнестойкости (мужество, личностные качества: </a:t>
          </a:r>
          <a:r>
            <a:rPr lang="ru-RU" sz="1400" dirty="0" err="1" smtClean="0"/>
            <a:t>витальность</a:t>
          </a:r>
          <a:r>
            <a:rPr lang="ru-RU" sz="1400" dirty="0" smtClean="0"/>
            <a:t>, </a:t>
          </a:r>
          <a:r>
            <a:rPr lang="ru-RU" sz="1400" dirty="0" err="1" smtClean="0"/>
            <a:t>копинги</a:t>
          </a:r>
          <a:r>
            <a:rPr lang="ru-RU" sz="1400" dirty="0" smtClean="0"/>
            <a:t>, готовность к изменениям, </a:t>
          </a:r>
          <a:r>
            <a:rPr lang="ru-RU" sz="1400" dirty="0" err="1" smtClean="0"/>
            <a:t>постравматический</a:t>
          </a:r>
          <a:r>
            <a:rPr lang="ru-RU" sz="1400" dirty="0" smtClean="0"/>
            <a:t> рост)</a:t>
          </a:r>
          <a:endParaRPr lang="ru-RU" sz="1400" dirty="0"/>
        </a:p>
      </dgm:t>
    </dgm:pt>
    <dgm:pt modelId="{136660DB-40B3-498D-87BF-B93A6E337F6E}" type="parTrans" cxnId="{47B4218C-D2DD-42BF-87E7-AB8C4FD82942}">
      <dgm:prSet/>
      <dgm:spPr/>
      <dgm:t>
        <a:bodyPr/>
        <a:lstStyle/>
        <a:p>
          <a:endParaRPr lang="ru-RU"/>
        </a:p>
      </dgm:t>
    </dgm:pt>
    <dgm:pt modelId="{6C1B4F69-17F2-48B5-8CDC-B9C4B5281C75}" type="sibTrans" cxnId="{47B4218C-D2DD-42BF-87E7-AB8C4FD82942}">
      <dgm:prSet/>
      <dgm:spPr/>
      <dgm:t>
        <a:bodyPr/>
        <a:lstStyle/>
        <a:p>
          <a:endParaRPr lang="ru-RU"/>
        </a:p>
      </dgm:t>
    </dgm:pt>
    <dgm:pt modelId="{BC593DF3-BE0A-4C87-9320-9C575C349F10}" type="pres">
      <dgm:prSet presAssocID="{795EB288-7E25-47C6-93DD-321C264FDE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97A7C-FE1C-4161-BE8B-3EEE3D1F9913}" type="pres">
      <dgm:prSet presAssocID="{795EB288-7E25-47C6-93DD-321C264FDED7}" presName="fgShape" presStyleLbl="fgShp" presStyleIdx="0" presStyleCnt="1" custScaleX="72872" custLinFactNeighborX="-3223" custLinFactNeighborY="27310"/>
      <dgm:spPr/>
    </dgm:pt>
    <dgm:pt modelId="{83C230C3-95A7-4CB3-B192-93FBC33CBE30}" type="pres">
      <dgm:prSet presAssocID="{795EB288-7E25-47C6-93DD-321C264FDED7}" presName="linComp" presStyleCnt="0"/>
      <dgm:spPr/>
    </dgm:pt>
    <dgm:pt modelId="{3A9D6655-5308-4BE7-937B-5493AE8BE3F4}" type="pres">
      <dgm:prSet presAssocID="{AB2DA086-B96A-4B38-874B-F12F55621ED2}" presName="compNode" presStyleCnt="0"/>
      <dgm:spPr/>
    </dgm:pt>
    <dgm:pt modelId="{798CFE05-2EE6-4F11-A7A8-F76D0B84C8C8}" type="pres">
      <dgm:prSet presAssocID="{AB2DA086-B96A-4B38-874B-F12F55621ED2}" presName="bkgdShape" presStyleLbl="node1" presStyleIdx="0" presStyleCnt="3" custLinFactNeighborX="-8216"/>
      <dgm:spPr/>
      <dgm:t>
        <a:bodyPr/>
        <a:lstStyle/>
        <a:p>
          <a:endParaRPr lang="ru-RU"/>
        </a:p>
      </dgm:t>
    </dgm:pt>
    <dgm:pt modelId="{3E943517-1369-4BDC-8058-3A55F22F8FEB}" type="pres">
      <dgm:prSet presAssocID="{AB2DA086-B96A-4B38-874B-F12F55621ED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E8EFB-04D8-468C-98D4-8E27EF0808B6}" type="pres">
      <dgm:prSet presAssocID="{AB2DA086-B96A-4B38-874B-F12F55621ED2}" presName="invisiNode" presStyleLbl="node1" presStyleIdx="0" presStyleCnt="3"/>
      <dgm:spPr/>
    </dgm:pt>
    <dgm:pt modelId="{7ACC39C7-5855-4701-929B-5BF800608BCB}" type="pres">
      <dgm:prSet presAssocID="{AB2DA086-B96A-4B38-874B-F12F55621ED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7CF0EF-5587-4F7A-8646-BDC624B23B2E}" type="pres">
      <dgm:prSet presAssocID="{B97C1E3B-89B9-4344-B7AF-AA21DC8C18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7E369B-4360-4671-9D4A-D115FBF4DB6C}" type="pres">
      <dgm:prSet presAssocID="{55E6494C-A667-4AB0-95E8-3440606EC028}" presName="compNode" presStyleCnt="0"/>
      <dgm:spPr/>
    </dgm:pt>
    <dgm:pt modelId="{711CE2BD-154A-45AB-A64E-48D6F911506F}" type="pres">
      <dgm:prSet presAssocID="{55E6494C-A667-4AB0-95E8-3440606EC028}" presName="bkgdShape" presStyleLbl="node1" presStyleIdx="1" presStyleCnt="3" custLinFactNeighborX="-1664"/>
      <dgm:spPr/>
      <dgm:t>
        <a:bodyPr/>
        <a:lstStyle/>
        <a:p>
          <a:endParaRPr lang="ru-RU"/>
        </a:p>
      </dgm:t>
    </dgm:pt>
    <dgm:pt modelId="{258EC7DA-2EF7-426B-8116-70F1807F984C}" type="pres">
      <dgm:prSet presAssocID="{55E6494C-A667-4AB0-95E8-3440606EC02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2C48-7AE5-406D-BD32-96AD745A8F77}" type="pres">
      <dgm:prSet presAssocID="{55E6494C-A667-4AB0-95E8-3440606EC028}" presName="invisiNode" presStyleLbl="node1" presStyleIdx="1" presStyleCnt="3"/>
      <dgm:spPr/>
    </dgm:pt>
    <dgm:pt modelId="{9B751AF2-D757-4808-9948-1B7DDA3632E6}" type="pres">
      <dgm:prSet presAssocID="{55E6494C-A667-4AB0-95E8-3440606EC028}" presName="imagNode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-3379" t="-4068" r="3379" b="-31103"/>
          </a:stretch>
        </a:blipFill>
      </dgm:spPr>
    </dgm:pt>
    <dgm:pt modelId="{44CD67BE-1DEF-415C-8C28-F0931BE58765}" type="pres">
      <dgm:prSet presAssocID="{110ED046-7F5C-4EA9-80B7-8544B6508F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2DE4D4-5AFD-4213-9595-C3ACA9045082}" type="pres">
      <dgm:prSet presAssocID="{A29D072C-9F1C-47A4-87DA-4B472CFD3133}" presName="compNode" presStyleCnt="0"/>
      <dgm:spPr/>
    </dgm:pt>
    <dgm:pt modelId="{944C0D54-AAF6-4347-B437-28DD3209701C}" type="pres">
      <dgm:prSet presAssocID="{A29D072C-9F1C-47A4-87DA-4B472CFD3133}" presName="bkgdShape" presStyleLbl="node1" presStyleIdx="2" presStyleCnt="3" custScaleX="95469" custLinFactNeighborX="-2152"/>
      <dgm:spPr/>
      <dgm:t>
        <a:bodyPr/>
        <a:lstStyle/>
        <a:p>
          <a:endParaRPr lang="ru-RU"/>
        </a:p>
      </dgm:t>
    </dgm:pt>
    <dgm:pt modelId="{58731B75-0EF4-49D6-9ED2-30CC3F7C6461}" type="pres">
      <dgm:prSet presAssocID="{A29D072C-9F1C-47A4-87DA-4B472CFD313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27CB4-D840-4056-9644-4855D7767DB2}" type="pres">
      <dgm:prSet presAssocID="{A29D072C-9F1C-47A4-87DA-4B472CFD3133}" presName="invisiNode" presStyleLbl="node1" presStyleIdx="2" presStyleCnt="3"/>
      <dgm:spPr/>
    </dgm:pt>
    <dgm:pt modelId="{4512514B-DF29-4C62-BBE0-72D36CEFA545}" type="pres">
      <dgm:prSet presAssocID="{A29D072C-9F1C-47A4-87DA-4B472CFD3133}" presName="imagNode" presStyleLbl="fgImgPlace1" presStyleIdx="2" presStyleCnt="3" custScaleX="95516"/>
      <dgm:spPr>
        <a:blipFill dpi="0" rotWithShape="1">
          <a:blip xmlns:r="http://schemas.openxmlformats.org/officeDocument/2006/relationships" r:embed="rId3"/>
          <a:srcRect/>
          <a:stretch>
            <a:fillRect t="1001" b="-26034"/>
          </a:stretch>
        </a:blipFill>
      </dgm:spPr>
    </dgm:pt>
  </dgm:ptLst>
  <dgm:cxnLst>
    <dgm:cxn modelId="{DEBF3355-C6F8-4C69-B99A-76C76461D23F}" srcId="{795EB288-7E25-47C6-93DD-321C264FDED7}" destId="{55E6494C-A667-4AB0-95E8-3440606EC028}" srcOrd="1" destOrd="0" parTransId="{29B72165-C923-41FC-AE54-6B38AED9DBE9}" sibTransId="{110ED046-7F5C-4EA9-80B7-8544B6508FCB}"/>
    <dgm:cxn modelId="{DD666A77-EC0E-4B05-9123-5AE3F71B2E70}" type="presOf" srcId="{795EB288-7E25-47C6-93DD-321C264FDED7}" destId="{BC593DF3-BE0A-4C87-9320-9C575C349F10}" srcOrd="0" destOrd="0" presId="urn:microsoft.com/office/officeart/2005/8/layout/hList7"/>
    <dgm:cxn modelId="{CE9E16FD-C193-4654-8083-DEC598C22AF3}" type="presOf" srcId="{B97C1E3B-89B9-4344-B7AF-AA21DC8C1894}" destId="{F37CF0EF-5587-4F7A-8646-BDC624B23B2E}" srcOrd="0" destOrd="0" presId="urn:microsoft.com/office/officeart/2005/8/layout/hList7"/>
    <dgm:cxn modelId="{47B4218C-D2DD-42BF-87E7-AB8C4FD82942}" srcId="{795EB288-7E25-47C6-93DD-321C264FDED7}" destId="{A29D072C-9F1C-47A4-87DA-4B472CFD3133}" srcOrd="2" destOrd="0" parTransId="{136660DB-40B3-498D-87BF-B93A6E337F6E}" sibTransId="{6C1B4F69-17F2-48B5-8CDC-B9C4B5281C75}"/>
    <dgm:cxn modelId="{72CE6EED-628B-4532-9A6F-076CAB1FBD56}" type="presOf" srcId="{55E6494C-A667-4AB0-95E8-3440606EC028}" destId="{711CE2BD-154A-45AB-A64E-48D6F911506F}" srcOrd="0" destOrd="0" presId="urn:microsoft.com/office/officeart/2005/8/layout/hList7"/>
    <dgm:cxn modelId="{658FAE29-2A37-4A9B-9964-70C3E4BFB663}" type="presOf" srcId="{AB2DA086-B96A-4B38-874B-F12F55621ED2}" destId="{798CFE05-2EE6-4F11-A7A8-F76D0B84C8C8}" srcOrd="0" destOrd="0" presId="urn:microsoft.com/office/officeart/2005/8/layout/hList7"/>
    <dgm:cxn modelId="{5F335437-62CA-44D0-89CC-9800CA123B18}" srcId="{795EB288-7E25-47C6-93DD-321C264FDED7}" destId="{AB2DA086-B96A-4B38-874B-F12F55621ED2}" srcOrd="0" destOrd="0" parTransId="{C5A0FBBA-FFAD-46F4-99F0-BD23F8ED30C7}" sibTransId="{B97C1E3B-89B9-4344-B7AF-AA21DC8C1894}"/>
    <dgm:cxn modelId="{9C3221C0-65CD-4A9D-A75C-4F7E2184571D}" type="presOf" srcId="{A29D072C-9F1C-47A4-87DA-4B472CFD3133}" destId="{58731B75-0EF4-49D6-9ED2-30CC3F7C6461}" srcOrd="1" destOrd="0" presId="urn:microsoft.com/office/officeart/2005/8/layout/hList7"/>
    <dgm:cxn modelId="{F4FBD949-B987-46D7-9E1B-18A386D26173}" type="presOf" srcId="{55E6494C-A667-4AB0-95E8-3440606EC028}" destId="{258EC7DA-2EF7-426B-8116-70F1807F984C}" srcOrd="1" destOrd="0" presId="urn:microsoft.com/office/officeart/2005/8/layout/hList7"/>
    <dgm:cxn modelId="{B4E850B9-6F28-487A-A3A2-69B1E2D0740E}" type="presOf" srcId="{A29D072C-9F1C-47A4-87DA-4B472CFD3133}" destId="{944C0D54-AAF6-4347-B437-28DD3209701C}" srcOrd="0" destOrd="0" presId="urn:microsoft.com/office/officeart/2005/8/layout/hList7"/>
    <dgm:cxn modelId="{084C24FA-0EE0-4551-86D8-420CDF9ECBAD}" type="presOf" srcId="{AB2DA086-B96A-4B38-874B-F12F55621ED2}" destId="{3E943517-1369-4BDC-8058-3A55F22F8FEB}" srcOrd="1" destOrd="0" presId="urn:microsoft.com/office/officeart/2005/8/layout/hList7"/>
    <dgm:cxn modelId="{23473EF4-22DF-4F0F-87AB-4EFA8EC28A91}" type="presOf" srcId="{110ED046-7F5C-4EA9-80B7-8544B6508FCB}" destId="{44CD67BE-1DEF-415C-8C28-F0931BE58765}" srcOrd="0" destOrd="0" presId="urn:microsoft.com/office/officeart/2005/8/layout/hList7"/>
    <dgm:cxn modelId="{755807F2-66D8-4C8B-9EFD-812B1D38CA71}" type="presParOf" srcId="{BC593DF3-BE0A-4C87-9320-9C575C349F10}" destId="{7B097A7C-FE1C-4161-BE8B-3EEE3D1F9913}" srcOrd="0" destOrd="0" presId="urn:microsoft.com/office/officeart/2005/8/layout/hList7"/>
    <dgm:cxn modelId="{B531F3E8-0335-41CC-B7D7-96EDCD0DB266}" type="presParOf" srcId="{BC593DF3-BE0A-4C87-9320-9C575C349F10}" destId="{83C230C3-95A7-4CB3-B192-93FBC33CBE30}" srcOrd="1" destOrd="0" presId="urn:microsoft.com/office/officeart/2005/8/layout/hList7"/>
    <dgm:cxn modelId="{14475578-2E08-4854-9A3F-628EB701F0F9}" type="presParOf" srcId="{83C230C3-95A7-4CB3-B192-93FBC33CBE30}" destId="{3A9D6655-5308-4BE7-937B-5493AE8BE3F4}" srcOrd="0" destOrd="0" presId="urn:microsoft.com/office/officeart/2005/8/layout/hList7"/>
    <dgm:cxn modelId="{AC784A5C-7620-423E-AD75-187C2EAE7E67}" type="presParOf" srcId="{3A9D6655-5308-4BE7-937B-5493AE8BE3F4}" destId="{798CFE05-2EE6-4F11-A7A8-F76D0B84C8C8}" srcOrd="0" destOrd="0" presId="urn:microsoft.com/office/officeart/2005/8/layout/hList7"/>
    <dgm:cxn modelId="{9C8CC00C-C170-457B-B3FD-8468456513C2}" type="presParOf" srcId="{3A9D6655-5308-4BE7-937B-5493AE8BE3F4}" destId="{3E943517-1369-4BDC-8058-3A55F22F8FEB}" srcOrd="1" destOrd="0" presId="urn:microsoft.com/office/officeart/2005/8/layout/hList7"/>
    <dgm:cxn modelId="{344AA9BE-BC03-4C47-AC3C-D9B81911F6FA}" type="presParOf" srcId="{3A9D6655-5308-4BE7-937B-5493AE8BE3F4}" destId="{C36E8EFB-04D8-468C-98D4-8E27EF0808B6}" srcOrd="2" destOrd="0" presId="urn:microsoft.com/office/officeart/2005/8/layout/hList7"/>
    <dgm:cxn modelId="{90685BD3-9AC1-4D65-97BB-C1997C84DFEF}" type="presParOf" srcId="{3A9D6655-5308-4BE7-937B-5493AE8BE3F4}" destId="{7ACC39C7-5855-4701-929B-5BF800608BCB}" srcOrd="3" destOrd="0" presId="urn:microsoft.com/office/officeart/2005/8/layout/hList7"/>
    <dgm:cxn modelId="{71034A70-1119-4B0B-B334-D132F484176D}" type="presParOf" srcId="{83C230C3-95A7-4CB3-B192-93FBC33CBE30}" destId="{F37CF0EF-5587-4F7A-8646-BDC624B23B2E}" srcOrd="1" destOrd="0" presId="urn:microsoft.com/office/officeart/2005/8/layout/hList7"/>
    <dgm:cxn modelId="{BFE83A51-B9A3-4511-B893-725A3E450238}" type="presParOf" srcId="{83C230C3-95A7-4CB3-B192-93FBC33CBE30}" destId="{017E369B-4360-4671-9D4A-D115FBF4DB6C}" srcOrd="2" destOrd="0" presId="urn:microsoft.com/office/officeart/2005/8/layout/hList7"/>
    <dgm:cxn modelId="{8302B5C9-9E47-492E-8372-1A9A637258B5}" type="presParOf" srcId="{017E369B-4360-4671-9D4A-D115FBF4DB6C}" destId="{711CE2BD-154A-45AB-A64E-48D6F911506F}" srcOrd="0" destOrd="0" presId="urn:microsoft.com/office/officeart/2005/8/layout/hList7"/>
    <dgm:cxn modelId="{556765CC-F5A1-4076-92CE-9171A4C40FBB}" type="presParOf" srcId="{017E369B-4360-4671-9D4A-D115FBF4DB6C}" destId="{258EC7DA-2EF7-426B-8116-70F1807F984C}" srcOrd="1" destOrd="0" presId="urn:microsoft.com/office/officeart/2005/8/layout/hList7"/>
    <dgm:cxn modelId="{CCEA2FB2-EF22-49B9-8E55-36558790676B}" type="presParOf" srcId="{017E369B-4360-4671-9D4A-D115FBF4DB6C}" destId="{97212C48-7AE5-406D-BD32-96AD745A8F77}" srcOrd="2" destOrd="0" presId="urn:microsoft.com/office/officeart/2005/8/layout/hList7"/>
    <dgm:cxn modelId="{88380602-5D9A-4140-B629-1792C2F40FD2}" type="presParOf" srcId="{017E369B-4360-4671-9D4A-D115FBF4DB6C}" destId="{9B751AF2-D757-4808-9948-1B7DDA3632E6}" srcOrd="3" destOrd="0" presId="urn:microsoft.com/office/officeart/2005/8/layout/hList7"/>
    <dgm:cxn modelId="{4118021E-077A-49C5-B527-82C23936ED17}" type="presParOf" srcId="{83C230C3-95A7-4CB3-B192-93FBC33CBE30}" destId="{44CD67BE-1DEF-415C-8C28-F0931BE58765}" srcOrd="3" destOrd="0" presId="urn:microsoft.com/office/officeart/2005/8/layout/hList7"/>
    <dgm:cxn modelId="{5E9576D1-BCF4-4603-9A4B-6EA2BC3C2E1B}" type="presParOf" srcId="{83C230C3-95A7-4CB3-B192-93FBC33CBE30}" destId="{262DE4D4-5AFD-4213-9595-C3ACA9045082}" srcOrd="4" destOrd="0" presId="urn:microsoft.com/office/officeart/2005/8/layout/hList7"/>
    <dgm:cxn modelId="{0CDBA5F1-9706-45DE-9675-81BEF9F387FA}" type="presParOf" srcId="{262DE4D4-5AFD-4213-9595-C3ACA9045082}" destId="{944C0D54-AAF6-4347-B437-28DD3209701C}" srcOrd="0" destOrd="0" presId="urn:microsoft.com/office/officeart/2005/8/layout/hList7"/>
    <dgm:cxn modelId="{C6C97B42-0AFC-442A-956D-E01979039819}" type="presParOf" srcId="{262DE4D4-5AFD-4213-9595-C3ACA9045082}" destId="{58731B75-0EF4-49D6-9ED2-30CC3F7C6461}" srcOrd="1" destOrd="0" presId="urn:microsoft.com/office/officeart/2005/8/layout/hList7"/>
    <dgm:cxn modelId="{33B61840-CF74-45B0-958E-A9CD6236AD01}" type="presParOf" srcId="{262DE4D4-5AFD-4213-9595-C3ACA9045082}" destId="{24327CB4-D840-4056-9644-4855D7767DB2}" srcOrd="2" destOrd="0" presId="urn:microsoft.com/office/officeart/2005/8/layout/hList7"/>
    <dgm:cxn modelId="{03AC7B02-5493-4EDC-B1D1-45D3B1AC6736}" type="presParOf" srcId="{262DE4D4-5AFD-4213-9595-C3ACA9045082}" destId="{4512514B-DF29-4C62-BBE0-72D36CEFA5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FE05-2EE6-4F11-A7A8-F76D0B84C8C8}">
      <dsp:nvSpPr>
        <dsp:cNvPr id="0" name=""/>
        <dsp:cNvSpPr/>
      </dsp:nvSpPr>
      <dsp:spPr>
        <a:xfrm>
          <a:off x="0" y="0"/>
          <a:ext cx="2613334" cy="3373444"/>
        </a:xfrm>
        <a:prstGeom prst="roundRect">
          <a:avLst>
            <a:gd name="adj" fmla="val 10000"/>
          </a:avLst>
        </a:prstGeom>
        <a:solidFill>
          <a:srgbClr val="6208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Ситуация неопределенности – потенциал выбора (мудрость, личностные ресурсы: смысл, опора на себя, толерантность к неопределенности, системная рефлексия</a:t>
          </a:r>
          <a:endParaRPr lang="ru-RU" sz="1400" b="1" kern="1200" dirty="0"/>
        </a:p>
      </dsp:txBody>
      <dsp:txXfrm>
        <a:off x="0" y="1349377"/>
        <a:ext cx="2613334" cy="1349377"/>
      </dsp:txXfrm>
    </dsp:sp>
    <dsp:sp modelId="{7ACC39C7-5855-4701-929B-5BF800608BCB}">
      <dsp:nvSpPr>
        <dsp:cNvPr id="0" name=""/>
        <dsp:cNvSpPr/>
      </dsp:nvSpPr>
      <dsp:spPr>
        <a:xfrm>
          <a:off x="774089" y="202406"/>
          <a:ext cx="1123356" cy="112335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CE2BD-154A-45AB-A64E-48D6F911506F}">
      <dsp:nvSpPr>
        <dsp:cNvPr id="0" name=""/>
        <dsp:cNvSpPr/>
      </dsp:nvSpPr>
      <dsp:spPr>
        <a:xfrm>
          <a:off x="2677349" y="0"/>
          <a:ext cx="2613334" cy="337344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Ситуация достижения цели – потенциал достижения (сила, личностные ресурсы: мотивация, оптимизм, усердие, настойчивость, планирование, самоконтроль, чувствительность к обратной связи, отказ от цели)</a:t>
          </a:r>
          <a:endParaRPr lang="ru-RU" sz="1400" b="1" kern="1200" dirty="0"/>
        </a:p>
      </dsp:txBody>
      <dsp:txXfrm>
        <a:off x="2677349" y="1349377"/>
        <a:ext cx="2613334" cy="1349377"/>
      </dsp:txXfrm>
    </dsp:sp>
    <dsp:sp modelId="{9B751AF2-D757-4808-9948-1B7DDA3632E6}">
      <dsp:nvSpPr>
        <dsp:cNvPr id="0" name=""/>
        <dsp:cNvSpPr/>
      </dsp:nvSpPr>
      <dsp:spPr>
        <a:xfrm>
          <a:off x="3465824" y="202406"/>
          <a:ext cx="1123356" cy="1123356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3379" t="-4068" r="3379" b="-3110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C0D54-AAF6-4347-B437-28DD3209701C}">
      <dsp:nvSpPr>
        <dsp:cNvPr id="0" name=""/>
        <dsp:cNvSpPr/>
      </dsp:nvSpPr>
      <dsp:spPr>
        <a:xfrm>
          <a:off x="5356331" y="0"/>
          <a:ext cx="2494924" cy="337344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Ситуация угрозы и давления</a:t>
          </a:r>
          <a:r>
            <a:rPr lang="ru-RU" sz="1400" kern="1200" dirty="0" smtClean="0"/>
            <a:t> – потенциал жизнестойкости (мужество, личностные качества: </a:t>
          </a:r>
          <a:r>
            <a:rPr lang="ru-RU" sz="1400" kern="1200" dirty="0" err="1" smtClean="0"/>
            <a:t>витальность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копинги</a:t>
          </a:r>
          <a:r>
            <a:rPr lang="ru-RU" sz="1400" kern="1200" dirty="0" smtClean="0"/>
            <a:t>, готовность к изменениям, </a:t>
          </a:r>
          <a:r>
            <a:rPr lang="ru-RU" sz="1400" kern="1200" dirty="0" err="1" smtClean="0"/>
            <a:t>постравматический</a:t>
          </a:r>
          <a:r>
            <a:rPr lang="ru-RU" sz="1400" kern="1200" dirty="0" smtClean="0"/>
            <a:t> рост)</a:t>
          </a:r>
          <a:endParaRPr lang="ru-RU" sz="1400" kern="1200" dirty="0"/>
        </a:p>
      </dsp:txBody>
      <dsp:txXfrm>
        <a:off x="5356331" y="1349377"/>
        <a:ext cx="2494924" cy="1349377"/>
      </dsp:txXfrm>
    </dsp:sp>
    <dsp:sp modelId="{4512514B-DF29-4C62-BBE0-72D36CEFA545}">
      <dsp:nvSpPr>
        <dsp:cNvPr id="0" name=""/>
        <dsp:cNvSpPr/>
      </dsp:nvSpPr>
      <dsp:spPr>
        <a:xfrm>
          <a:off x="6123539" y="202406"/>
          <a:ext cx="1072985" cy="1123356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t="1001" b="-260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7A7C-FE1C-4161-BE8B-3EEE3D1F9913}">
      <dsp:nvSpPr>
        <dsp:cNvPr id="0" name=""/>
        <dsp:cNvSpPr/>
      </dsp:nvSpPr>
      <dsp:spPr>
        <a:xfrm>
          <a:off x="1092688" y="2836948"/>
          <a:ext cx="5283829" cy="50601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766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17" tIns="46410" rIns="92817" bIns="464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6" y="1"/>
            <a:ext cx="2945766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17" tIns="46410" rIns="92817" bIns="464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47365A-8293-4B12-99DF-AFFC10CAF6C9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7349"/>
            <a:ext cx="2945766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17" tIns="46410" rIns="92817" bIns="464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6" y="9377349"/>
            <a:ext cx="2945766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817" tIns="46410" rIns="92817" bIns="464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E4410D-BD23-4EAE-9D8B-5D195CFF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6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5766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defTabSz="912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286" y="1"/>
            <a:ext cx="2945766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>
            <a:lvl1pPr algn="r" defTabSz="912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2C6C29-B573-4FFB-8B8B-3CB1F0FAEB6E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6" rIns="92830" bIns="464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803" y="4690279"/>
            <a:ext cx="5440089" cy="44418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30" tIns="45565" rIns="91130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377349"/>
            <a:ext cx="2945766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defTabSz="912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286" y="9377349"/>
            <a:ext cx="2945766" cy="4937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30" tIns="45565" rIns="91130" bIns="45565" numCol="1" anchor="b" anchorCtr="0" compatLnSpc="1">
            <a:prstTxWarp prst="textNoShape">
              <a:avLst/>
            </a:prstTxWarp>
          </a:bodyPr>
          <a:lstStyle>
            <a:lvl1pPr algn="r" defTabSz="912199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F3FD3-3BBE-47D0-8998-C4A0EE17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43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87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30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740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944B-E04E-48C9-B83C-6E58FC8526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D75A7-AE15-403E-8097-5663A8A9A8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A2E-FBC4-40C1-A3CD-7A3AD84FCB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5F28-F84C-4EB8-9AB7-BFF236670C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9FE-595F-4EF8-B698-286D707EA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75CD5-CE60-40FB-B485-FF00057082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0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49FA-E064-4AFE-A8CF-00310002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CF3E-BD4C-4030-8F1E-51A8F5A452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85315-E6AB-4B7D-A47F-8BEA61C6A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8B9-2FDC-4633-837C-A8430F7CDF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1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8F1-8992-4C19-B012-A6C4849DF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AFCF7-436C-4712-AEA3-D4EC63EDB3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9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0288-D8AE-43F6-A8A9-3200BDED56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EAF3-159E-4290-9E82-DFA6264FA6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F37E-BBEF-42A8-B21B-57D281A1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37-64E8-4384-909B-5470DBFB2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5A852-9AB6-441E-9B8E-D7521EF7F8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ACC3-B1C5-4412-8541-3B2493E41A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E4A1-E0E1-49D0-BEA7-254605B0B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  <a:prstGeom prst="rect">
            <a:avLst/>
          </a:prstGeom>
        </p:spPr>
        <p:txBody>
          <a:bodyPr vert="horz" lIns="78870" tIns="39435" rIns="78870" bIns="39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200158"/>
            <a:ext cx="8229600" cy="3394472"/>
          </a:xfrm>
          <a:prstGeom prst="rect">
            <a:avLst/>
          </a:prstGeom>
        </p:spPr>
        <p:txBody>
          <a:bodyPr vert="horz" lIns="78870" tIns="39435" rIns="78870" bIns="39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933A-6B35-4394-B2EC-CACC2A254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DF2FFA-F616-4108-88D1-5E6D2BB455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hf hdr="0" ftr="0" dt="0"/>
  <p:txStyles>
    <p:titleStyle>
      <a:lvl1pPr algn="ctr" defTabSz="788703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764" indent="-295764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821" indent="-246470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79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23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4581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://www.iro.yar.ru/index.php?id=4120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4" y="3941426"/>
            <a:ext cx="9071930" cy="10928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438" y="9171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Описание: ЛОГОТИПЧИК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8521" y="89960"/>
            <a:ext cx="634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Летняя школа -2020. Виртуальный режим. </a:t>
            </a:r>
          </a:p>
          <a:p>
            <a:pPr algn="ctr"/>
            <a:r>
              <a:rPr lang="ru-RU" sz="1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«Школьное </a:t>
            </a:r>
            <a:r>
              <a:rPr lang="ru-RU" sz="18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18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вопросы приоритетов»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3837" y="1176529"/>
            <a:ext cx="6310355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Приоритеты изменений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школьной среде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Правила дизайна школьных сте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76" y="3069395"/>
            <a:ext cx="2389632" cy="14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дал экзамены – пошел вон!» Проблемы современного образования и почему дети  ненавидят школу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3" y="963646"/>
            <a:ext cx="1842815" cy="1349987"/>
          </a:xfrm>
          <a:prstGeom prst="rect">
            <a:avLst/>
          </a:prstGeom>
          <a:noFill/>
          <a:effectLst>
            <a:innerShdw blurRad="88900" dist="50800" dir="13500000">
              <a:schemeClr val="bg1">
                <a:lumMod val="75000"/>
                <a:alpha val="50000"/>
              </a:schemeClr>
            </a:inn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орогая «Цифровая школа». Заслуженный учитель рассказал о тонкостях проекта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4" y="2313633"/>
            <a:ext cx="2475832" cy="1825778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Театр начинается с вешалки, а школа начинается с раздевалки, или как мы  провели новогодние праздни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03" y="1939545"/>
            <a:ext cx="2042095" cy="1285053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8529" y="2139696"/>
            <a:ext cx="31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Кораблева А.А., </a:t>
            </a:r>
            <a:r>
              <a:rPr lang="ru-RU" sz="1200" dirty="0" err="1" smtClean="0"/>
              <a:t>к.п.н</a:t>
            </a:r>
            <a:r>
              <a:rPr lang="ru-RU" sz="1200" dirty="0" smtClean="0"/>
              <a:t>., проректор по проектной деятельности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63" y="2653127"/>
            <a:ext cx="1405813" cy="888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76" y="2804771"/>
            <a:ext cx="1921609" cy="10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102227" y="1028504"/>
            <a:ext cx="3957711" cy="71405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Содержательные приоритеты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949" y="979534"/>
            <a:ext cx="47461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Эмоциональный интеллект </a:t>
            </a:r>
            <a:r>
              <a:rPr lang="ru-RU" sz="1400" dirty="0" smtClean="0"/>
              <a:t>-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точно определяемая и измеряемая когнитивная способность перерабатывать информацию, содержащуюся в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эмоциях 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Майер,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Саловей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Карузо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Что такое эмоциональный интеллект и как он сделает вашего ребенка успешны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" y="1796082"/>
            <a:ext cx="2471156" cy="32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67721"/>
              </p:ext>
            </p:extLst>
          </p:nvPr>
        </p:nvGraphicFramePr>
        <p:xfrm>
          <a:off x="2830286" y="2029065"/>
          <a:ext cx="6226627" cy="2849386"/>
        </p:xfrm>
        <a:graphic>
          <a:graphicData uri="http://schemas.openxmlformats.org/drawingml/2006/table">
            <a:tbl>
              <a:tblPr/>
              <a:tblGrid>
                <a:gridCol w="6226627">
                  <a:extLst>
                    <a:ext uri="{9D8B030D-6E8A-4147-A177-3AD203B41FA5}">
                      <a16:colId xmlns:a16="http://schemas.microsoft.com/office/drawing/2014/main" xmlns="" val="2512766318"/>
                    </a:ext>
                  </a:extLst>
                </a:gridCol>
              </a:tblGrid>
              <a:tr h="2849386">
                <a:tc>
                  <a:txBody>
                    <a:bodyPr/>
                    <a:lstStyle/>
                    <a:p>
                      <a:pPr marL="0" marR="9461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«ветви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ЭИ: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94615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Идентификация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выражение эмоций 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— взаимосвязанные способности распознавать эмоции и адекватно выражать </a:t>
                      </a:r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их.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94615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Использование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эмоций 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стимулирование своего мыслительного процесса и решение поставленных задач с помощью </a:t>
                      </a:r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эмоций.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94615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Понимание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эмоций 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— способность определять причину появления эмоции, определять переход от одной эмоции к другой, предсказывать развитие эмоции со </a:t>
                      </a:r>
                      <a:r>
                        <a:rPr lang="ru-RU" sz="12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временем.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94615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Управление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эмоциями </a:t>
                      </a: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— способность пробуждать и направлять свои эмоции и эмоции других людей для достижения поставленных целей.</a:t>
                      </a:r>
                      <a:endParaRPr lang="ru-RU" sz="110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9706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14" name="Горизонтальный свиток 13"/>
          <p:cNvSpPr/>
          <p:nvPr/>
        </p:nvSpPr>
        <p:spPr>
          <a:xfrm>
            <a:off x="304800" y="1179672"/>
            <a:ext cx="3461680" cy="61102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Социально-психологические приоритеты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Психологическая безопасность образовательной среды //Психологическая газ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9442"/>
            <a:ext cx="34861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3360" y="1257372"/>
            <a:ext cx="46634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Безопасная психологическая среда (И.А. Баева): </a:t>
            </a:r>
            <a:r>
              <a:rPr lang="ru-RU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удовлетворяется потребность в личных доверительных отношениях: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нтеллектуально-эмоциональный стиль общения;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тиль общения, поддерживающий автономию;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труктурирующий стиль общения;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енасильственное общение (Маршалл Розенберг);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сихолого-педагогическое сопровождение;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Соглашение как техника организации взаимодействия</a:t>
            </a:r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11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12290" name="Picture 2" descr="Самая злая учил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35" y="1059967"/>
            <a:ext cx="2871567" cy="38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962" y="1209823"/>
            <a:ext cx="4264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«Мы решили </a:t>
            </a:r>
            <a:r>
              <a:rPr lang="ru-RU" sz="3200" i="1" dirty="0"/>
              <a:t>создать в школе режим доверия и комфорта. А вот и заместитель директора по режиму»</a:t>
            </a:r>
            <a:r>
              <a:rPr lang="ru-RU" sz="3200" i="1" dirty="0" smtClean="0"/>
              <a:t>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8631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6562" y="1280160"/>
            <a:ext cx="8070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i="1" dirty="0"/>
              <a:t>Личностно-развивающая образовательная среда</a:t>
            </a:r>
            <a:r>
              <a:rPr lang="ru-RU" sz="2400" dirty="0"/>
              <a:t> (кратко ЛРОС) – это институционально ограниченная </a:t>
            </a:r>
            <a:r>
              <a:rPr lang="ru-RU" sz="2400" b="1" i="1" dirty="0"/>
              <a:t>совокупность возможностей</a:t>
            </a:r>
            <a:r>
              <a:rPr lang="ru-RU" sz="2400" dirty="0"/>
              <a:t> для развития личности школьников, </a:t>
            </a:r>
            <a:r>
              <a:rPr lang="ru-RU" sz="2400" b="1" i="1" dirty="0"/>
              <a:t>возникающих под влиянием</a:t>
            </a:r>
            <a:r>
              <a:rPr lang="ru-RU" sz="2400" dirty="0"/>
              <a:t> педагогически спроектированных </a:t>
            </a:r>
            <a:r>
              <a:rPr lang="ru-RU" sz="2400" b="1" i="1" dirty="0"/>
              <a:t>организационно-технологических и пространственно-предметных условий</a:t>
            </a:r>
            <a:r>
              <a:rPr lang="ru-RU" sz="2400" dirty="0"/>
              <a:t>, а также случайных факторов </a:t>
            </a:r>
            <a:r>
              <a:rPr lang="ru-RU" sz="2400" b="1" i="1" dirty="0"/>
              <a:t>в контексте событийного взаимодействия</a:t>
            </a:r>
            <a:r>
              <a:rPr lang="ru-RU" sz="2400" dirty="0"/>
              <a:t> членов школьного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5069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347295" y="1363911"/>
            <a:ext cx="3859237" cy="126810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Организационно-технологические приоритеты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4" descr="Оформление стен в шко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29" y="1463040"/>
            <a:ext cx="4395377" cy="28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" y="2729131"/>
            <a:ext cx="3475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Перевод условий в возможности: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богащение предметно-пространственного компонента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1026" name="Picture 2" descr="Мужской портрет или 9 поз для мужской фотосессии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1169"/>
            <a:ext cx="2264164" cy="38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вочка рисует на школьной доске сердеч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40" y="3189452"/>
            <a:ext cx="1304544" cy="1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жим «гости» - Блог Ассоциации Репетитор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5" y="2673259"/>
            <a:ext cx="2904890" cy="19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Я построю дом: о чем говорит детская игра в домики - Parent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37" y="122337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2808" y="1069910"/>
            <a:ext cx="3209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200" i="1" dirty="0">
                <a:latin typeface="Times New Roman"/>
                <a:ea typeface="Verdana"/>
                <a:cs typeface="Times New Roman"/>
              </a:rPr>
              <a:t>С</a:t>
            </a:r>
            <a:r>
              <a:rPr lang="ru-RU" sz="1200" i="1" dirty="0" smtClean="0">
                <a:latin typeface="Times New Roman"/>
                <a:ea typeface="Verdana"/>
                <a:cs typeface="Times New Roman"/>
              </a:rPr>
              <a:t>вободное </a:t>
            </a:r>
            <a:r>
              <a:rPr lang="ru-RU" sz="1200" i="1" dirty="0">
                <a:latin typeface="Times New Roman"/>
                <a:ea typeface="Verdana"/>
                <a:cs typeface="Times New Roman"/>
              </a:rPr>
              <a:t>и активное саморазвитие, </a:t>
            </a:r>
            <a:r>
              <a:rPr lang="ru-RU" sz="1200" i="1" dirty="0" smtClean="0">
                <a:latin typeface="Times New Roman"/>
                <a:ea typeface="Verdana"/>
                <a:cs typeface="Times New Roman"/>
              </a:rPr>
              <a:t>со-творение среды в активном и свободном использовании среды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84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95735"/>
              </p:ext>
            </p:extLst>
          </p:nvPr>
        </p:nvGraphicFramePr>
        <p:xfrm>
          <a:off x="126609" y="98474"/>
          <a:ext cx="875010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74">
                  <a:extLst>
                    <a:ext uri="{9D8B030D-6E8A-4147-A177-3AD203B41FA5}">
                      <a16:colId xmlns:a16="http://schemas.microsoft.com/office/drawing/2014/main" xmlns="" val="508824408"/>
                    </a:ext>
                  </a:extLst>
                </a:gridCol>
                <a:gridCol w="4079631">
                  <a:extLst>
                    <a:ext uri="{9D8B030D-6E8A-4147-A177-3AD203B41FA5}">
                      <a16:colId xmlns:a16="http://schemas.microsoft.com/office/drawing/2014/main" xmlns="" val="4137525134"/>
                    </a:ext>
                  </a:extLst>
                </a:gridCol>
              </a:tblGrid>
              <a:tr h="46687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физическом движении, двигательной активности.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Потребность в автономии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Потребность в ощущении своей компетентности, значимости, успешности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5561827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218766"/>
            <a:ext cx="3798277" cy="48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29978"/>
              </p:ext>
            </p:extLst>
          </p:nvPr>
        </p:nvGraphicFramePr>
        <p:xfrm>
          <a:off x="126609" y="98474"/>
          <a:ext cx="875010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74">
                  <a:extLst>
                    <a:ext uri="{9D8B030D-6E8A-4147-A177-3AD203B41FA5}">
                      <a16:colId xmlns:a16="http://schemas.microsoft.com/office/drawing/2014/main" xmlns="" val="508824408"/>
                    </a:ext>
                  </a:extLst>
                </a:gridCol>
                <a:gridCol w="4079631">
                  <a:extLst>
                    <a:ext uri="{9D8B030D-6E8A-4147-A177-3AD203B41FA5}">
                      <a16:colId xmlns:a16="http://schemas.microsoft.com/office/drawing/2014/main" xmlns="" val="4137525134"/>
                    </a:ext>
                  </a:extLst>
                </a:gridCol>
              </a:tblGrid>
              <a:tr h="46687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физическом движении, двигательной активности.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Потребность в автономии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Потребность в ощущении своей компетентности, значимости, успешности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556182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99" y="422031"/>
            <a:ext cx="4188642" cy="46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21809"/>
              </p:ext>
            </p:extLst>
          </p:nvPr>
        </p:nvGraphicFramePr>
        <p:xfrm>
          <a:off x="126609" y="98474"/>
          <a:ext cx="875010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74">
                  <a:extLst>
                    <a:ext uri="{9D8B030D-6E8A-4147-A177-3AD203B41FA5}">
                      <a16:colId xmlns:a16="http://schemas.microsoft.com/office/drawing/2014/main" xmlns="" val="508824408"/>
                    </a:ext>
                  </a:extLst>
                </a:gridCol>
                <a:gridCol w="4079631">
                  <a:extLst>
                    <a:ext uri="{9D8B030D-6E8A-4147-A177-3AD203B41FA5}">
                      <a16:colId xmlns:a16="http://schemas.microsoft.com/office/drawing/2014/main" xmlns="" val="4137525134"/>
                    </a:ext>
                  </a:extLst>
                </a:gridCol>
              </a:tblGrid>
              <a:tr h="46687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физическом движении, двигательной активности.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Потребность в автономии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Потребность в ощущении своей компетентности, значимости, успешности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556182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68" y="464235"/>
            <a:ext cx="392884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1177"/>
              </p:ext>
            </p:extLst>
          </p:nvPr>
        </p:nvGraphicFramePr>
        <p:xfrm>
          <a:off x="126609" y="98474"/>
          <a:ext cx="875010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474">
                  <a:extLst>
                    <a:ext uri="{9D8B030D-6E8A-4147-A177-3AD203B41FA5}">
                      <a16:colId xmlns:a16="http://schemas.microsoft.com/office/drawing/2014/main" xmlns="" val="508824408"/>
                    </a:ext>
                  </a:extLst>
                </a:gridCol>
                <a:gridCol w="4079631">
                  <a:extLst>
                    <a:ext uri="{9D8B030D-6E8A-4147-A177-3AD203B41FA5}">
                      <a16:colId xmlns:a16="http://schemas.microsoft.com/office/drawing/2014/main" xmlns="" val="4137525134"/>
                    </a:ext>
                  </a:extLst>
                </a:gridCol>
              </a:tblGrid>
              <a:tr h="466879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безопасности и защите (стабильность, порядок, свобода от страха, тревоги, хаоса).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игре.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общении.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Потребность в физическом движении, двигательной активности.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Потребность в автономии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Потребность в ощущении своей компетентности, значимости, успешности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556182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633046"/>
            <a:ext cx="4154123" cy="40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14" y="949957"/>
            <a:ext cx="3896921" cy="271525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" y="2904386"/>
            <a:ext cx="3849009" cy="2136727"/>
          </a:xfrm>
          <a:prstGeom prst="rect">
            <a:avLst/>
          </a:prstGeom>
        </p:spPr>
      </p:pic>
      <p:pic>
        <p:nvPicPr>
          <p:cNvPr id="2050" name="Picture 2" descr="Характеристики книги Ясвин В.А. &quot;Школьная среда как предмет измерения:  экспертиза, проектирование, управление&quot; — Книги по педагогике —  Яндекс.Марке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7" y="1841483"/>
            <a:ext cx="2464634" cy="32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7212" y="1475371"/>
            <a:ext cx="3143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В.А. </a:t>
            </a:r>
            <a:r>
              <a:rPr lang="ru-RU" sz="1800" b="1" dirty="0" err="1" smtClean="0"/>
              <a:t>Ясвин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Личностно-развивающая </a:t>
            </a:r>
          </a:p>
          <a:p>
            <a:pPr algn="ctr"/>
            <a:r>
              <a:rPr lang="ru-RU" sz="1800" b="1" dirty="0" smtClean="0"/>
              <a:t>образовательная среда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491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D664D-CAF7-4520-BF3A-E06C23C6071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454180" y="935466"/>
            <a:ext cx="4146395" cy="151774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Организационно-технологические приоритеты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Как провести интересный урок английского языка в начальной школе? | Skytea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8603" y="1179672"/>
            <a:ext cx="3494432" cy="26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2031" y="2353713"/>
            <a:ext cx="51065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 предметно-пространственного 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компонента;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со-</a:t>
            </a:r>
            <a:r>
              <a:rPr lang="ru-RU" sz="1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бытийность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как основа организации деятельности участников образовательных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отношений;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групповой работы и обратной связи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введение специально выделенных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курсов;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развитие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4К; 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индивидуализация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образования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практико-ориентированность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обучения;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элементы смешанного </a:t>
            </a: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обучения и др.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D664D-CAF7-4520-BF3A-E06C23C6071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132799" y="995517"/>
            <a:ext cx="3901441" cy="151774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Управленческие приоритеты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3895" y="2152357"/>
            <a:ext cx="5134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</p:txBody>
      </p:sp>
      <p:pic>
        <p:nvPicPr>
          <p:cNvPr id="20482" name="Picture 2" descr="Каким должен быть современный директор школы? | Программы | ОТР -  Общественное Телевидение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1" y="2575701"/>
            <a:ext cx="3779318" cy="24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4376" y="1180486"/>
            <a:ext cx="458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Интеграция обучения и воспитания с элементами социализации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коллегиальное управление с сетевой моделью;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ОС;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проектирование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усиление командной работы педагогов; 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педагогическая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коллаборация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др.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343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807017"/>
            <a:ext cx="2133600" cy="273844"/>
          </a:xfrm>
        </p:spPr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79" y="0"/>
            <a:ext cx="6145706" cy="55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3861" y="1098201"/>
            <a:ext cx="42796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«Для меня на первый план выходит школа, которая помогает в общении с учителями и сверстниками обрести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своё „я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“. Вещи, связанные со знаниями, умениями и навыками, — второстепенный момент в этом процессе. Школа должна давать картину мира. И сегодняшняя школа должна быть школой неопределённости, школой обучения поведению в сложных ситуациях, школой, учитывающей разнообразие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Александр Асмолов: «Той реальности, которая была раньше, уже не будет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5" y="1098201"/>
            <a:ext cx="4281675" cy="26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9445" y="409369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А. Г. </a:t>
            </a:r>
            <a:r>
              <a:rPr lang="ru-RU" sz="2800" b="1" dirty="0" err="1" smtClean="0">
                <a:solidFill>
                  <a:prstClr val="black"/>
                </a:solidFill>
              </a:rPr>
              <a:t>Асмолов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Школа возможностей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D664D-CAF7-4520-BF3A-E06C23C6071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36" y="1167574"/>
            <a:ext cx="856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Присоединяйтесь в 2021 г.</a:t>
            </a:r>
          </a:p>
          <a:p>
            <a:r>
              <a:rPr lang="ru-RU" sz="1800" b="1" i="1" dirty="0" smtClean="0"/>
              <a:t>к региональному проекту </a:t>
            </a:r>
            <a:r>
              <a:rPr lang="ru-RU" sz="1800" b="1" dirty="0" smtClean="0"/>
              <a:t>«Реализация комплексной программы по развитию личностного потенциала» </a:t>
            </a:r>
            <a:r>
              <a:rPr lang="ru-RU" sz="2000" dirty="0" smtClean="0"/>
              <a:t>(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www.iro.yar.ru/index.php?id=4120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Центр сопровождения проектов: </a:t>
            </a:r>
            <a:r>
              <a:rPr lang="ru-RU" sz="2000" dirty="0">
                <a:solidFill>
                  <a:srgbClr val="464451"/>
                </a:solidFill>
                <a:latin typeface="Tahoma" panose="020B0604030504040204" pitchFamily="34" charset="0"/>
              </a:rPr>
              <a:t>(4852) 23-09-78</a:t>
            </a:r>
            <a:endParaRPr lang="ru-RU" sz="2000" dirty="0"/>
          </a:p>
        </p:txBody>
      </p:sp>
      <p:pic>
        <p:nvPicPr>
          <p:cNvPr id="22530" name="Picture 2" descr="http://www.iro.yar.ru/fileadmin/_processed_/b/a/csm_110220-sem03_4859685f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8" y="2906382"/>
            <a:ext cx="2954215" cy="18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iro.yar.ru/fileadmin/_processed_/7/f/csm_131219-sem24_aff598a92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4" y="1842867"/>
            <a:ext cx="2565198" cy="25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266" y="2971728"/>
            <a:ext cx="2961383" cy="20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D664D-CAF7-4520-BF3A-E06C23C6071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335" y="1326757"/>
            <a:ext cx="4783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Благодарю за внимание!</a:t>
            </a:r>
          </a:p>
          <a:p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6562" y="1954406"/>
            <a:ext cx="81757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Желаю продуктивной работы,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pPr algn="ctr"/>
            <a:endParaRPr lang="ru-RU" sz="1800" dirty="0" smtClean="0"/>
          </a:p>
          <a:p>
            <a:pPr algn="ctr"/>
            <a:r>
              <a:rPr lang="ru-RU" sz="1800" b="1" i="1" dirty="0" smtClean="0"/>
              <a:t>Кораблева </a:t>
            </a:r>
            <a:r>
              <a:rPr lang="ru-RU" sz="1800" b="1" i="1" dirty="0"/>
              <a:t>Альбина </a:t>
            </a:r>
            <a:r>
              <a:rPr lang="ru-RU" sz="1800" b="1" i="1" dirty="0" smtClean="0"/>
              <a:t>Александровна,</a:t>
            </a:r>
          </a:p>
          <a:p>
            <a:pPr algn="ctr"/>
            <a:endParaRPr lang="ru-RU" sz="1800" b="1" i="1" dirty="0" smtClean="0"/>
          </a:p>
          <a:p>
            <a:pPr algn="just"/>
            <a:r>
              <a:rPr lang="ru-RU" sz="1800" dirty="0" smtClean="0"/>
              <a:t>проректор ГАУ ДПО ЯО ИРО по проектной деятельности, кандидат педагогических наук, федеральный тренер программы развития личностного потенциала, руководитель регионального проекта «Реализация комплексной программы развития личностного потенциала»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5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7" y="1200158"/>
            <a:ext cx="8346823" cy="33944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Личностно-развивающая образовательная среда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(кратко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ЛРОС) – это институционально ограниченная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совокупность возможностей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для развития личности школьников,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возникающих под влиянием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педагогически спроектированных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организационно-технологических и пространственно-предметных условий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а также случайных факторов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в контексте событийного взаимодействия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членов школьного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3074" name="Picture 2" descr="В Московской области первоклассники из семей с небольшим достатком будут  получать подарочные наборы » Городской округ Озёры - Сайт администрации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5" y="1828800"/>
            <a:ext cx="5287108" cy="29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7046" y="1016347"/>
            <a:ext cx="472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Первоклассник 2020</a:t>
            </a:r>
          </a:p>
        </p:txBody>
      </p:sp>
    </p:spTree>
    <p:extLst>
      <p:ext uri="{BB962C8B-B14F-4D97-AF65-F5344CB8AC3E}">
        <p14:creationId xmlns:p14="http://schemas.microsoft.com/office/powerpoint/2010/main" val="2730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9" y="2274277"/>
            <a:ext cx="5391946" cy="2227385"/>
          </a:xfrm>
        </p:spPr>
      </p:pic>
      <p:sp>
        <p:nvSpPr>
          <p:cNvPr id="9" name="Прямоугольник 8"/>
          <p:cNvSpPr/>
          <p:nvPr/>
        </p:nvSpPr>
        <p:spPr>
          <a:xfrm>
            <a:off x="2930770" y="1198687"/>
            <a:ext cx="402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05E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Вызовы 2030</a:t>
            </a:r>
          </a:p>
        </p:txBody>
      </p:sp>
      <p:sp>
        <p:nvSpPr>
          <p:cNvPr id="16" name="Выноска-облако 15"/>
          <p:cNvSpPr/>
          <p:nvPr/>
        </p:nvSpPr>
        <p:spPr>
          <a:xfrm rot="817284">
            <a:off x="7308268" y="1411662"/>
            <a:ext cx="1488831" cy="91060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>
                <a:solidFill>
                  <a:srgbClr val="F05E1C"/>
                </a:solidFill>
              </a:rPr>
              <a:t>?</a:t>
            </a:r>
            <a:endParaRPr lang="ru-RU" sz="5400" dirty="0">
              <a:solidFill>
                <a:srgbClr val="F05E1C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 rot="20310407">
            <a:off x="243344" y="1387238"/>
            <a:ext cx="1515767" cy="1073084"/>
          </a:xfrm>
          <a:prstGeom prst="cloudCallout">
            <a:avLst>
              <a:gd name="adj1" fmla="val 29735"/>
              <a:gd name="adj2" fmla="val 6597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05E1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86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1026" name="Picture 2" descr="Бренды в VUCA-мире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62" y="1351157"/>
            <a:ext cx="3495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оки Лидерства. Лидерство и управление талантами в VUCA мир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75733" y="2279041"/>
            <a:ext cx="3706094" cy="15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UCA мир: что это и какими особенностями обладает | МногоЗадачнос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4" y="1984519"/>
            <a:ext cx="2751628" cy="14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7" y="1194900"/>
            <a:ext cx="3739106" cy="3310548"/>
          </a:xfrm>
          <a:scene3d>
            <a:camera prst="orthographicFront"/>
            <a:lightRig rig="threePt" dir="t"/>
          </a:scene3d>
          <a:sp3d>
            <a:bevelT w="31750"/>
            <a:bevelB/>
          </a:sp3d>
        </p:spPr>
      </p:pic>
      <p:sp>
        <p:nvSpPr>
          <p:cNvPr id="6" name="TextBox 5"/>
          <p:cNvSpPr txBox="1"/>
          <p:nvPr/>
        </p:nvSpPr>
        <p:spPr>
          <a:xfrm rot="20297513">
            <a:off x="-8010" y="2830126"/>
            <a:ext cx="280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118393">
            <a:off x="6834555" y="2834665"/>
            <a:ext cx="2126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ru-RU" sz="66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r>
              <a:rPr lang="ru-RU" sz="2000" b="1" u="sng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  <a:endParaRPr lang="ru-RU" sz="2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92194" y="2250830"/>
            <a:ext cx="6651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Личностный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выполнять работу </a:t>
            </a:r>
            <a:r>
              <a:rPr lang="ru-RU" sz="2400" b="1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управлять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личной энергетикой,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своими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психологическими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ресурсами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собственных интересах, система динамического управления психологической энергией, ее распределения и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перераспределения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Реализует ли ваш ребенок личностный потенциал год за год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1054142"/>
            <a:ext cx="2199586" cy="19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Горизонтальный свиток 18"/>
          <p:cNvSpPr/>
          <p:nvPr/>
        </p:nvSpPr>
        <p:spPr>
          <a:xfrm>
            <a:off x="2616591" y="954302"/>
            <a:ext cx="3080824" cy="129652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Ключевой ценностно-целевой приоритет</a:t>
            </a:r>
          </a:p>
        </p:txBody>
      </p:sp>
    </p:spTree>
    <p:extLst>
      <p:ext uri="{BB962C8B-B14F-4D97-AF65-F5344CB8AC3E}">
        <p14:creationId xmlns:p14="http://schemas.microsoft.com/office/powerpoint/2010/main" val="2106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351" y="29375"/>
            <a:ext cx="6564769" cy="857250"/>
          </a:xfrm>
        </p:spPr>
        <p:txBody>
          <a:bodyPr>
            <a:noAutofit/>
          </a:bodyPr>
          <a:lstStyle/>
          <a:p>
            <a:r>
              <a:rPr lang="ru-RU" sz="2000" b="1" u="sng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1. 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ПРЕобразование</a:t>
            </a: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приоритетов </a:t>
            </a:r>
            <a: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среды: </a:t>
            </a:r>
            <a:br>
              <a:rPr lang="ru-RU" sz="2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условия сделать возможностями?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15" y="933079"/>
            <a:ext cx="9176120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Дмитрий\Desktop\jrsl-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80035"/>
            <a:ext cx="422701" cy="7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Описание: ЛОГОТИПЧИК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8962" y="230642"/>
            <a:ext cx="563446" cy="605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5" y="230642"/>
            <a:ext cx="611087" cy="607013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304799" y="979534"/>
            <a:ext cx="3957711" cy="71405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Содержательные приоритеты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11946552"/>
              </p:ext>
            </p:extLst>
          </p:nvPr>
        </p:nvGraphicFramePr>
        <p:xfrm>
          <a:off x="616562" y="1693586"/>
          <a:ext cx="7936595" cy="337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70307" y="4651853"/>
            <a:ext cx="12618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3 группы ситуаций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12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FFBA0ED7388418B435DAA3AFCEE7C" ma:contentTypeVersion="5" ma:contentTypeDescription="Создание документа." ma:contentTypeScope="" ma:versionID="20e6f15c70d26a55779f06a0dd9b5995">
  <xsd:schema xmlns:xsd="http://www.w3.org/2001/XMLSchema" xmlns:xs="http://www.w3.org/2001/XMLSchema" xmlns:p="http://schemas.microsoft.com/office/2006/metadata/properties" xmlns:ns2="f07adec3-9edc-4ba9-a947-c557adee0635" xmlns:ns3="bf387998-361a-4211-8acf-65231cde5cba" targetNamespace="http://schemas.microsoft.com/office/2006/metadata/properties" ma:root="true" ma:fieldsID="196038fb871006277e55b7952c423e65" ns2:_="" ns3:_="">
    <xsd:import namespace="f07adec3-9edc-4ba9-a947-c557adee0635"/>
    <xsd:import namespace="bf387998-361a-4211-8acf-65231cde5cba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7998-361a-4211-8acf-65231cde5cba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A20BBD65-6409-4692-B680-0D8EC82623CA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2016-05-03T21:00:00+00:00</DocDate>
    <docType xmlns="bf387998-361a-4211-8acf-65231cde5cba">17</docType>
  </documentManagement>
</p:properties>
</file>

<file path=customXml/itemProps1.xml><?xml version="1.0" encoding="utf-8"?>
<ds:datastoreItem xmlns:ds="http://schemas.openxmlformats.org/officeDocument/2006/customXml" ds:itemID="{6E4C0B8C-A3C4-45A6-904D-315D9DC80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bf387998-361a-4211-8acf-65231cde5c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49972B-3FEF-4919-A90D-C76D11A7D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B1BB5-2DF2-4415-8137-D1E4E72ACE1F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f07adec3-9edc-4ba9-a947-c557adee0635"/>
    <ds:schemaRef ds:uri="http://schemas.microsoft.com/office/2006/metadata/properties"/>
    <ds:schemaRef ds:uri="http://schemas.openxmlformats.org/package/2006/metadata/core-properties"/>
    <ds:schemaRef ds:uri="bf387998-361a-4211-8acf-65231cde5c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58272</TotalTime>
  <Words>1078</Words>
  <Application>Microsoft Office PowerPoint</Application>
  <PresentationFormat>Экран (16:9)</PresentationFormat>
  <Paragraphs>166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3_Тема Office</vt:lpstr>
      <vt:lpstr>Презентация PowerPoint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3.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Презентация PowerPoint</vt:lpstr>
      <vt:lpstr>Презентация PowerPoint</vt:lpstr>
      <vt:lpstr>Презентация PowerPoint</vt:lpstr>
      <vt:lpstr>Презентация PowerPoint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Презентация PowerPoint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  <vt:lpstr>Сессия 1.  ПРЕобразование приоритетов среды:  как условия сделать возможностями?</vt:lpstr>
    </vt:vector>
  </TitlesOfParts>
  <Company>adm.local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Альбина Александровна Кораблева</cp:lastModifiedBy>
  <cp:revision>2628</cp:revision>
  <cp:lastPrinted>2020-08-18T13:41:53Z</cp:lastPrinted>
  <dcterms:created xsi:type="dcterms:W3CDTF">2012-02-06T06:39:19Z</dcterms:created>
  <dcterms:modified xsi:type="dcterms:W3CDTF">2020-08-18T13:45:44Z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</Properties>
</file>