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0" r:id="rId4"/>
  </p:sldMasterIdLst>
  <p:notesMasterIdLst>
    <p:notesMasterId r:id="rId25"/>
  </p:notesMasterIdLst>
  <p:handoutMasterIdLst>
    <p:handoutMasterId r:id="rId26"/>
  </p:handoutMasterIdLst>
  <p:sldIdLst>
    <p:sldId id="287" r:id="rId5"/>
    <p:sldId id="260" r:id="rId6"/>
    <p:sldId id="257" r:id="rId7"/>
    <p:sldId id="296" r:id="rId8"/>
    <p:sldId id="297" r:id="rId9"/>
    <p:sldId id="283" r:id="rId10"/>
    <p:sldId id="308" r:id="rId11"/>
    <p:sldId id="320" r:id="rId12"/>
    <p:sldId id="309" r:id="rId13"/>
    <p:sldId id="300" r:id="rId14"/>
    <p:sldId id="315" r:id="rId15"/>
    <p:sldId id="327" r:id="rId16"/>
    <p:sldId id="328" r:id="rId17"/>
    <p:sldId id="331" r:id="rId18"/>
    <p:sldId id="330" r:id="rId19"/>
    <p:sldId id="317" r:id="rId20"/>
    <p:sldId id="318" r:id="rId21"/>
    <p:sldId id="332" r:id="rId22"/>
    <p:sldId id="324" r:id="rId23"/>
    <p:sldId id="295" r:id="rId2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pos="72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1F1C"/>
    <a:srgbClr val="0B2B41"/>
    <a:srgbClr val="B2606E"/>
    <a:srgbClr val="0D3047"/>
    <a:srgbClr val="114263"/>
    <a:srgbClr val="401918"/>
    <a:srgbClr val="AB678E"/>
    <a:srgbClr val="CA929B"/>
    <a:srgbClr val="248CD2"/>
    <a:srgbClr val="C88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3" autoAdjust="0"/>
    <p:restoredTop sz="84810" autoAdjust="0"/>
  </p:normalViewPr>
  <p:slideViewPr>
    <p:cSldViewPr snapToGrid="0">
      <p:cViewPr varScale="1">
        <p:scale>
          <a:sx n="99" d="100"/>
          <a:sy n="99" d="100"/>
        </p:scale>
        <p:origin x="972" y="72"/>
      </p:cViewPr>
      <p:guideLst>
        <p:guide orient="horz" pos="2160"/>
        <p:guide pos="3864"/>
        <p:guide pos="408"/>
        <p:guide orient="horz" pos="432"/>
        <p:guide pos="72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BF45ED-99CF-4693-A587-9EEB92F18AC1}" type="doc">
      <dgm:prSet loTypeId="urn:microsoft.com/office/officeart/2005/8/layout/chevron2" loCatId="list" qsTypeId="urn:microsoft.com/office/officeart/2005/8/quickstyle/simple3" qsCatId="simple" csTypeId="urn:microsoft.com/office/officeart/2005/8/colors/accent1_1" csCatId="accent1" phldr="1"/>
      <dgm:spPr/>
    </dgm:pt>
    <dgm:pt modelId="{2D1FA5FA-2FF7-4DAA-A936-2F18D9918533}">
      <dgm:prSet phldrT="[Текст]" custT="1"/>
      <dgm:spPr/>
      <dgm:t>
        <a:bodyPr/>
        <a:lstStyle/>
        <a:p>
          <a:pPr marL="177800" lvl="1" indent="279400" algn="ctr" defTabSz="914400" rtl="0" eaLnBrk="1" latinLnBrk="0" hangingPunct="1">
            <a:buNone/>
          </a:pPr>
          <a:r>
            <a:rPr lang="ru-RU" sz="2000" b="1" kern="1200" dirty="0" smtClean="0">
              <a:solidFill>
                <a:srgbClr val="7030A0"/>
              </a:solidFill>
              <a:latin typeface="+mn-lt"/>
              <a:ea typeface="+mn-ea"/>
              <a:cs typeface="+mn-cs"/>
            </a:rPr>
            <a:t>До 30 ноября</a:t>
          </a:r>
          <a:endParaRPr lang="ru-RU" sz="2000" b="1" kern="1200" dirty="0">
            <a:solidFill>
              <a:srgbClr val="7030A0"/>
            </a:solidFill>
            <a:latin typeface="+mn-lt"/>
            <a:ea typeface="+mn-ea"/>
            <a:cs typeface="+mn-cs"/>
          </a:endParaRPr>
        </a:p>
      </dgm:t>
    </dgm:pt>
    <dgm:pt modelId="{5ABEA855-DC63-479B-A8E3-35E8164940FF}" type="parTrans" cxnId="{A1EE62B8-CA9B-4D08-A092-7EEB35B86ED5}">
      <dgm:prSet/>
      <dgm:spPr/>
      <dgm:t>
        <a:bodyPr/>
        <a:lstStyle/>
        <a:p>
          <a:endParaRPr lang="ru-RU"/>
        </a:p>
      </dgm:t>
    </dgm:pt>
    <dgm:pt modelId="{048355B0-389D-4B4D-B845-6DDDB95EDDB5}" type="sibTrans" cxnId="{A1EE62B8-CA9B-4D08-A092-7EEB35B86ED5}">
      <dgm:prSet/>
      <dgm:spPr/>
      <dgm:t>
        <a:bodyPr/>
        <a:lstStyle/>
        <a:p>
          <a:endParaRPr lang="ru-RU"/>
        </a:p>
      </dgm:t>
    </dgm:pt>
    <dgm:pt modelId="{BD68C329-208D-4FA7-9C59-BA42786C24CA}">
      <dgm:prSet phldrT="[Текст]" custT="1"/>
      <dgm:spPr/>
      <dgm:t>
        <a:bodyPr/>
        <a:lstStyle/>
        <a:p>
          <a:pPr marL="177800" lvl="1" indent="279400" algn="ctr" defTabSz="914400" rtl="0" eaLnBrk="1" latinLnBrk="0" hangingPunct="1">
            <a:spcAft>
              <a:spcPts val="0"/>
            </a:spcAft>
            <a:buNone/>
          </a:pPr>
          <a:r>
            <a:rPr lang="ru-RU" sz="2000" b="1" kern="1200" dirty="0" smtClean="0">
              <a:solidFill>
                <a:srgbClr val="7030A0"/>
              </a:solidFill>
              <a:latin typeface="+mn-lt"/>
              <a:ea typeface="+mn-ea"/>
              <a:cs typeface="+mn-cs"/>
            </a:rPr>
            <a:t>До 7 декабря </a:t>
          </a:r>
          <a:endParaRPr lang="ru-RU" sz="2000" b="1" kern="1200" dirty="0">
            <a:solidFill>
              <a:srgbClr val="7030A0"/>
            </a:solidFill>
            <a:latin typeface="+mn-lt"/>
            <a:ea typeface="+mn-ea"/>
            <a:cs typeface="+mn-cs"/>
          </a:endParaRPr>
        </a:p>
      </dgm:t>
    </dgm:pt>
    <dgm:pt modelId="{9EFEAF31-A72F-45CA-8217-ADC2E8237F37}" type="parTrans" cxnId="{D345A7B2-AB7C-4A29-8106-10FE6C84AF41}">
      <dgm:prSet/>
      <dgm:spPr/>
      <dgm:t>
        <a:bodyPr/>
        <a:lstStyle/>
        <a:p>
          <a:endParaRPr lang="ru-RU"/>
        </a:p>
      </dgm:t>
    </dgm:pt>
    <dgm:pt modelId="{ECF54A6C-9D3F-47C7-894A-CCC6EBEEC5F7}" type="sibTrans" cxnId="{D345A7B2-AB7C-4A29-8106-10FE6C84AF41}">
      <dgm:prSet/>
      <dgm:spPr/>
      <dgm:t>
        <a:bodyPr/>
        <a:lstStyle/>
        <a:p>
          <a:endParaRPr lang="ru-RU"/>
        </a:p>
      </dgm:t>
    </dgm:pt>
    <dgm:pt modelId="{90C7C324-A045-4283-8EA9-5833F8375ABD}">
      <dgm:prSet phldrT="[Текст]" custT="1"/>
      <dgm:spPr/>
      <dgm:t>
        <a:bodyPr/>
        <a:lstStyle/>
        <a:p>
          <a:pPr marL="177800" lvl="1" indent="279400" algn="ctr" defTabSz="914400" rtl="0" eaLnBrk="1" latinLnBrk="0" hangingPunct="1">
            <a:spcAft>
              <a:spcPts val="0"/>
            </a:spcAft>
            <a:buNone/>
          </a:pPr>
          <a:r>
            <a:rPr lang="ru-RU" sz="2000" b="1" kern="1200" dirty="0" smtClean="0">
              <a:solidFill>
                <a:srgbClr val="7030A0"/>
              </a:solidFill>
              <a:latin typeface="+mn-lt"/>
              <a:ea typeface="+mn-ea"/>
              <a:cs typeface="+mn-cs"/>
            </a:rPr>
            <a:t>8  – 17 декабря  </a:t>
          </a:r>
          <a:endParaRPr lang="ru-RU" sz="2000" b="1" kern="1200" dirty="0">
            <a:solidFill>
              <a:srgbClr val="7030A0"/>
            </a:solidFill>
            <a:latin typeface="+mn-lt"/>
            <a:ea typeface="+mn-ea"/>
            <a:cs typeface="+mn-cs"/>
          </a:endParaRPr>
        </a:p>
      </dgm:t>
    </dgm:pt>
    <dgm:pt modelId="{B39F3D52-D41C-48CE-A7CD-3D300FA5D49C}" type="parTrans" cxnId="{DAF41518-48A2-430A-B5F4-4013B8CCEE6F}">
      <dgm:prSet/>
      <dgm:spPr/>
      <dgm:t>
        <a:bodyPr/>
        <a:lstStyle/>
        <a:p>
          <a:endParaRPr lang="ru-RU"/>
        </a:p>
      </dgm:t>
    </dgm:pt>
    <dgm:pt modelId="{F5C6AAAD-C4CB-49EE-9617-4DCCB8CD7F50}" type="sibTrans" cxnId="{DAF41518-48A2-430A-B5F4-4013B8CCEE6F}">
      <dgm:prSet/>
      <dgm:spPr/>
      <dgm:t>
        <a:bodyPr/>
        <a:lstStyle/>
        <a:p>
          <a:endParaRPr lang="ru-RU"/>
        </a:p>
      </dgm:t>
    </dgm:pt>
    <dgm:pt modelId="{2943ED0C-ABB5-47B7-AB02-F2DA2729BC1F}">
      <dgm:prSet custT="1"/>
      <dgm:spPr/>
      <dgm:t>
        <a:bodyPr/>
        <a:lstStyle/>
        <a:p>
          <a:pPr algn="just"/>
          <a:r>
            <a:rPr lang="ru-RU" sz="3600" dirty="0" smtClean="0"/>
            <a:t>подача заявки в оргкомитет в электронном виде</a:t>
          </a:r>
          <a:endParaRPr lang="ru-RU" sz="3600" dirty="0"/>
        </a:p>
      </dgm:t>
    </dgm:pt>
    <dgm:pt modelId="{B35A0CEC-F1CC-456C-8A9E-23E13DAE3968}" type="parTrans" cxnId="{47E95654-98C8-42C7-9738-FEDC7AEFB1A3}">
      <dgm:prSet/>
      <dgm:spPr/>
      <dgm:t>
        <a:bodyPr/>
        <a:lstStyle/>
        <a:p>
          <a:endParaRPr lang="ru-RU"/>
        </a:p>
      </dgm:t>
    </dgm:pt>
    <dgm:pt modelId="{B79780C8-8C6E-4E99-B27F-0F72DA24E395}" type="sibTrans" cxnId="{47E95654-98C8-42C7-9738-FEDC7AEFB1A3}">
      <dgm:prSet/>
      <dgm:spPr/>
      <dgm:t>
        <a:bodyPr/>
        <a:lstStyle/>
        <a:p>
          <a:endParaRPr lang="ru-RU"/>
        </a:p>
      </dgm:t>
    </dgm:pt>
    <dgm:pt modelId="{88CD493D-F8C8-4816-A0C9-0AA5F3F20B86}">
      <dgm:prSet custT="1"/>
      <dgm:spPr/>
      <dgm:t>
        <a:bodyPr/>
        <a:lstStyle/>
        <a:p>
          <a:r>
            <a:rPr lang="ru-RU" sz="3600" dirty="0" smtClean="0"/>
            <a:t>подача Конкурсных материалов в оргкомитет в электронном виде </a:t>
          </a:r>
          <a:endParaRPr lang="ru-RU" sz="3600" dirty="0"/>
        </a:p>
      </dgm:t>
    </dgm:pt>
    <dgm:pt modelId="{1F619D5A-A836-4240-A1D7-820C420BF55F}" type="parTrans" cxnId="{FD18ED56-40F0-47C1-9CA0-C467C6D56954}">
      <dgm:prSet/>
      <dgm:spPr/>
      <dgm:t>
        <a:bodyPr/>
        <a:lstStyle/>
        <a:p>
          <a:endParaRPr lang="ru-RU"/>
        </a:p>
      </dgm:t>
    </dgm:pt>
    <dgm:pt modelId="{39868D2D-1A77-48CF-8315-4A6D730050CE}" type="sibTrans" cxnId="{FD18ED56-40F0-47C1-9CA0-C467C6D56954}">
      <dgm:prSet/>
      <dgm:spPr/>
      <dgm:t>
        <a:bodyPr/>
        <a:lstStyle/>
        <a:p>
          <a:endParaRPr lang="ru-RU"/>
        </a:p>
      </dgm:t>
    </dgm:pt>
    <dgm:pt modelId="{D58BD004-E64F-4660-9956-A502EE4FE5A5}">
      <dgm:prSet custT="1"/>
      <dgm:spPr/>
      <dgm:t>
        <a:bodyPr/>
        <a:lstStyle/>
        <a:p>
          <a:r>
            <a:rPr lang="ru-RU" sz="3600" dirty="0" smtClean="0"/>
            <a:t>оценка конкурсных материалов и подведение итогов конкурса</a:t>
          </a:r>
          <a:endParaRPr lang="ru-RU" sz="3600" dirty="0"/>
        </a:p>
      </dgm:t>
    </dgm:pt>
    <dgm:pt modelId="{00A3711B-7141-45FF-BB78-5FCCCA34D7D7}" type="parTrans" cxnId="{F9583559-011C-4190-A92D-F0BD25B577AD}">
      <dgm:prSet/>
      <dgm:spPr/>
      <dgm:t>
        <a:bodyPr/>
        <a:lstStyle/>
        <a:p>
          <a:endParaRPr lang="ru-RU"/>
        </a:p>
      </dgm:t>
    </dgm:pt>
    <dgm:pt modelId="{B631674F-5242-4C97-A27C-B94968984AEE}" type="sibTrans" cxnId="{F9583559-011C-4190-A92D-F0BD25B577AD}">
      <dgm:prSet/>
      <dgm:spPr/>
      <dgm:t>
        <a:bodyPr/>
        <a:lstStyle/>
        <a:p>
          <a:endParaRPr lang="ru-RU"/>
        </a:p>
      </dgm:t>
    </dgm:pt>
    <dgm:pt modelId="{777C3379-F57F-4F2C-8F43-56B740EA21EC}" type="pres">
      <dgm:prSet presAssocID="{0ABF45ED-99CF-4693-A587-9EEB92F18AC1}" presName="linearFlow" presStyleCnt="0">
        <dgm:presLayoutVars>
          <dgm:dir/>
          <dgm:animLvl val="lvl"/>
          <dgm:resizeHandles val="exact"/>
        </dgm:presLayoutVars>
      </dgm:prSet>
      <dgm:spPr/>
    </dgm:pt>
    <dgm:pt modelId="{BAA235E3-9A82-4A44-A9F2-6FA38F57F428}" type="pres">
      <dgm:prSet presAssocID="{2D1FA5FA-2FF7-4DAA-A936-2F18D9918533}" presName="composite" presStyleCnt="0"/>
      <dgm:spPr/>
    </dgm:pt>
    <dgm:pt modelId="{F76FB7F0-876A-4A42-8846-C9D195D96B11}" type="pres">
      <dgm:prSet presAssocID="{2D1FA5FA-2FF7-4DAA-A936-2F18D991853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774B5-3E76-43DA-BE93-3AEEC2D88B7B}" type="pres">
      <dgm:prSet presAssocID="{2D1FA5FA-2FF7-4DAA-A936-2F18D9918533}" presName="descendantText" presStyleLbl="alignAcc1" presStyleIdx="0" presStyleCnt="3" custScale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50C261-45F1-4218-96B6-F98BB957899F}" type="pres">
      <dgm:prSet presAssocID="{048355B0-389D-4B4D-B845-6DDDB95EDDB5}" presName="sp" presStyleCnt="0"/>
      <dgm:spPr/>
    </dgm:pt>
    <dgm:pt modelId="{CF36FB12-DCF3-4B12-A526-EDE5BCD14552}" type="pres">
      <dgm:prSet presAssocID="{BD68C329-208D-4FA7-9C59-BA42786C24CA}" presName="composite" presStyleCnt="0"/>
      <dgm:spPr/>
    </dgm:pt>
    <dgm:pt modelId="{73FAF760-9333-4F39-AFD4-FF9FC8E10E67}" type="pres">
      <dgm:prSet presAssocID="{BD68C329-208D-4FA7-9C59-BA42786C24C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6E5C47-8193-4D81-A26D-19D030C01C39}" type="pres">
      <dgm:prSet presAssocID="{BD68C329-208D-4FA7-9C59-BA42786C24C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D17003-F47C-4585-9513-15A92C93EDF4}" type="pres">
      <dgm:prSet presAssocID="{ECF54A6C-9D3F-47C7-894A-CCC6EBEEC5F7}" presName="sp" presStyleCnt="0"/>
      <dgm:spPr/>
    </dgm:pt>
    <dgm:pt modelId="{4B54483B-E6DE-493F-A229-07D416028729}" type="pres">
      <dgm:prSet presAssocID="{90C7C324-A045-4283-8EA9-5833F8375ABD}" presName="composite" presStyleCnt="0"/>
      <dgm:spPr/>
    </dgm:pt>
    <dgm:pt modelId="{934D6979-A4CF-473D-9AF3-6D09D64C08F9}" type="pres">
      <dgm:prSet presAssocID="{90C7C324-A045-4283-8EA9-5833F8375AB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AA2EFA-F688-4095-9AE7-A0E3A9454F8C}" type="pres">
      <dgm:prSet presAssocID="{90C7C324-A045-4283-8EA9-5833F8375AB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1B0FF1-703E-4F6C-AC7B-24EA60D53E59}" type="presOf" srcId="{90C7C324-A045-4283-8EA9-5833F8375ABD}" destId="{934D6979-A4CF-473D-9AF3-6D09D64C08F9}" srcOrd="0" destOrd="0" presId="urn:microsoft.com/office/officeart/2005/8/layout/chevron2"/>
    <dgm:cxn modelId="{FD18ED56-40F0-47C1-9CA0-C467C6D56954}" srcId="{BD68C329-208D-4FA7-9C59-BA42786C24CA}" destId="{88CD493D-F8C8-4816-A0C9-0AA5F3F20B86}" srcOrd="0" destOrd="0" parTransId="{1F619D5A-A836-4240-A1D7-820C420BF55F}" sibTransId="{39868D2D-1A77-48CF-8315-4A6D730050CE}"/>
    <dgm:cxn modelId="{DB9B7326-486F-48C4-A6C7-C483D7C5F5C4}" type="presOf" srcId="{BD68C329-208D-4FA7-9C59-BA42786C24CA}" destId="{73FAF760-9333-4F39-AFD4-FF9FC8E10E67}" srcOrd="0" destOrd="0" presId="urn:microsoft.com/office/officeart/2005/8/layout/chevron2"/>
    <dgm:cxn modelId="{06D8A14D-AC0D-4E91-8E86-2F18344F406B}" type="presOf" srcId="{D58BD004-E64F-4660-9956-A502EE4FE5A5}" destId="{57AA2EFA-F688-4095-9AE7-A0E3A9454F8C}" srcOrd="0" destOrd="0" presId="urn:microsoft.com/office/officeart/2005/8/layout/chevron2"/>
    <dgm:cxn modelId="{47E95654-98C8-42C7-9738-FEDC7AEFB1A3}" srcId="{2D1FA5FA-2FF7-4DAA-A936-2F18D9918533}" destId="{2943ED0C-ABB5-47B7-AB02-F2DA2729BC1F}" srcOrd="0" destOrd="0" parTransId="{B35A0CEC-F1CC-456C-8A9E-23E13DAE3968}" sibTransId="{B79780C8-8C6E-4E99-B27F-0F72DA24E395}"/>
    <dgm:cxn modelId="{F9583559-011C-4190-A92D-F0BD25B577AD}" srcId="{90C7C324-A045-4283-8EA9-5833F8375ABD}" destId="{D58BD004-E64F-4660-9956-A502EE4FE5A5}" srcOrd="0" destOrd="0" parTransId="{00A3711B-7141-45FF-BB78-5FCCCA34D7D7}" sibTransId="{B631674F-5242-4C97-A27C-B94968984AEE}"/>
    <dgm:cxn modelId="{D345A7B2-AB7C-4A29-8106-10FE6C84AF41}" srcId="{0ABF45ED-99CF-4693-A587-9EEB92F18AC1}" destId="{BD68C329-208D-4FA7-9C59-BA42786C24CA}" srcOrd="1" destOrd="0" parTransId="{9EFEAF31-A72F-45CA-8217-ADC2E8237F37}" sibTransId="{ECF54A6C-9D3F-47C7-894A-CCC6EBEEC5F7}"/>
    <dgm:cxn modelId="{A6851D3E-B83D-4B8B-8247-09D6C49077D3}" type="presOf" srcId="{2D1FA5FA-2FF7-4DAA-A936-2F18D9918533}" destId="{F76FB7F0-876A-4A42-8846-C9D195D96B11}" srcOrd="0" destOrd="0" presId="urn:microsoft.com/office/officeart/2005/8/layout/chevron2"/>
    <dgm:cxn modelId="{139FB321-D180-4AC0-B53E-62C026C85287}" type="presOf" srcId="{2943ED0C-ABB5-47B7-AB02-F2DA2729BC1F}" destId="{72D774B5-3E76-43DA-BE93-3AEEC2D88B7B}" srcOrd="0" destOrd="0" presId="urn:microsoft.com/office/officeart/2005/8/layout/chevron2"/>
    <dgm:cxn modelId="{DAF41518-48A2-430A-B5F4-4013B8CCEE6F}" srcId="{0ABF45ED-99CF-4693-A587-9EEB92F18AC1}" destId="{90C7C324-A045-4283-8EA9-5833F8375ABD}" srcOrd="2" destOrd="0" parTransId="{B39F3D52-D41C-48CE-A7CD-3D300FA5D49C}" sibTransId="{F5C6AAAD-C4CB-49EE-9617-4DCCB8CD7F50}"/>
    <dgm:cxn modelId="{9DBFF9FB-E1CD-463D-9ED9-CA2C134E6EBB}" type="presOf" srcId="{0ABF45ED-99CF-4693-A587-9EEB92F18AC1}" destId="{777C3379-F57F-4F2C-8F43-56B740EA21EC}" srcOrd="0" destOrd="0" presId="urn:microsoft.com/office/officeart/2005/8/layout/chevron2"/>
    <dgm:cxn modelId="{F788D7DF-07AB-40B7-9D68-2ADB9261A502}" type="presOf" srcId="{88CD493D-F8C8-4816-A0C9-0AA5F3F20B86}" destId="{2E6E5C47-8193-4D81-A26D-19D030C01C39}" srcOrd="0" destOrd="0" presId="urn:microsoft.com/office/officeart/2005/8/layout/chevron2"/>
    <dgm:cxn modelId="{A1EE62B8-CA9B-4D08-A092-7EEB35B86ED5}" srcId="{0ABF45ED-99CF-4693-A587-9EEB92F18AC1}" destId="{2D1FA5FA-2FF7-4DAA-A936-2F18D9918533}" srcOrd="0" destOrd="0" parTransId="{5ABEA855-DC63-479B-A8E3-35E8164940FF}" sibTransId="{048355B0-389D-4B4D-B845-6DDDB95EDDB5}"/>
    <dgm:cxn modelId="{DE16A709-0426-4234-B842-242A84074589}" type="presParOf" srcId="{777C3379-F57F-4F2C-8F43-56B740EA21EC}" destId="{BAA235E3-9A82-4A44-A9F2-6FA38F57F428}" srcOrd="0" destOrd="0" presId="urn:microsoft.com/office/officeart/2005/8/layout/chevron2"/>
    <dgm:cxn modelId="{7A6C4774-5BBF-4835-89CA-4A452FCADE53}" type="presParOf" srcId="{BAA235E3-9A82-4A44-A9F2-6FA38F57F428}" destId="{F76FB7F0-876A-4A42-8846-C9D195D96B11}" srcOrd="0" destOrd="0" presId="urn:microsoft.com/office/officeart/2005/8/layout/chevron2"/>
    <dgm:cxn modelId="{4FEBEB6F-2F8A-4EDF-8985-FAD9C4E8C5FC}" type="presParOf" srcId="{BAA235E3-9A82-4A44-A9F2-6FA38F57F428}" destId="{72D774B5-3E76-43DA-BE93-3AEEC2D88B7B}" srcOrd="1" destOrd="0" presId="urn:microsoft.com/office/officeart/2005/8/layout/chevron2"/>
    <dgm:cxn modelId="{AD23EAF4-4B10-462E-B308-0304B82996B8}" type="presParOf" srcId="{777C3379-F57F-4F2C-8F43-56B740EA21EC}" destId="{0950C261-45F1-4218-96B6-F98BB957899F}" srcOrd="1" destOrd="0" presId="urn:microsoft.com/office/officeart/2005/8/layout/chevron2"/>
    <dgm:cxn modelId="{7BB3D5F3-1A69-40A7-AD6F-501A21F1D6D6}" type="presParOf" srcId="{777C3379-F57F-4F2C-8F43-56B740EA21EC}" destId="{CF36FB12-DCF3-4B12-A526-EDE5BCD14552}" srcOrd="2" destOrd="0" presId="urn:microsoft.com/office/officeart/2005/8/layout/chevron2"/>
    <dgm:cxn modelId="{5045A057-C047-4196-BDD7-5FF7F566B5C5}" type="presParOf" srcId="{CF36FB12-DCF3-4B12-A526-EDE5BCD14552}" destId="{73FAF760-9333-4F39-AFD4-FF9FC8E10E67}" srcOrd="0" destOrd="0" presId="urn:microsoft.com/office/officeart/2005/8/layout/chevron2"/>
    <dgm:cxn modelId="{C77EC512-D260-45C3-B3F8-65B81E0537D0}" type="presParOf" srcId="{CF36FB12-DCF3-4B12-A526-EDE5BCD14552}" destId="{2E6E5C47-8193-4D81-A26D-19D030C01C39}" srcOrd="1" destOrd="0" presId="urn:microsoft.com/office/officeart/2005/8/layout/chevron2"/>
    <dgm:cxn modelId="{99815A93-9518-43B3-8F7D-A95BA2E79B8C}" type="presParOf" srcId="{777C3379-F57F-4F2C-8F43-56B740EA21EC}" destId="{C7D17003-F47C-4585-9513-15A92C93EDF4}" srcOrd="3" destOrd="0" presId="urn:microsoft.com/office/officeart/2005/8/layout/chevron2"/>
    <dgm:cxn modelId="{9806D284-0D4D-4AB0-955C-AF3B27AD1705}" type="presParOf" srcId="{777C3379-F57F-4F2C-8F43-56B740EA21EC}" destId="{4B54483B-E6DE-493F-A229-07D416028729}" srcOrd="4" destOrd="0" presId="urn:microsoft.com/office/officeart/2005/8/layout/chevron2"/>
    <dgm:cxn modelId="{D9B378EA-24FB-4B9A-B9DC-2864DF8CB1F1}" type="presParOf" srcId="{4B54483B-E6DE-493F-A229-07D416028729}" destId="{934D6979-A4CF-473D-9AF3-6D09D64C08F9}" srcOrd="0" destOrd="0" presId="urn:microsoft.com/office/officeart/2005/8/layout/chevron2"/>
    <dgm:cxn modelId="{DD03B9B2-B39C-479C-B4F3-45E1A40FFB47}" type="presParOf" srcId="{4B54483B-E6DE-493F-A229-07D416028729}" destId="{57AA2EFA-F688-4095-9AE7-A0E3A9454F8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BF45ED-99CF-4693-A587-9EEB92F18AC1}" type="doc">
      <dgm:prSet loTypeId="urn:microsoft.com/office/officeart/2005/8/layout/chevron2" loCatId="list" qsTypeId="urn:microsoft.com/office/officeart/2005/8/quickstyle/simple3" qsCatId="simple" csTypeId="urn:microsoft.com/office/officeart/2005/8/colors/accent1_1" csCatId="accent1" phldr="1"/>
      <dgm:spPr/>
    </dgm:pt>
    <dgm:pt modelId="{2D1FA5FA-2FF7-4DAA-A936-2F18D9918533}">
      <dgm:prSet phldrT="[Текст]" custT="1"/>
      <dgm:spPr/>
      <dgm:t>
        <a:bodyPr/>
        <a:lstStyle/>
        <a:p>
          <a:pPr marL="177800" lvl="1" indent="279400" algn="ctr" defTabSz="914400" rtl="0" eaLnBrk="1" latinLnBrk="0" hangingPunct="1">
            <a:buNone/>
          </a:pPr>
          <a:r>
            <a:rPr lang="ru-RU" sz="2000" b="1" kern="1200" dirty="0" smtClean="0">
              <a:solidFill>
                <a:srgbClr val="7030A0"/>
              </a:solidFill>
              <a:latin typeface="+mn-lt"/>
              <a:ea typeface="+mn-ea"/>
              <a:cs typeface="+mn-cs"/>
            </a:rPr>
            <a:t>До 30 ноября</a:t>
          </a:r>
          <a:endParaRPr lang="ru-RU" sz="2000" b="1" kern="1200" dirty="0">
            <a:solidFill>
              <a:srgbClr val="7030A0"/>
            </a:solidFill>
            <a:latin typeface="+mn-lt"/>
            <a:ea typeface="+mn-ea"/>
            <a:cs typeface="+mn-cs"/>
          </a:endParaRPr>
        </a:p>
      </dgm:t>
    </dgm:pt>
    <dgm:pt modelId="{5ABEA855-DC63-479B-A8E3-35E8164940FF}" type="parTrans" cxnId="{A1EE62B8-CA9B-4D08-A092-7EEB35B86ED5}">
      <dgm:prSet/>
      <dgm:spPr/>
      <dgm:t>
        <a:bodyPr/>
        <a:lstStyle/>
        <a:p>
          <a:endParaRPr lang="ru-RU"/>
        </a:p>
      </dgm:t>
    </dgm:pt>
    <dgm:pt modelId="{048355B0-389D-4B4D-B845-6DDDB95EDDB5}" type="sibTrans" cxnId="{A1EE62B8-CA9B-4D08-A092-7EEB35B86ED5}">
      <dgm:prSet/>
      <dgm:spPr/>
      <dgm:t>
        <a:bodyPr/>
        <a:lstStyle/>
        <a:p>
          <a:endParaRPr lang="ru-RU"/>
        </a:p>
      </dgm:t>
    </dgm:pt>
    <dgm:pt modelId="{BD68C329-208D-4FA7-9C59-BA42786C24CA}">
      <dgm:prSet phldrT="[Текст]" custT="1"/>
      <dgm:spPr/>
      <dgm:t>
        <a:bodyPr/>
        <a:lstStyle/>
        <a:p>
          <a:pPr marL="177800" lvl="1" indent="279400" algn="ctr" defTabSz="914400" rtl="0" eaLnBrk="1" latinLnBrk="0" hangingPunct="1">
            <a:spcAft>
              <a:spcPts val="0"/>
            </a:spcAft>
            <a:buNone/>
          </a:pPr>
          <a:r>
            <a:rPr lang="ru-RU" sz="2000" b="1" kern="1200" dirty="0" smtClean="0">
              <a:solidFill>
                <a:srgbClr val="7030A0"/>
              </a:solidFill>
              <a:latin typeface="+mn-lt"/>
              <a:ea typeface="+mn-ea"/>
              <a:cs typeface="+mn-cs"/>
            </a:rPr>
            <a:t>До 7 декабря </a:t>
          </a:r>
          <a:endParaRPr lang="ru-RU" sz="2000" b="1" kern="1200" dirty="0">
            <a:solidFill>
              <a:srgbClr val="7030A0"/>
            </a:solidFill>
            <a:latin typeface="+mn-lt"/>
            <a:ea typeface="+mn-ea"/>
            <a:cs typeface="+mn-cs"/>
          </a:endParaRPr>
        </a:p>
      </dgm:t>
    </dgm:pt>
    <dgm:pt modelId="{9EFEAF31-A72F-45CA-8217-ADC2E8237F37}" type="parTrans" cxnId="{D345A7B2-AB7C-4A29-8106-10FE6C84AF41}">
      <dgm:prSet/>
      <dgm:spPr/>
      <dgm:t>
        <a:bodyPr/>
        <a:lstStyle/>
        <a:p>
          <a:endParaRPr lang="ru-RU"/>
        </a:p>
      </dgm:t>
    </dgm:pt>
    <dgm:pt modelId="{ECF54A6C-9D3F-47C7-894A-CCC6EBEEC5F7}" type="sibTrans" cxnId="{D345A7B2-AB7C-4A29-8106-10FE6C84AF41}">
      <dgm:prSet/>
      <dgm:spPr/>
      <dgm:t>
        <a:bodyPr/>
        <a:lstStyle/>
        <a:p>
          <a:endParaRPr lang="ru-RU"/>
        </a:p>
      </dgm:t>
    </dgm:pt>
    <dgm:pt modelId="{90C7C324-A045-4283-8EA9-5833F8375ABD}">
      <dgm:prSet phldrT="[Текст]" custT="1"/>
      <dgm:spPr/>
      <dgm:t>
        <a:bodyPr/>
        <a:lstStyle/>
        <a:p>
          <a:pPr marL="177800" lvl="1" indent="279400" algn="ctr" defTabSz="914400" rtl="0" eaLnBrk="1" latinLnBrk="0" hangingPunct="1">
            <a:spcAft>
              <a:spcPts val="0"/>
            </a:spcAft>
            <a:buNone/>
          </a:pPr>
          <a:r>
            <a:rPr lang="ru-RU" sz="2000" b="1" kern="1200" dirty="0" smtClean="0">
              <a:solidFill>
                <a:srgbClr val="7030A0"/>
              </a:solidFill>
              <a:latin typeface="+mn-lt"/>
              <a:ea typeface="+mn-ea"/>
              <a:cs typeface="+mn-cs"/>
            </a:rPr>
            <a:t>8  – 17 декабря  </a:t>
          </a:r>
          <a:endParaRPr lang="ru-RU" sz="2000" b="1" kern="1200" dirty="0">
            <a:solidFill>
              <a:srgbClr val="7030A0"/>
            </a:solidFill>
            <a:latin typeface="+mn-lt"/>
            <a:ea typeface="+mn-ea"/>
            <a:cs typeface="+mn-cs"/>
          </a:endParaRPr>
        </a:p>
      </dgm:t>
    </dgm:pt>
    <dgm:pt modelId="{B39F3D52-D41C-48CE-A7CD-3D300FA5D49C}" type="parTrans" cxnId="{DAF41518-48A2-430A-B5F4-4013B8CCEE6F}">
      <dgm:prSet/>
      <dgm:spPr/>
      <dgm:t>
        <a:bodyPr/>
        <a:lstStyle/>
        <a:p>
          <a:endParaRPr lang="ru-RU"/>
        </a:p>
      </dgm:t>
    </dgm:pt>
    <dgm:pt modelId="{F5C6AAAD-C4CB-49EE-9617-4DCCB8CD7F50}" type="sibTrans" cxnId="{DAF41518-48A2-430A-B5F4-4013B8CCEE6F}">
      <dgm:prSet/>
      <dgm:spPr/>
      <dgm:t>
        <a:bodyPr/>
        <a:lstStyle/>
        <a:p>
          <a:endParaRPr lang="ru-RU"/>
        </a:p>
      </dgm:t>
    </dgm:pt>
    <dgm:pt modelId="{2943ED0C-ABB5-47B7-AB02-F2DA2729BC1F}">
      <dgm:prSet custT="1"/>
      <dgm:spPr/>
      <dgm:t>
        <a:bodyPr/>
        <a:lstStyle/>
        <a:p>
          <a:pPr algn="just"/>
          <a:r>
            <a:rPr lang="ru-RU" sz="3600" dirty="0" smtClean="0"/>
            <a:t>подача заявки в оргкомитет в электронном виде</a:t>
          </a:r>
          <a:endParaRPr lang="ru-RU" sz="3600" dirty="0"/>
        </a:p>
      </dgm:t>
    </dgm:pt>
    <dgm:pt modelId="{B35A0CEC-F1CC-456C-8A9E-23E13DAE3968}" type="parTrans" cxnId="{47E95654-98C8-42C7-9738-FEDC7AEFB1A3}">
      <dgm:prSet/>
      <dgm:spPr/>
      <dgm:t>
        <a:bodyPr/>
        <a:lstStyle/>
        <a:p>
          <a:endParaRPr lang="ru-RU"/>
        </a:p>
      </dgm:t>
    </dgm:pt>
    <dgm:pt modelId="{B79780C8-8C6E-4E99-B27F-0F72DA24E395}" type="sibTrans" cxnId="{47E95654-98C8-42C7-9738-FEDC7AEFB1A3}">
      <dgm:prSet/>
      <dgm:spPr/>
      <dgm:t>
        <a:bodyPr/>
        <a:lstStyle/>
        <a:p>
          <a:endParaRPr lang="ru-RU"/>
        </a:p>
      </dgm:t>
    </dgm:pt>
    <dgm:pt modelId="{88CD493D-F8C8-4816-A0C9-0AA5F3F20B86}">
      <dgm:prSet custT="1"/>
      <dgm:spPr/>
      <dgm:t>
        <a:bodyPr/>
        <a:lstStyle/>
        <a:p>
          <a:r>
            <a:rPr lang="ru-RU" sz="3600" dirty="0" smtClean="0"/>
            <a:t>подача Конкурсных материалов в оргкомитет в электронном виде </a:t>
          </a:r>
          <a:endParaRPr lang="ru-RU" sz="3600" dirty="0"/>
        </a:p>
      </dgm:t>
    </dgm:pt>
    <dgm:pt modelId="{1F619D5A-A836-4240-A1D7-820C420BF55F}" type="parTrans" cxnId="{FD18ED56-40F0-47C1-9CA0-C467C6D56954}">
      <dgm:prSet/>
      <dgm:spPr/>
      <dgm:t>
        <a:bodyPr/>
        <a:lstStyle/>
        <a:p>
          <a:endParaRPr lang="ru-RU"/>
        </a:p>
      </dgm:t>
    </dgm:pt>
    <dgm:pt modelId="{39868D2D-1A77-48CF-8315-4A6D730050CE}" type="sibTrans" cxnId="{FD18ED56-40F0-47C1-9CA0-C467C6D56954}">
      <dgm:prSet/>
      <dgm:spPr/>
      <dgm:t>
        <a:bodyPr/>
        <a:lstStyle/>
        <a:p>
          <a:endParaRPr lang="ru-RU"/>
        </a:p>
      </dgm:t>
    </dgm:pt>
    <dgm:pt modelId="{D58BD004-E64F-4660-9956-A502EE4FE5A5}">
      <dgm:prSet custT="1"/>
      <dgm:spPr/>
      <dgm:t>
        <a:bodyPr/>
        <a:lstStyle/>
        <a:p>
          <a:r>
            <a:rPr lang="ru-RU" sz="3600" dirty="0" smtClean="0"/>
            <a:t>оценка конкурсных материалов и подведение итогов конкурса</a:t>
          </a:r>
          <a:endParaRPr lang="ru-RU" sz="3600" dirty="0"/>
        </a:p>
      </dgm:t>
    </dgm:pt>
    <dgm:pt modelId="{00A3711B-7141-45FF-BB78-5FCCCA34D7D7}" type="parTrans" cxnId="{F9583559-011C-4190-A92D-F0BD25B577AD}">
      <dgm:prSet/>
      <dgm:spPr/>
      <dgm:t>
        <a:bodyPr/>
        <a:lstStyle/>
        <a:p>
          <a:endParaRPr lang="ru-RU"/>
        </a:p>
      </dgm:t>
    </dgm:pt>
    <dgm:pt modelId="{B631674F-5242-4C97-A27C-B94968984AEE}" type="sibTrans" cxnId="{F9583559-011C-4190-A92D-F0BD25B577AD}">
      <dgm:prSet/>
      <dgm:spPr/>
      <dgm:t>
        <a:bodyPr/>
        <a:lstStyle/>
        <a:p>
          <a:endParaRPr lang="ru-RU"/>
        </a:p>
      </dgm:t>
    </dgm:pt>
    <dgm:pt modelId="{777C3379-F57F-4F2C-8F43-56B740EA21EC}" type="pres">
      <dgm:prSet presAssocID="{0ABF45ED-99CF-4693-A587-9EEB92F18AC1}" presName="linearFlow" presStyleCnt="0">
        <dgm:presLayoutVars>
          <dgm:dir/>
          <dgm:animLvl val="lvl"/>
          <dgm:resizeHandles val="exact"/>
        </dgm:presLayoutVars>
      </dgm:prSet>
      <dgm:spPr/>
    </dgm:pt>
    <dgm:pt modelId="{BAA235E3-9A82-4A44-A9F2-6FA38F57F428}" type="pres">
      <dgm:prSet presAssocID="{2D1FA5FA-2FF7-4DAA-A936-2F18D9918533}" presName="composite" presStyleCnt="0"/>
      <dgm:spPr/>
    </dgm:pt>
    <dgm:pt modelId="{F76FB7F0-876A-4A42-8846-C9D195D96B11}" type="pres">
      <dgm:prSet presAssocID="{2D1FA5FA-2FF7-4DAA-A936-2F18D991853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774B5-3E76-43DA-BE93-3AEEC2D88B7B}" type="pres">
      <dgm:prSet presAssocID="{2D1FA5FA-2FF7-4DAA-A936-2F18D9918533}" presName="descendantText" presStyleLbl="alignAcc1" presStyleIdx="0" presStyleCnt="3" custScale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50C261-45F1-4218-96B6-F98BB957899F}" type="pres">
      <dgm:prSet presAssocID="{048355B0-389D-4B4D-B845-6DDDB95EDDB5}" presName="sp" presStyleCnt="0"/>
      <dgm:spPr/>
    </dgm:pt>
    <dgm:pt modelId="{CF36FB12-DCF3-4B12-A526-EDE5BCD14552}" type="pres">
      <dgm:prSet presAssocID="{BD68C329-208D-4FA7-9C59-BA42786C24CA}" presName="composite" presStyleCnt="0"/>
      <dgm:spPr/>
    </dgm:pt>
    <dgm:pt modelId="{73FAF760-9333-4F39-AFD4-FF9FC8E10E67}" type="pres">
      <dgm:prSet presAssocID="{BD68C329-208D-4FA7-9C59-BA42786C24C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6E5C47-8193-4D81-A26D-19D030C01C39}" type="pres">
      <dgm:prSet presAssocID="{BD68C329-208D-4FA7-9C59-BA42786C24C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D17003-F47C-4585-9513-15A92C93EDF4}" type="pres">
      <dgm:prSet presAssocID="{ECF54A6C-9D3F-47C7-894A-CCC6EBEEC5F7}" presName="sp" presStyleCnt="0"/>
      <dgm:spPr/>
    </dgm:pt>
    <dgm:pt modelId="{4B54483B-E6DE-493F-A229-07D416028729}" type="pres">
      <dgm:prSet presAssocID="{90C7C324-A045-4283-8EA9-5833F8375ABD}" presName="composite" presStyleCnt="0"/>
      <dgm:spPr/>
    </dgm:pt>
    <dgm:pt modelId="{934D6979-A4CF-473D-9AF3-6D09D64C08F9}" type="pres">
      <dgm:prSet presAssocID="{90C7C324-A045-4283-8EA9-5833F8375AB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AA2EFA-F688-4095-9AE7-A0E3A9454F8C}" type="pres">
      <dgm:prSet presAssocID="{90C7C324-A045-4283-8EA9-5833F8375AB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6AA113-A907-4A46-B404-7112787958AA}" type="presOf" srcId="{BD68C329-208D-4FA7-9C59-BA42786C24CA}" destId="{73FAF760-9333-4F39-AFD4-FF9FC8E10E67}" srcOrd="0" destOrd="0" presId="urn:microsoft.com/office/officeart/2005/8/layout/chevron2"/>
    <dgm:cxn modelId="{FD18ED56-40F0-47C1-9CA0-C467C6D56954}" srcId="{BD68C329-208D-4FA7-9C59-BA42786C24CA}" destId="{88CD493D-F8C8-4816-A0C9-0AA5F3F20B86}" srcOrd="0" destOrd="0" parTransId="{1F619D5A-A836-4240-A1D7-820C420BF55F}" sibTransId="{39868D2D-1A77-48CF-8315-4A6D730050CE}"/>
    <dgm:cxn modelId="{A5D7A317-8D19-4053-8BBC-32CFCC343C4D}" type="presOf" srcId="{D58BD004-E64F-4660-9956-A502EE4FE5A5}" destId="{57AA2EFA-F688-4095-9AE7-A0E3A9454F8C}" srcOrd="0" destOrd="0" presId="urn:microsoft.com/office/officeart/2005/8/layout/chevron2"/>
    <dgm:cxn modelId="{0345B3FB-EA94-4C05-9D0B-8AB3F7AF3381}" type="presOf" srcId="{2943ED0C-ABB5-47B7-AB02-F2DA2729BC1F}" destId="{72D774B5-3E76-43DA-BE93-3AEEC2D88B7B}" srcOrd="0" destOrd="0" presId="urn:microsoft.com/office/officeart/2005/8/layout/chevron2"/>
    <dgm:cxn modelId="{47E95654-98C8-42C7-9738-FEDC7AEFB1A3}" srcId="{2D1FA5FA-2FF7-4DAA-A936-2F18D9918533}" destId="{2943ED0C-ABB5-47B7-AB02-F2DA2729BC1F}" srcOrd="0" destOrd="0" parTransId="{B35A0CEC-F1CC-456C-8A9E-23E13DAE3968}" sibTransId="{B79780C8-8C6E-4E99-B27F-0F72DA24E395}"/>
    <dgm:cxn modelId="{2EBE5893-1733-4C06-BBCB-20549234A1D1}" type="presOf" srcId="{90C7C324-A045-4283-8EA9-5833F8375ABD}" destId="{934D6979-A4CF-473D-9AF3-6D09D64C08F9}" srcOrd="0" destOrd="0" presId="urn:microsoft.com/office/officeart/2005/8/layout/chevron2"/>
    <dgm:cxn modelId="{F9583559-011C-4190-A92D-F0BD25B577AD}" srcId="{90C7C324-A045-4283-8EA9-5833F8375ABD}" destId="{D58BD004-E64F-4660-9956-A502EE4FE5A5}" srcOrd="0" destOrd="0" parTransId="{00A3711B-7141-45FF-BB78-5FCCCA34D7D7}" sibTransId="{B631674F-5242-4C97-A27C-B94968984AEE}"/>
    <dgm:cxn modelId="{D345A7B2-AB7C-4A29-8106-10FE6C84AF41}" srcId="{0ABF45ED-99CF-4693-A587-9EEB92F18AC1}" destId="{BD68C329-208D-4FA7-9C59-BA42786C24CA}" srcOrd="1" destOrd="0" parTransId="{9EFEAF31-A72F-45CA-8217-ADC2E8237F37}" sibTransId="{ECF54A6C-9D3F-47C7-894A-CCC6EBEEC5F7}"/>
    <dgm:cxn modelId="{DAF41518-48A2-430A-B5F4-4013B8CCEE6F}" srcId="{0ABF45ED-99CF-4693-A587-9EEB92F18AC1}" destId="{90C7C324-A045-4283-8EA9-5833F8375ABD}" srcOrd="2" destOrd="0" parTransId="{B39F3D52-D41C-48CE-A7CD-3D300FA5D49C}" sibTransId="{F5C6AAAD-C4CB-49EE-9617-4DCCB8CD7F50}"/>
    <dgm:cxn modelId="{2BB0A401-B894-456A-8B44-D4CF21D512FA}" type="presOf" srcId="{2D1FA5FA-2FF7-4DAA-A936-2F18D9918533}" destId="{F76FB7F0-876A-4A42-8846-C9D195D96B11}" srcOrd="0" destOrd="0" presId="urn:microsoft.com/office/officeart/2005/8/layout/chevron2"/>
    <dgm:cxn modelId="{8A6650F8-34F6-4B49-8EA7-BFE834D6A0DB}" type="presOf" srcId="{88CD493D-F8C8-4816-A0C9-0AA5F3F20B86}" destId="{2E6E5C47-8193-4D81-A26D-19D030C01C39}" srcOrd="0" destOrd="0" presId="urn:microsoft.com/office/officeart/2005/8/layout/chevron2"/>
    <dgm:cxn modelId="{A1EE62B8-CA9B-4D08-A092-7EEB35B86ED5}" srcId="{0ABF45ED-99CF-4693-A587-9EEB92F18AC1}" destId="{2D1FA5FA-2FF7-4DAA-A936-2F18D9918533}" srcOrd="0" destOrd="0" parTransId="{5ABEA855-DC63-479B-A8E3-35E8164940FF}" sibTransId="{048355B0-389D-4B4D-B845-6DDDB95EDDB5}"/>
    <dgm:cxn modelId="{CD09EC0B-4305-4944-BAFE-56A679DFBFD7}" type="presOf" srcId="{0ABF45ED-99CF-4693-A587-9EEB92F18AC1}" destId="{777C3379-F57F-4F2C-8F43-56B740EA21EC}" srcOrd="0" destOrd="0" presId="urn:microsoft.com/office/officeart/2005/8/layout/chevron2"/>
    <dgm:cxn modelId="{1FDD34E5-E988-4B23-B1A8-2041BF808613}" type="presParOf" srcId="{777C3379-F57F-4F2C-8F43-56B740EA21EC}" destId="{BAA235E3-9A82-4A44-A9F2-6FA38F57F428}" srcOrd="0" destOrd="0" presId="urn:microsoft.com/office/officeart/2005/8/layout/chevron2"/>
    <dgm:cxn modelId="{D88EF85E-C0C6-440E-8EC0-83FA9E981828}" type="presParOf" srcId="{BAA235E3-9A82-4A44-A9F2-6FA38F57F428}" destId="{F76FB7F0-876A-4A42-8846-C9D195D96B11}" srcOrd="0" destOrd="0" presId="urn:microsoft.com/office/officeart/2005/8/layout/chevron2"/>
    <dgm:cxn modelId="{DB8F764D-4349-4583-AE0F-03331D236F61}" type="presParOf" srcId="{BAA235E3-9A82-4A44-A9F2-6FA38F57F428}" destId="{72D774B5-3E76-43DA-BE93-3AEEC2D88B7B}" srcOrd="1" destOrd="0" presId="urn:microsoft.com/office/officeart/2005/8/layout/chevron2"/>
    <dgm:cxn modelId="{664C0261-EA14-427E-B4F9-BFC5D96A7204}" type="presParOf" srcId="{777C3379-F57F-4F2C-8F43-56B740EA21EC}" destId="{0950C261-45F1-4218-96B6-F98BB957899F}" srcOrd="1" destOrd="0" presId="urn:microsoft.com/office/officeart/2005/8/layout/chevron2"/>
    <dgm:cxn modelId="{0000EFE8-899E-477F-B8FB-719D784C0EB7}" type="presParOf" srcId="{777C3379-F57F-4F2C-8F43-56B740EA21EC}" destId="{CF36FB12-DCF3-4B12-A526-EDE5BCD14552}" srcOrd="2" destOrd="0" presId="urn:microsoft.com/office/officeart/2005/8/layout/chevron2"/>
    <dgm:cxn modelId="{F57A0881-73DB-4930-B26B-C0A66314F49F}" type="presParOf" srcId="{CF36FB12-DCF3-4B12-A526-EDE5BCD14552}" destId="{73FAF760-9333-4F39-AFD4-FF9FC8E10E67}" srcOrd="0" destOrd="0" presId="urn:microsoft.com/office/officeart/2005/8/layout/chevron2"/>
    <dgm:cxn modelId="{FE155540-2B35-498E-95B2-53012D702655}" type="presParOf" srcId="{CF36FB12-DCF3-4B12-A526-EDE5BCD14552}" destId="{2E6E5C47-8193-4D81-A26D-19D030C01C39}" srcOrd="1" destOrd="0" presId="urn:microsoft.com/office/officeart/2005/8/layout/chevron2"/>
    <dgm:cxn modelId="{2DFC9702-231E-465F-A43A-466CD570FC24}" type="presParOf" srcId="{777C3379-F57F-4F2C-8F43-56B740EA21EC}" destId="{C7D17003-F47C-4585-9513-15A92C93EDF4}" srcOrd="3" destOrd="0" presId="urn:microsoft.com/office/officeart/2005/8/layout/chevron2"/>
    <dgm:cxn modelId="{1256A56E-C280-47B2-8AFB-ADCFB1DEBCC2}" type="presParOf" srcId="{777C3379-F57F-4F2C-8F43-56B740EA21EC}" destId="{4B54483B-E6DE-493F-A229-07D416028729}" srcOrd="4" destOrd="0" presId="urn:microsoft.com/office/officeart/2005/8/layout/chevron2"/>
    <dgm:cxn modelId="{016CCEA6-6E03-4A8B-86B4-E90BB047929A}" type="presParOf" srcId="{4B54483B-E6DE-493F-A229-07D416028729}" destId="{934D6979-A4CF-473D-9AF3-6D09D64C08F9}" srcOrd="0" destOrd="0" presId="urn:microsoft.com/office/officeart/2005/8/layout/chevron2"/>
    <dgm:cxn modelId="{0C54BC07-22DE-4B83-AA8D-0E82370A0133}" type="presParOf" srcId="{4B54483B-E6DE-493F-A229-07D416028729}" destId="{57AA2EFA-F688-4095-9AE7-A0E3A9454F8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6FB7F0-876A-4A42-8846-C9D195D96B11}">
      <dsp:nvSpPr>
        <dsp:cNvPr id="0" name=""/>
        <dsp:cNvSpPr/>
      </dsp:nvSpPr>
      <dsp:spPr>
        <a:xfrm rot="5400000">
          <a:off x="-272973" y="274052"/>
          <a:ext cx="1819822" cy="127387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177800" lvl="1" indent="27940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smtClean="0">
              <a:solidFill>
                <a:srgbClr val="7030A0"/>
              </a:solidFill>
              <a:latin typeface="+mn-lt"/>
              <a:ea typeface="+mn-ea"/>
              <a:cs typeface="+mn-cs"/>
            </a:rPr>
            <a:t>До 30 ноября</a:t>
          </a:r>
          <a:endParaRPr lang="ru-RU" sz="2000" b="1" kern="1200" dirty="0">
            <a:solidFill>
              <a:srgbClr val="7030A0"/>
            </a:solidFill>
            <a:latin typeface="+mn-lt"/>
            <a:ea typeface="+mn-ea"/>
            <a:cs typeface="+mn-cs"/>
          </a:endParaRPr>
        </a:p>
      </dsp:txBody>
      <dsp:txXfrm rot="-5400000">
        <a:off x="1" y="638017"/>
        <a:ext cx="1273875" cy="545947"/>
      </dsp:txXfrm>
    </dsp:sp>
    <dsp:sp modelId="{72D774B5-3E76-43DA-BE93-3AEEC2D88B7B}">
      <dsp:nvSpPr>
        <dsp:cNvPr id="0" name=""/>
        <dsp:cNvSpPr/>
      </dsp:nvSpPr>
      <dsp:spPr>
        <a:xfrm rot="5400000">
          <a:off x="5938296" y="-4663341"/>
          <a:ext cx="1182884" cy="1051172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just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kern="1200" dirty="0" smtClean="0"/>
            <a:t>подача заявки в оргкомитет в электронном виде</a:t>
          </a:r>
          <a:endParaRPr lang="ru-RU" sz="3600" kern="1200" dirty="0"/>
        </a:p>
      </dsp:txBody>
      <dsp:txXfrm rot="-5400000">
        <a:off x="1273876" y="58823"/>
        <a:ext cx="10453981" cy="1067396"/>
      </dsp:txXfrm>
    </dsp:sp>
    <dsp:sp modelId="{73FAF760-9333-4F39-AFD4-FF9FC8E10E67}">
      <dsp:nvSpPr>
        <dsp:cNvPr id="0" name=""/>
        <dsp:cNvSpPr/>
      </dsp:nvSpPr>
      <dsp:spPr>
        <a:xfrm rot="5400000">
          <a:off x="-272973" y="1901888"/>
          <a:ext cx="1819822" cy="127387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177800" lvl="1" indent="27940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 smtClean="0">
              <a:solidFill>
                <a:srgbClr val="7030A0"/>
              </a:solidFill>
              <a:latin typeface="+mn-lt"/>
              <a:ea typeface="+mn-ea"/>
              <a:cs typeface="+mn-cs"/>
            </a:rPr>
            <a:t>До 7 декабря </a:t>
          </a:r>
          <a:endParaRPr lang="ru-RU" sz="2000" b="1" kern="1200" dirty="0">
            <a:solidFill>
              <a:srgbClr val="7030A0"/>
            </a:solidFill>
            <a:latin typeface="+mn-lt"/>
            <a:ea typeface="+mn-ea"/>
            <a:cs typeface="+mn-cs"/>
          </a:endParaRPr>
        </a:p>
      </dsp:txBody>
      <dsp:txXfrm rot="-5400000">
        <a:off x="1" y="2265853"/>
        <a:ext cx="1273875" cy="545947"/>
      </dsp:txXfrm>
    </dsp:sp>
    <dsp:sp modelId="{2E6E5C47-8193-4D81-A26D-19D030C01C39}">
      <dsp:nvSpPr>
        <dsp:cNvPr id="0" name=""/>
        <dsp:cNvSpPr/>
      </dsp:nvSpPr>
      <dsp:spPr>
        <a:xfrm rot="5400000">
          <a:off x="5938296" y="-3035505"/>
          <a:ext cx="1182884" cy="1051172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kern="1200" dirty="0" smtClean="0"/>
            <a:t>подача Конкурсных материалов в оргкомитет в электронном виде </a:t>
          </a:r>
          <a:endParaRPr lang="ru-RU" sz="3600" kern="1200" dirty="0"/>
        </a:p>
      </dsp:txBody>
      <dsp:txXfrm rot="-5400000">
        <a:off x="1273876" y="1686659"/>
        <a:ext cx="10453981" cy="1067396"/>
      </dsp:txXfrm>
    </dsp:sp>
    <dsp:sp modelId="{934D6979-A4CF-473D-9AF3-6D09D64C08F9}">
      <dsp:nvSpPr>
        <dsp:cNvPr id="0" name=""/>
        <dsp:cNvSpPr/>
      </dsp:nvSpPr>
      <dsp:spPr>
        <a:xfrm rot="5400000">
          <a:off x="-272973" y="3529723"/>
          <a:ext cx="1819822" cy="127387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177800" lvl="1" indent="27940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 smtClean="0">
              <a:solidFill>
                <a:srgbClr val="7030A0"/>
              </a:solidFill>
              <a:latin typeface="+mn-lt"/>
              <a:ea typeface="+mn-ea"/>
              <a:cs typeface="+mn-cs"/>
            </a:rPr>
            <a:t>8  – 17 декабря  </a:t>
          </a:r>
          <a:endParaRPr lang="ru-RU" sz="2000" b="1" kern="1200" dirty="0">
            <a:solidFill>
              <a:srgbClr val="7030A0"/>
            </a:solidFill>
            <a:latin typeface="+mn-lt"/>
            <a:ea typeface="+mn-ea"/>
            <a:cs typeface="+mn-cs"/>
          </a:endParaRPr>
        </a:p>
      </dsp:txBody>
      <dsp:txXfrm rot="-5400000">
        <a:off x="1" y="3893688"/>
        <a:ext cx="1273875" cy="545947"/>
      </dsp:txXfrm>
    </dsp:sp>
    <dsp:sp modelId="{57AA2EFA-F688-4095-9AE7-A0E3A9454F8C}">
      <dsp:nvSpPr>
        <dsp:cNvPr id="0" name=""/>
        <dsp:cNvSpPr/>
      </dsp:nvSpPr>
      <dsp:spPr>
        <a:xfrm rot="5400000">
          <a:off x="5938296" y="-1407669"/>
          <a:ext cx="1182884" cy="1051172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kern="1200" dirty="0" smtClean="0"/>
            <a:t>оценка конкурсных материалов и подведение итогов конкурса</a:t>
          </a:r>
          <a:endParaRPr lang="ru-RU" sz="3600" kern="1200" dirty="0"/>
        </a:p>
      </dsp:txBody>
      <dsp:txXfrm rot="-5400000">
        <a:off x="1273876" y="3314495"/>
        <a:ext cx="10453981" cy="1067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6FB7F0-876A-4A42-8846-C9D195D96B11}">
      <dsp:nvSpPr>
        <dsp:cNvPr id="0" name=""/>
        <dsp:cNvSpPr/>
      </dsp:nvSpPr>
      <dsp:spPr>
        <a:xfrm rot="5400000">
          <a:off x="-272973" y="274052"/>
          <a:ext cx="1819822" cy="127387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177800" lvl="1" indent="27940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smtClean="0">
              <a:solidFill>
                <a:srgbClr val="7030A0"/>
              </a:solidFill>
              <a:latin typeface="+mn-lt"/>
              <a:ea typeface="+mn-ea"/>
              <a:cs typeface="+mn-cs"/>
            </a:rPr>
            <a:t>До 30 ноября</a:t>
          </a:r>
          <a:endParaRPr lang="ru-RU" sz="2000" b="1" kern="1200" dirty="0">
            <a:solidFill>
              <a:srgbClr val="7030A0"/>
            </a:solidFill>
            <a:latin typeface="+mn-lt"/>
            <a:ea typeface="+mn-ea"/>
            <a:cs typeface="+mn-cs"/>
          </a:endParaRPr>
        </a:p>
      </dsp:txBody>
      <dsp:txXfrm rot="-5400000">
        <a:off x="1" y="638017"/>
        <a:ext cx="1273875" cy="545947"/>
      </dsp:txXfrm>
    </dsp:sp>
    <dsp:sp modelId="{72D774B5-3E76-43DA-BE93-3AEEC2D88B7B}">
      <dsp:nvSpPr>
        <dsp:cNvPr id="0" name=""/>
        <dsp:cNvSpPr/>
      </dsp:nvSpPr>
      <dsp:spPr>
        <a:xfrm rot="5400000">
          <a:off x="5938296" y="-4663341"/>
          <a:ext cx="1182884" cy="1051172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just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kern="1200" dirty="0" smtClean="0"/>
            <a:t>подача заявки в оргкомитет в электронном виде</a:t>
          </a:r>
          <a:endParaRPr lang="ru-RU" sz="3600" kern="1200" dirty="0"/>
        </a:p>
      </dsp:txBody>
      <dsp:txXfrm rot="-5400000">
        <a:off x="1273876" y="58823"/>
        <a:ext cx="10453981" cy="1067396"/>
      </dsp:txXfrm>
    </dsp:sp>
    <dsp:sp modelId="{73FAF760-9333-4F39-AFD4-FF9FC8E10E67}">
      <dsp:nvSpPr>
        <dsp:cNvPr id="0" name=""/>
        <dsp:cNvSpPr/>
      </dsp:nvSpPr>
      <dsp:spPr>
        <a:xfrm rot="5400000">
          <a:off x="-272973" y="1901888"/>
          <a:ext cx="1819822" cy="127387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177800" lvl="1" indent="27940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 smtClean="0">
              <a:solidFill>
                <a:srgbClr val="7030A0"/>
              </a:solidFill>
              <a:latin typeface="+mn-lt"/>
              <a:ea typeface="+mn-ea"/>
              <a:cs typeface="+mn-cs"/>
            </a:rPr>
            <a:t>До 7 декабря </a:t>
          </a:r>
          <a:endParaRPr lang="ru-RU" sz="2000" b="1" kern="1200" dirty="0">
            <a:solidFill>
              <a:srgbClr val="7030A0"/>
            </a:solidFill>
            <a:latin typeface="+mn-lt"/>
            <a:ea typeface="+mn-ea"/>
            <a:cs typeface="+mn-cs"/>
          </a:endParaRPr>
        </a:p>
      </dsp:txBody>
      <dsp:txXfrm rot="-5400000">
        <a:off x="1" y="2265853"/>
        <a:ext cx="1273875" cy="545947"/>
      </dsp:txXfrm>
    </dsp:sp>
    <dsp:sp modelId="{2E6E5C47-8193-4D81-A26D-19D030C01C39}">
      <dsp:nvSpPr>
        <dsp:cNvPr id="0" name=""/>
        <dsp:cNvSpPr/>
      </dsp:nvSpPr>
      <dsp:spPr>
        <a:xfrm rot="5400000">
          <a:off x="5938296" y="-3035505"/>
          <a:ext cx="1182884" cy="1051172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kern="1200" dirty="0" smtClean="0"/>
            <a:t>подача Конкурсных материалов в оргкомитет в электронном виде </a:t>
          </a:r>
          <a:endParaRPr lang="ru-RU" sz="3600" kern="1200" dirty="0"/>
        </a:p>
      </dsp:txBody>
      <dsp:txXfrm rot="-5400000">
        <a:off x="1273876" y="1686659"/>
        <a:ext cx="10453981" cy="1067396"/>
      </dsp:txXfrm>
    </dsp:sp>
    <dsp:sp modelId="{934D6979-A4CF-473D-9AF3-6D09D64C08F9}">
      <dsp:nvSpPr>
        <dsp:cNvPr id="0" name=""/>
        <dsp:cNvSpPr/>
      </dsp:nvSpPr>
      <dsp:spPr>
        <a:xfrm rot="5400000">
          <a:off x="-272973" y="3529723"/>
          <a:ext cx="1819822" cy="127387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177800" lvl="1" indent="27940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 smtClean="0">
              <a:solidFill>
                <a:srgbClr val="7030A0"/>
              </a:solidFill>
              <a:latin typeface="+mn-lt"/>
              <a:ea typeface="+mn-ea"/>
              <a:cs typeface="+mn-cs"/>
            </a:rPr>
            <a:t>8  – 17 декабря  </a:t>
          </a:r>
          <a:endParaRPr lang="ru-RU" sz="2000" b="1" kern="1200" dirty="0">
            <a:solidFill>
              <a:srgbClr val="7030A0"/>
            </a:solidFill>
            <a:latin typeface="+mn-lt"/>
            <a:ea typeface="+mn-ea"/>
            <a:cs typeface="+mn-cs"/>
          </a:endParaRPr>
        </a:p>
      </dsp:txBody>
      <dsp:txXfrm rot="-5400000">
        <a:off x="1" y="3893688"/>
        <a:ext cx="1273875" cy="545947"/>
      </dsp:txXfrm>
    </dsp:sp>
    <dsp:sp modelId="{57AA2EFA-F688-4095-9AE7-A0E3A9454F8C}">
      <dsp:nvSpPr>
        <dsp:cNvPr id="0" name=""/>
        <dsp:cNvSpPr/>
      </dsp:nvSpPr>
      <dsp:spPr>
        <a:xfrm rot="5400000">
          <a:off x="5938296" y="-1407669"/>
          <a:ext cx="1182884" cy="1051172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kern="1200" dirty="0" smtClean="0"/>
            <a:t>оценка конкурсных материалов и подведение итогов конкурса</a:t>
          </a:r>
          <a:endParaRPr lang="ru-RU" sz="3600" kern="1200" dirty="0"/>
        </a:p>
      </dsp:txBody>
      <dsp:txXfrm rot="-5400000">
        <a:off x="1273876" y="3314495"/>
        <a:ext cx="10453981" cy="1067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047B31C2-59E7-4BEC-9309-88DE1BBF4F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6F6358C-C126-4948-831F-BD8172C262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C586E-08B7-4E7A-BD0E-75E4275DEF24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328991B-8FE8-4293-8AE8-70BF9DDF76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371E272-922A-494D-87BC-F45F15A457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6C3F1-D478-4AAB-B058-1452B09AE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3422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90E6B-2375-42B3-BA83-7F44C8E1C6C3}" type="datetimeFigureOut">
              <a:rPr lang="ru-RU" noProof="0" smtClean="0"/>
              <a:t>22.11.2021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355CF-5D5D-41CD-BB5B-B10450C0CCA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674986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84481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10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68564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11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51606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397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1E0E6-B1D1-4EB9-BA3B-3D4BB7197C5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5123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157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20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00165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81936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34806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60048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98515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75341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31273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Процесс разработки и оформления кейса способствует оптимизации модели сопровождения образовательного процесса и профессиональному развитию команды специалистов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503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74068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20800" y="5334000"/>
            <a:ext cx="103632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20800" y="5867400"/>
            <a:ext cx="103632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5" name="Овал 4">
              <a:extLst>
                <a:ext uri="{FF2B5EF4-FFF2-40B4-BE49-F238E27FC236}">
                  <a16:creationId xmlns=""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6" name="Овал 5">
              <a:extLst>
                <a:ext uri="{FF2B5EF4-FFF2-40B4-BE49-F238E27FC236}">
                  <a16:creationId xmlns=""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=""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9" name="Полилиния: Фигура 12">
            <a:extLst>
              <a:ext uri="{FF2B5EF4-FFF2-40B4-BE49-F238E27FC236}">
                <a16:creationId xmlns="" xmlns:a16="http://schemas.microsoft.com/office/drawing/2014/main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50089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6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34400" y="1417638"/>
            <a:ext cx="24384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1417638"/>
            <a:ext cx="7112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59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=""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Рисунок 11">
            <a:extLst>
              <a:ext uri="{FF2B5EF4-FFF2-40B4-BE49-F238E27FC236}">
                <a16:creationId xmlns=""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=""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=""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=""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2085221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1">
            <a:extLst>
              <a:ext uri="{FF2B5EF4-FFF2-40B4-BE49-F238E27FC236}">
                <a16:creationId xmlns="" xmlns:a16="http://schemas.microsoft.com/office/drawing/2014/main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CD3B46-48AB-439D-A981-D3596F97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>
            <a:extLst>
              <a:ext uri="{FF2B5EF4-FFF2-40B4-BE49-F238E27FC236}">
                <a16:creationId xmlns="" xmlns:a16="http://schemas.microsoft.com/office/drawing/2014/main" id="{2728D712-0D13-4ECD-9BEB-B8EE651FF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32035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 объект_2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=""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6" name="Объект 15">
            <a:extLst>
              <a:ext uri="{FF2B5EF4-FFF2-40B4-BE49-F238E27FC236}">
                <a16:creationId xmlns=""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7" name="Объект 15">
            <a:extLst>
              <a:ext uri="{FF2B5EF4-FFF2-40B4-BE49-F238E27FC236}">
                <a16:creationId xmlns=""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8" name="Номер слайда 7">
            <a:extLst>
              <a:ext uri="{FF2B5EF4-FFF2-40B4-BE49-F238E27FC236}">
                <a16:creationId xmlns="" xmlns:a16="http://schemas.microsoft.com/office/drawing/2014/main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10451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304800"/>
            <a:ext cx="10363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17600" y="1905000"/>
            <a:ext cx="508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00800" y="1905000"/>
            <a:ext cx="508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CB568DA-0CA4-412E-91DE-ADC86C7036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4166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ц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 rtl="0"/>
            <a:r>
              <a:rPr lang="ru-RU" noProof="0" dirty="0"/>
              <a:t>ЗАГОЛОВОК</a:t>
            </a:r>
          </a:p>
        </p:txBody>
      </p:sp>
      <p:sp>
        <p:nvSpPr>
          <p:cNvPr id="17" name="Текст 4">
            <a:extLst>
              <a:ext uri="{FF2B5EF4-FFF2-40B4-BE49-F238E27FC236}">
                <a16:creationId xmlns="" xmlns:a16="http://schemas.microsoft.com/office/drawing/2014/main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Имя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Телефон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="" xmlns:a16="http://schemas.microsoft.com/office/drawing/2014/main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Эл. почта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="" xmlns:a16="http://schemas.microsoft.com/office/drawing/2014/main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Веб-сайт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28" name="Объект 2">
            <a:extLst>
              <a:ext uri="{FF2B5EF4-FFF2-40B4-BE49-F238E27FC236}">
                <a16:creationId xmlns="" xmlns:a16="http://schemas.microsoft.com/office/drawing/2014/main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="" xmlns:a16="http://schemas.microsoft.com/office/drawing/2014/main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30" name="Объект 2">
            <a:extLst>
              <a:ext uri="{FF2B5EF4-FFF2-40B4-BE49-F238E27FC236}">
                <a16:creationId xmlns="" xmlns:a16="http://schemas.microsoft.com/office/drawing/2014/main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</p:spTree>
    <p:extLst>
      <p:ext uri="{BB962C8B-B14F-4D97-AF65-F5344CB8AC3E}">
        <p14:creationId xmlns:p14="http://schemas.microsoft.com/office/powerpoint/2010/main" val="370716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=""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Рисунок 11">
            <a:extLst>
              <a:ext uri="{FF2B5EF4-FFF2-40B4-BE49-F238E27FC236}">
                <a16:creationId xmlns=""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270854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1">
            <a:extLst>
              <a:ext uri="{FF2B5EF4-FFF2-40B4-BE49-F238E27FC236}">
                <a16:creationId xmlns="" xmlns:a16="http://schemas.microsoft.com/office/drawing/2014/main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477175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объект_3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=""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8842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6" name="Объект 15">
            <a:extLst>
              <a:ext uri="{FF2B5EF4-FFF2-40B4-BE49-F238E27FC236}">
                <a16:creationId xmlns=""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7" name="Объект 15">
            <a:extLst>
              <a:ext uri="{FF2B5EF4-FFF2-40B4-BE49-F238E27FC236}">
                <a16:creationId xmlns=""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03242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8" name="Текст 12">
            <a:extLst>
              <a:ext uri="{FF2B5EF4-FFF2-40B4-BE49-F238E27FC236}">
                <a16:creationId xmlns="" xmlns:a16="http://schemas.microsoft.com/office/drawing/2014/main" id="{DEF523FD-B1FC-40A7-93AA-389CB38E17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9985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10" name="Объект 15">
            <a:extLst>
              <a:ext uri="{FF2B5EF4-FFF2-40B4-BE49-F238E27FC236}">
                <a16:creationId xmlns="" xmlns:a16="http://schemas.microsoft.com/office/drawing/2014/main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44385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1" name="Номер слайда 7">
            <a:extLst>
              <a:ext uri="{FF2B5EF4-FFF2-40B4-BE49-F238E27FC236}">
                <a16:creationId xmlns="" xmlns:a16="http://schemas.microsoft.com/office/drawing/2014/main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54804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6" name="Овал 5">
              <a:extLst>
                <a:ext uri="{FF2B5EF4-FFF2-40B4-BE49-F238E27FC236}">
                  <a16:creationId xmlns=""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654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объект_2 (вертикальный 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 dirty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6" name="Объект 15">
            <a:extLst>
              <a:ext uri="{FF2B5EF4-FFF2-40B4-BE49-F238E27FC236}">
                <a16:creationId xmlns=""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1" name="Текст 12">
            <a:extLst>
              <a:ext uri="{FF2B5EF4-FFF2-40B4-BE49-F238E27FC236}">
                <a16:creationId xmlns="" xmlns:a16="http://schemas.microsoft.com/office/drawing/2014/main" id="{C3BB8EAB-4266-4938-A8CB-6D18C93801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12" name="Объект 15">
            <a:extLst>
              <a:ext uri="{FF2B5EF4-FFF2-40B4-BE49-F238E27FC236}">
                <a16:creationId xmlns="" xmlns:a16="http://schemas.microsoft.com/office/drawing/2014/main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5" name="Номер слайда 7">
            <a:extLst>
              <a:ext uri="{FF2B5EF4-FFF2-40B4-BE49-F238E27FC236}">
                <a16:creationId xmlns="" xmlns:a16="http://schemas.microsoft.com/office/drawing/2014/main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47190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объект_1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6" name="Объект 15">
            <a:extLst>
              <a:ext uri="{FF2B5EF4-FFF2-40B4-BE49-F238E27FC236}">
                <a16:creationId xmlns=""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15973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6" name="Объект 15">
            <a:extLst>
              <a:ext uri="{FF2B5EF4-FFF2-40B4-BE49-F238E27FC236}">
                <a16:creationId xmlns=""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="" xmlns:a16="http://schemas.microsoft.com/office/drawing/2014/main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5" name="Номер слайда 5">
            <a:extLst>
              <a:ext uri="{FF2B5EF4-FFF2-40B4-BE49-F238E27FC236}">
                <a16:creationId xmlns="" xmlns:a16="http://schemas.microsoft.com/office/drawing/2014/main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571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95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важных_изображения (текст 0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="" xmlns:a16="http://schemas.microsoft.com/office/drawing/2014/main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 rtl="0"/>
            <a:r>
              <a:rPr lang="ru-RU" noProof="0"/>
              <a:t>Добавить изображение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="" xmlns:a16="http://schemas.microsoft.com/office/drawing/2014/main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20" name="Номер слайда 7">
            <a:extLst>
              <a:ext uri="{FF2B5EF4-FFF2-40B4-BE49-F238E27FC236}">
                <a16:creationId xmlns="" xmlns:a16="http://schemas.microsoft.com/office/drawing/2014/main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14178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=""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=""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=""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3" name="Полилиния: Фигура 12">
            <a:extLst>
              <a:ext uri="{FF2B5EF4-FFF2-40B4-BE49-F238E27FC236}">
                <a16:creationId xmlns="" xmlns:a16="http://schemas.microsoft.com/office/drawing/2014/main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667344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=""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=""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=""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=""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38734915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Объект 2">
            <a:extLst>
              <a:ext uri="{FF2B5EF4-FFF2-40B4-BE49-F238E27FC236}">
                <a16:creationId xmlns="" xmlns:a16="http://schemas.microsoft.com/office/drawing/2014/main" id="{C7BBA6D3-FEB9-412B-8FBB-095FC3A60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86" y="1825625"/>
            <a:ext cx="10815864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1002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Объект 2">
            <a:extLst>
              <a:ext uri="{FF2B5EF4-FFF2-40B4-BE49-F238E27FC236}">
                <a16:creationId xmlns="" xmlns:a16="http://schemas.microsoft.com/office/drawing/2014/main" id="{64A4F74B-B2CD-407C-865A-037EDFAC9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186" y="1825625"/>
            <a:ext cx="5386614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0" name="Объект 3">
            <a:extLst>
              <a:ext uri="{FF2B5EF4-FFF2-40B4-BE49-F238E27FC236}">
                <a16:creationId xmlns="" xmlns:a16="http://schemas.microsoft.com/office/drawing/2014/main" id="{A2548E2E-973A-4D52-ACB9-BF564F407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7685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510698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Текст 2">
            <a:extLst>
              <a:ext uri="{FF2B5EF4-FFF2-40B4-BE49-F238E27FC236}">
                <a16:creationId xmlns="" xmlns:a16="http://schemas.microsoft.com/office/drawing/2014/main" id="{10CD1AD0-C8B7-4785-A47D-D822CF4F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186" y="1681163"/>
            <a:ext cx="533214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0" name="Текст 4">
            <a:extLst>
              <a:ext uri="{FF2B5EF4-FFF2-40B4-BE49-F238E27FC236}">
                <a16:creationId xmlns="" xmlns:a16="http://schemas.microsoft.com/office/drawing/2014/main" id="{90A1BBCF-EEF1-4C9A-BA10-9657A7956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7685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1" name="Объект 3">
            <a:extLst>
              <a:ext uri="{FF2B5EF4-FFF2-40B4-BE49-F238E27FC236}">
                <a16:creationId xmlns="" xmlns:a16="http://schemas.microsoft.com/office/drawing/2014/main" id="{79F8415A-57A2-4D5C-97B0-E78499CC7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186" y="2505075"/>
            <a:ext cx="5332147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2" name="Объект 5">
            <a:extLst>
              <a:ext uri="{FF2B5EF4-FFF2-40B4-BE49-F238E27FC236}">
                <a16:creationId xmlns="" xmlns:a16="http://schemas.microsoft.com/office/drawing/2014/main" id="{37A31490-A10D-455A-B515-E26064D0E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27685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49070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Полилиния: Фигура 9">
            <a:extLst>
              <a:ext uri="{FF2B5EF4-FFF2-40B4-BE49-F238E27FC236}">
                <a16:creationId xmlns=""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6" name="Овал 5">
              <a:extLst>
                <a:ext uri="{FF2B5EF4-FFF2-40B4-BE49-F238E27FC236}">
                  <a16:creationId xmlns=""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=""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=""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10917741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Текст 3">
            <a:extLst>
              <a:ext uri="{FF2B5EF4-FFF2-40B4-BE49-F238E27FC236}">
                <a16:creationId xmlns="" xmlns:a16="http://schemas.microsoft.com/office/drawing/2014/main" id="{9F5DF135-B773-4FF0-A198-687768159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0" name="Объект 2">
            <a:extLst>
              <a:ext uri="{FF2B5EF4-FFF2-40B4-BE49-F238E27FC236}">
                <a16:creationId xmlns="" xmlns:a16="http://schemas.microsoft.com/office/drawing/2014/main" id="{4D4BA48E-457A-42FA-BC00-3AE386B38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265862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1" name="Заголовок 1">
            <a:extLst>
              <a:ext uri="{FF2B5EF4-FFF2-40B4-BE49-F238E27FC236}">
                <a16:creationId xmlns="" xmlns:a16="http://schemas.microsoft.com/office/drawing/2014/main" id="{43DF8AE6-3466-400C-B6F1-335DF4D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769864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A3EA16B2-FFAE-4A6E-977D-191BC1D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0" name="Текст 3">
            <a:extLst>
              <a:ext uri="{FF2B5EF4-FFF2-40B4-BE49-F238E27FC236}">
                <a16:creationId xmlns="" xmlns:a16="http://schemas.microsoft.com/office/drawing/2014/main" id="{436B2E80-B2B9-4309-8C9B-11D0B83C4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1" name="Рисунок 2">
            <a:extLst>
              <a:ext uri="{FF2B5EF4-FFF2-40B4-BE49-F238E27FC236}">
                <a16:creationId xmlns="" xmlns:a16="http://schemas.microsoft.com/office/drawing/2014/main" id="{03DB89DF-F372-4E54-9DFD-D53E42A2B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94346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438400"/>
            <a:ext cx="4775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438400"/>
            <a:ext cx="4775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47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=""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0" name="Номер слайда 5">
            <a:extLst>
              <a:ext uri="{FF2B5EF4-FFF2-40B4-BE49-F238E27FC236}">
                <a16:creationId xmlns=""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445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Прямоугольник 3">
              <a:extLst>
                <a:ext uri="{FF2B5EF4-FFF2-40B4-BE49-F238E27FC236}">
                  <a16:creationId xmlns=""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5" name="Овал 4">
              <a:extLst>
                <a:ext uri="{FF2B5EF4-FFF2-40B4-BE49-F238E27FC236}">
                  <a16:creationId xmlns=""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973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3" name="Прямоугольник 2">
              <a:extLst>
                <a:ext uri="{FF2B5EF4-FFF2-40B4-BE49-F238E27FC236}">
                  <a16:creationId xmlns="" xmlns:a16="http://schemas.microsoft.com/office/drawing/2014/main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4" name="Овал 3">
              <a:extLst>
                <a:ext uri="{FF2B5EF4-FFF2-40B4-BE49-F238E27FC236}">
                  <a16:creationId xmlns="" xmlns:a16="http://schemas.microsoft.com/office/drawing/2014/main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4237614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6" name="Прямоугольник 5">
              <a:extLst>
                <a:ext uri="{FF2B5EF4-FFF2-40B4-BE49-F238E27FC236}">
                  <a16:creationId xmlns=""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57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6" name="Прямоугольник 5">
              <a:extLst>
                <a:ext uri="{FF2B5EF4-FFF2-40B4-BE49-F238E27FC236}">
                  <a16:creationId xmlns=""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031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417638"/>
            <a:ext cx="97536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438400"/>
            <a:ext cx="9753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101784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61" r:id="rId17"/>
    <p:sldLayoutId id="2147483662" r:id="rId18"/>
    <p:sldLayoutId id="2147483665" r:id="rId19"/>
    <p:sldLayoutId id="2147483666" r:id="rId20"/>
    <p:sldLayoutId id="2147483667" r:id="rId21"/>
    <p:sldLayoutId id="2147483668" r:id="rId22"/>
    <p:sldLayoutId id="2147483670" r:id="rId23"/>
    <p:sldLayoutId id="2147483669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ro.yar.ru/index.php?id=5802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8.svg"/><Relationship Id="rId4" Type="http://schemas.openxmlformats.org/officeDocument/2006/relationships/diagramLayout" Target="../diagrams/layout2.xml"/><Relationship Id="rId9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mailto:nikitinayulia2406@mail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11" Type="http://schemas.openxmlformats.org/officeDocument/2006/relationships/hyperlink" Target="mailto:nikitina@iro.yar.ru" TargetMode="External"/><Relationship Id="rId10" Type="http://schemas.openxmlformats.org/officeDocument/2006/relationships/hyperlink" Target="http://www.iro.yar.ru/" TargetMode="External"/><Relationship Id="rId4" Type="http://schemas.openxmlformats.org/officeDocument/2006/relationships/image" Target="../media/image21.png"/><Relationship Id="rId9" Type="http://schemas.openxmlformats.org/officeDocument/2006/relationships/image" Target="../media/image4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8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8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ro.yar.ru/index.php?id=5802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sv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10" Type="http://schemas.openxmlformats.org/officeDocument/2006/relationships/image" Target="../media/image11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6370" y="2706301"/>
            <a:ext cx="6322729" cy="704850"/>
          </a:xfrm>
        </p:spPr>
        <p:txBody>
          <a:bodyPr rtlCol="0"/>
          <a:lstStyle/>
          <a:p>
            <a:pPr algn="ctr"/>
            <a:r>
              <a:rPr lang="ru-RU" sz="3200" dirty="0" smtClean="0">
                <a:solidFill>
                  <a:srgbClr val="B2606E"/>
                </a:solidFill>
              </a:rPr>
              <a:t/>
            </a:r>
            <a:br>
              <a:rPr lang="ru-RU" sz="3200" dirty="0" smtClean="0">
                <a:solidFill>
                  <a:srgbClr val="B2606E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Семинар-совещание «Организация и проведение</a:t>
            </a:r>
            <a:r>
              <a:rPr lang="ru-RU" sz="3200" dirty="0">
                <a:solidFill>
                  <a:srgbClr val="7030A0"/>
                </a:solidFill>
              </a:rPr>
              <a:t/>
            </a:r>
            <a:br>
              <a:rPr lang="ru-RU" sz="3200" dirty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регионального конкурса </a:t>
            </a:r>
            <a:r>
              <a:rPr lang="ru-RU" sz="3200" dirty="0" smtClean="0">
                <a:solidFill>
                  <a:srgbClr val="7030A0"/>
                </a:solidFill>
              </a:rPr>
              <a:t>методических разработок «Панорама методических кейсов: эффективные школьные практики»</a:t>
            </a:r>
            <a:r>
              <a:rPr lang="ru-RU" sz="3200" dirty="0">
                <a:solidFill>
                  <a:srgbClr val="7030A0"/>
                </a:solidFill>
              </a:rPr>
              <a:t/>
            </a:r>
            <a:br>
              <a:rPr lang="ru-RU" sz="3200" dirty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 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2" name="Подзаголовок 11">
            <a:extLst>
              <a:ext uri="{FF2B5EF4-FFF2-40B4-BE49-F238E27FC236}">
                <a16:creationId xmlns="" xmlns:a16="http://schemas.microsoft.com/office/drawing/2014/main" id="{B28A8D9C-5123-4D2B-9272-016EF90E0E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434" y="5511265"/>
            <a:ext cx="10363200" cy="533400"/>
          </a:xfrm>
        </p:spPr>
        <p:txBody>
          <a:bodyPr rtlCol="0"/>
          <a:lstStyle/>
          <a:p>
            <a:pPr rtl="0"/>
            <a:r>
              <a:rPr lang="ru-RU" sz="1800" dirty="0" smtClean="0">
                <a:solidFill>
                  <a:schemeClr val="accent1"/>
                </a:solidFill>
              </a:rPr>
              <a:t>ГАУ ДПО ЯО «Институт развития образования»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8" name="Подзаголовок 11">
            <a:extLst>
              <a:ext uri="{FF2B5EF4-FFF2-40B4-BE49-F238E27FC236}">
                <a16:creationId xmlns="" xmlns:a16="http://schemas.microsoft.com/office/drawing/2014/main" id="{B28A8D9C-5123-4D2B-9272-016EF90E0E50}"/>
              </a:ext>
            </a:extLst>
          </p:cNvPr>
          <p:cNvSpPr txBox="1">
            <a:spLocks/>
          </p:cNvSpPr>
          <p:nvPr/>
        </p:nvSpPr>
        <p:spPr>
          <a:xfrm>
            <a:off x="7348331" y="6141754"/>
            <a:ext cx="4178808" cy="5212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kern="1200" dirty="0">
                <a:solidFill>
                  <a:srgbClr val="B2606E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23 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ноября 2021</a:t>
            </a:r>
            <a:endParaRPr lang="ru-RU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94" y="1029904"/>
            <a:ext cx="3209196" cy="302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8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33">
            <a:extLst>
              <a:ext uri="{FF2B5EF4-FFF2-40B4-BE49-F238E27FC236}">
                <a16:creationId xmlns="" xmlns:a16="http://schemas.microsoft.com/office/drawing/2014/main" id="{3749FE94-FC7C-4359-A56E-6C7A87BDE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396" y="2217179"/>
            <a:ext cx="6592824" cy="2852737"/>
          </a:xfrm>
        </p:spPr>
        <p:txBody>
          <a:bodyPr rtlCol="0"/>
          <a:lstStyle/>
          <a:p>
            <a:pPr algn="ctr" rtl="0"/>
            <a:r>
              <a:rPr lang="ru-RU" dirty="0" smtClean="0">
                <a:solidFill>
                  <a:srgbClr val="7030A0"/>
                </a:solidFill>
              </a:rPr>
              <a:t>Требования к заявочным документам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91391" y="5069916"/>
            <a:ext cx="6592824" cy="978408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Или что подать на  конкурс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3871" y="947508"/>
            <a:ext cx="2408129" cy="22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9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13886" y="2884153"/>
            <a:ext cx="42896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Шаблон </a:t>
            </a:r>
            <a:r>
              <a:rPr lang="ru-RU" sz="2800" b="1" dirty="0" smtClean="0">
                <a:solidFill>
                  <a:srgbClr val="7030A0"/>
                </a:solidFill>
              </a:rPr>
              <a:t>заявки </a:t>
            </a:r>
            <a:r>
              <a:rPr lang="ru-RU" sz="2800" b="1" dirty="0">
                <a:solidFill>
                  <a:srgbClr val="7030A0"/>
                </a:solidFill>
              </a:rPr>
              <a:t>организации на участие в Конкурсе 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3198" y="6402687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Шаблон заявки </a:t>
            </a:r>
            <a:r>
              <a:rPr lang="ru-RU" b="1" dirty="0" smtClean="0">
                <a:solidFill>
                  <a:srgbClr val="7030A0"/>
                </a:solidFill>
              </a:rPr>
              <a:t>выставлен на странице Конкурса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31184" t="20070" r="28710" b="9754"/>
          <a:stretch/>
        </p:blipFill>
        <p:spPr>
          <a:xfrm>
            <a:off x="4944830" y="877785"/>
            <a:ext cx="5613300" cy="5524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8130" y="0"/>
            <a:ext cx="1633870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9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51825" y="1032628"/>
            <a:ext cx="9753600" cy="7159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Конкурсные материалы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35806" y="1748590"/>
            <a:ext cx="10225237" cy="4576010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Цифровой методический кейс 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– это структурированный цифровой комплекс материалов, позволяющий доступно, наглядно и эффективно продемонстрировать лучшие школьные практики по одному из предложенных направлений: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- Обучение детей с разными образовательными потребностями;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-  Создание эффективной образовательной среды в школе;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- Реализация социального партнерства в условиях перехода школы в эффективный режим работы;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- Горизонтальное обучение педагогов в ПОС.</a:t>
            </a:r>
          </a:p>
          <a:p>
            <a:pPr marL="0" indent="0">
              <a:buNone/>
            </a:pP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130" y="78218"/>
            <a:ext cx="1633870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3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51825" y="904678"/>
            <a:ext cx="9753600" cy="715962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7030A0"/>
                </a:solidFill>
              </a:rPr>
              <a:t>Состав методического кейса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55056" y="1546459"/>
            <a:ext cx="11370645" cy="4576010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- 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пакет нормативных документов 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(локальные акты и их фрагменты);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- 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пакет учебно- методической документации 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(учебные программы или их фрагменты; рабочие программы или их фрагменты; учебные планы; формы ИОМ; расписание (с комментариями); материалы ВСОКО и пр.)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- 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оценочные процедуры и средства 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(описание процедуры мониторинга; формы оценочных листов; формы листов индивидуальных достижений; формы справок по итогам контроля результатов; изменения во ВСОКО и пр.)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- 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методические материалы и разработки занятий 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(памятки для педагогов; формы листов наблюдений; планы (сценарии) заседания </a:t>
            </a:r>
            <a:r>
              <a:rPr lang="ru-RU" sz="2400" dirty="0" err="1">
                <a:solidFill>
                  <a:schemeClr val="bg2">
                    <a:lumMod val="75000"/>
                  </a:schemeClr>
                </a:solidFill>
              </a:rPr>
              <a:t>КОУЧа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 (ПОС), </a:t>
            </a:r>
            <a:r>
              <a:rPr lang="ru-RU" sz="2400" dirty="0" err="1">
                <a:solidFill>
                  <a:schemeClr val="bg2">
                    <a:lumMod val="75000"/>
                  </a:schemeClr>
                </a:solidFill>
              </a:rPr>
              <a:t>тьюториала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 и т.д.; технологические карты уроков и внеурочных занятий; программа/план тренинга и пр.)</a:t>
            </a:r>
          </a:p>
          <a:p>
            <a:pPr marL="0" indent="0">
              <a:buNone/>
            </a:pP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130" y="78218"/>
            <a:ext cx="1633870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5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01566" y="849429"/>
            <a:ext cx="10677623" cy="715962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7030A0"/>
                </a:solidFill>
              </a:rPr>
              <a:t>Рекомендации по подготовке и оформлению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33675" y="1565391"/>
            <a:ext cx="11370645" cy="4576010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algn="just">
              <a:buNone/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1. Подготовить цифровые варианты всех материалов, которые войдут в состав методического кейса.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2. Выбрать и подготовить фотографии различных занятий, мероприятий, экскурсий и т.п., повествующие о работе по выбранному направлению.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3. Разместить все перечисленные выше материалы в сети интернет (лучше на облачном сервисе, например,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</a:rPr>
              <a:t>Яндекс.Диск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).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4. Разработать титульный слайд, на котором необходимо указать наименование образовательной организации, списочный состав разработчиков и название методического кейса.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5. Создать функциональный Цифровой Методический кейс в программе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</a:rPr>
              <a:t>Microsoft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</a:rPr>
              <a:t>Power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</a:rPr>
              <a:t>Point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 (использовать картинки, фотографии, анимацию и др.) с необходимыми рубриками и разделами и вставить в него все требующиеся по содержанию ссылки на материалы. Затем сохранить этот кейс как документ PDF и отправить на конкурс.</a:t>
            </a:r>
          </a:p>
          <a:p>
            <a:pPr marL="0" indent="0">
              <a:buNone/>
            </a:pP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130" y="78218"/>
            <a:ext cx="1633870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3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33">
            <a:extLst>
              <a:ext uri="{FF2B5EF4-FFF2-40B4-BE49-F238E27FC236}">
                <a16:creationId xmlns="" xmlns:a16="http://schemas.microsoft.com/office/drawing/2014/main" id="{3749FE94-FC7C-4359-A56E-6C7A87BDE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396" y="2217179"/>
            <a:ext cx="6592824" cy="2852737"/>
          </a:xfrm>
        </p:spPr>
        <p:txBody>
          <a:bodyPr rtlCol="0"/>
          <a:lstStyle/>
          <a:p>
            <a:pPr algn="ctr" rtl="0"/>
            <a:r>
              <a:rPr lang="ru-RU" dirty="0" smtClean="0">
                <a:solidFill>
                  <a:srgbClr val="7030A0"/>
                </a:solidFill>
              </a:rPr>
              <a:t>Подведение итогов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91391" y="5069916"/>
            <a:ext cx="6592824" cy="978408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Или </a:t>
            </a:r>
            <a:r>
              <a:rPr lang="ru-RU" dirty="0" smtClean="0">
                <a:solidFill>
                  <a:srgbClr val="7030A0"/>
                </a:solidFill>
              </a:rPr>
              <a:t>как будут оценивать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3871" y="947508"/>
            <a:ext cx="2408129" cy="22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2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ertificate 16"/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255" y="2810388"/>
            <a:ext cx="1368152" cy="15624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419" y="574307"/>
            <a:ext cx="10363200" cy="114300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Оценка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20331" y="1571616"/>
            <a:ext cx="3810000" cy="2914325"/>
          </a:xfr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Предмет: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методический кейс</a:t>
            </a: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Норма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– требования </a:t>
            </a:r>
          </a:p>
          <a:p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Инструмент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–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оценочный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лист</a:t>
            </a:r>
          </a:p>
          <a:p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Шкала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– от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0 до 2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баллов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325331" y="3909939"/>
            <a:ext cx="3534544" cy="2317605"/>
          </a:xfrm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Выявить лучшие 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школьные практики перехода в эффективный режим работы</a:t>
            </a:r>
            <a:endParaRPr lang="ru-RU"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33238" t="24000" r="29499" b="7369"/>
          <a:stretch/>
        </p:blipFill>
        <p:spPr>
          <a:xfrm>
            <a:off x="7080799" y="997161"/>
            <a:ext cx="5008532" cy="518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649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65935" y="1013377"/>
            <a:ext cx="9753600" cy="715962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+mj-lt"/>
              </a:rPr>
              <a:t>Критерии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72176" y="1854468"/>
            <a:ext cx="10764253" cy="4191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1 гр. </a:t>
            </a:r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</a:rPr>
              <a:t>«Содержание методического кейса»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(отражение деятельности по направлению, системность (от целей до оценки), практическая значимость)</a:t>
            </a: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2 гр. </a:t>
            </a:r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</a:rPr>
              <a:t>«Структура методического кейса»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(соответствие, взаимосвязь компонентов)</a:t>
            </a: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3 гр. </a:t>
            </a:r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</a:rPr>
              <a:t>«Оформление методического кейса»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(технические требования, эстетика)</a:t>
            </a: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Folder 30"/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340" y="940068"/>
            <a:ext cx="9144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8130" y="0"/>
            <a:ext cx="1633870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14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 descr="Декоративный элемент">
            <a:extLst>
              <a:ext uri="{FF2B5EF4-FFF2-40B4-BE49-F238E27FC236}">
                <a16:creationId xmlns=""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7" name="Номер слайда 5">
            <a:extLst>
              <a:ext uri="{FF2B5EF4-FFF2-40B4-BE49-F238E27FC236}">
                <a16:creationId xmlns="" xmlns:a16="http://schemas.microsoft.com/office/drawing/2014/main" id="{79161314-0A22-4109-A2B1-41E87EFE1E18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ru-RU" sz="1200" smtClean="0">
                <a:solidFill>
                  <a:srgbClr val="FFFFFF"/>
                </a:solidFill>
              </a:rPr>
              <a:pPr algn="ctr"/>
              <a:t>18</a:t>
            </a:fld>
            <a:endParaRPr lang="ru-RU" sz="1200">
              <a:solidFill>
                <a:srgbClr val="FFFFFF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/>
          </p:nvPr>
        </p:nvGraphicFramePr>
        <p:xfrm>
          <a:off x="232228" y="1780348"/>
          <a:ext cx="11785601" cy="507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135467" y="609955"/>
            <a:ext cx="11882362" cy="110984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lvl="1" indent="279400" algn="ctr"/>
            <a:endParaRPr lang="ru-RU" sz="2000" b="1" dirty="0" smtClean="0">
              <a:solidFill>
                <a:srgbClr val="FFFF00"/>
              </a:solidFill>
            </a:endParaRPr>
          </a:p>
          <a:p>
            <a:pPr marL="177800" lvl="1" indent="279400" algn="ctr"/>
            <a:r>
              <a:rPr lang="ru-RU" sz="2000" b="1" dirty="0" smtClean="0">
                <a:solidFill>
                  <a:srgbClr val="FFFF00"/>
                </a:solidFill>
              </a:rPr>
              <a:t>Конкурс </a:t>
            </a:r>
            <a:r>
              <a:rPr lang="ru-RU" sz="2000" b="1" dirty="0">
                <a:solidFill>
                  <a:srgbClr val="FFFF00"/>
                </a:solidFill>
              </a:rPr>
              <a:t>проводится с </a:t>
            </a:r>
            <a:r>
              <a:rPr lang="ru-RU" sz="2000" b="1" dirty="0" smtClean="0">
                <a:solidFill>
                  <a:srgbClr val="FFFF00"/>
                </a:solidFill>
              </a:rPr>
              <a:t>1 по 17 декабря 2021 года</a:t>
            </a:r>
            <a:endParaRPr lang="ru-RU" sz="2000" dirty="0" smtClean="0">
              <a:solidFill>
                <a:srgbClr val="FFFF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722046" y="6351962"/>
            <a:ext cx="4050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5F5F5F"/>
                </a:solidFill>
                <a:hlinkClick r:id="rId8"/>
              </a:rPr>
              <a:t>http://</a:t>
            </a:r>
            <a:r>
              <a:rPr lang="en-US" dirty="0" smtClean="0">
                <a:solidFill>
                  <a:srgbClr val="5F5F5F"/>
                </a:solidFill>
                <a:hlinkClick r:id="rId8"/>
              </a:rPr>
              <a:t>www.iro.yar.ru/index.php?id=5802</a:t>
            </a:r>
            <a:r>
              <a:rPr lang="ru-RU" dirty="0" smtClean="0">
                <a:solidFill>
                  <a:srgbClr val="5F5F5F"/>
                </a:solidFill>
              </a:rPr>
              <a:t> </a:t>
            </a:r>
            <a:endParaRPr lang="ru-RU" dirty="0">
              <a:solidFill>
                <a:srgbClr val="5F5F5F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909" y="565163"/>
            <a:ext cx="6891564" cy="503242"/>
          </a:xfrm>
        </p:spPr>
        <p:txBody>
          <a:bodyPr rtlCol="0"/>
          <a:lstStyle/>
          <a:p>
            <a:pPr algn="ctr" rtl="0"/>
            <a:r>
              <a:rPr lang="ru-RU" sz="2800" b="1" dirty="0" smtClean="0">
                <a:solidFill>
                  <a:srgbClr val="7030A0"/>
                </a:solidFill>
              </a:rPr>
              <a:t>Порядок проведения конкурса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35" name="Объект 34" descr="Открытая книга">
            <a:extLst>
              <a:ext uri="{FF2B5EF4-FFF2-40B4-BE49-F238E27FC236}">
                <a16:creationId xmlns="" xmlns:a16="http://schemas.microsoft.com/office/drawing/2014/main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9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03740" y="619337"/>
            <a:ext cx="982222" cy="982222"/>
          </a:xfrm>
        </p:spPr>
      </p:pic>
    </p:spTree>
    <p:extLst>
      <p:ext uri="{BB962C8B-B14F-4D97-AF65-F5344CB8AC3E}">
        <p14:creationId xmlns:p14="http://schemas.microsoft.com/office/powerpoint/2010/main" val="279600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1944" y="198899"/>
            <a:ext cx="10815864" cy="3456295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+mj-lt"/>
              </a:rPr>
              <a:t>Адресное сопровождение</a:t>
            </a:r>
            <a:br>
              <a:rPr lang="ru-RU" sz="4000" b="1" dirty="0" smtClean="0">
                <a:solidFill>
                  <a:srgbClr val="7030A0"/>
                </a:solidFill>
                <a:latin typeface="+mj-lt"/>
              </a:rPr>
            </a:br>
            <a:endParaRPr lang="ru-RU" sz="4000" b="1" dirty="0">
              <a:solidFill>
                <a:srgbClr val="7030A0"/>
              </a:solidFill>
              <a:latin typeface="+mj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236820"/>
              </p:ext>
            </p:extLst>
          </p:nvPr>
        </p:nvGraphicFramePr>
        <p:xfrm>
          <a:off x="197019" y="2188779"/>
          <a:ext cx="11611196" cy="20116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528985"/>
                <a:gridCol w="3888607"/>
                <a:gridCol w="3193604"/>
              </a:tblGrid>
              <a:tr h="49730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Оформление конкурсной документации </a:t>
                      </a:r>
                      <a:endParaRPr lang="ru-RU" sz="200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  <a:p>
                      <a:endParaRPr lang="ru-RU" sz="2000" b="0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</a:rPr>
                        <a:t>Никитина </a:t>
                      </a: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</a:rPr>
                        <a:t>Юлия Сергеевна</a:t>
                      </a:r>
                    </a:p>
                    <a:p>
                      <a:endParaRPr kumimoji="0" lang="ru-RU" sz="200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uLnTx/>
                        <a:uFillTx/>
                      </a:endParaRPr>
                    </a:p>
                    <a:p>
                      <a:endParaRPr kumimoji="0" lang="ru-RU" sz="200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uLnTx/>
                        <a:uFillTx/>
                      </a:endParaRPr>
                    </a:p>
                    <a:p>
                      <a:endParaRPr kumimoji="0" lang="ru-RU" sz="200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uLnTx/>
                        <a:uFillTx/>
                      </a:endParaRPr>
                    </a:p>
                    <a:p>
                      <a:endParaRPr lang="ru-RU" sz="200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kumimoji="0" lang="en-US" sz="2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</a:rPr>
                        <a:t>8(4852)23-07-61</a:t>
                      </a: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lang="en-US" sz="2000" dirty="0" smtClean="0">
                          <a:hlinkClick r:id="rId2"/>
                        </a:rPr>
                        <a:t>nikitinayulia2406@mail.ru</a:t>
                      </a:r>
                      <a:r>
                        <a:rPr lang="ru-RU" sz="2000" dirty="0" smtClean="0"/>
                        <a:t> 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74168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Процедура Конкурса и содержание конкурсных </a:t>
                      </a:r>
                      <a:r>
                        <a:rPr lang="ru-RU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материалов</a:t>
                      </a:r>
                    </a:p>
                    <a:p>
                      <a:endParaRPr lang="ru-RU" sz="200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008" y="2647417"/>
            <a:ext cx="1577480" cy="137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7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33">
            <a:extLst>
              <a:ext uri="{FF2B5EF4-FFF2-40B4-BE49-F238E27FC236}">
                <a16:creationId xmlns="" xmlns:a16="http://schemas.microsoft.com/office/drawing/2014/main" id="{3749FE94-FC7C-4359-A56E-6C7A87BDE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ru-RU" dirty="0" smtClean="0">
                <a:solidFill>
                  <a:srgbClr val="7030A0"/>
                </a:solidFill>
              </a:rPr>
              <a:t>О конкурсе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5637" y="1031118"/>
            <a:ext cx="2403660" cy="226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1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Группа людей, сидящих за деревянным столом&#10;">
            <a:extLst>
              <a:ext uri="{FF2B5EF4-FFF2-40B4-BE49-F238E27FC236}">
                <a16:creationId xmlns="" xmlns:a16="http://schemas.microsoft.com/office/drawing/2014/main" id="{D48306FF-9A46-43AC-BC11-DE5D9F2D183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" r="17"/>
          <a:stretch/>
        </p:blipFill>
        <p:spPr/>
      </p:pic>
      <p:sp>
        <p:nvSpPr>
          <p:cNvPr id="42" name="Заголовок 41">
            <a:extLst>
              <a:ext uri="{FF2B5EF4-FFF2-40B4-BE49-F238E27FC236}">
                <a16:creationId xmlns="" xmlns:a16="http://schemas.microsoft.com/office/drawing/2014/main" id="{72FCEAE4-FA74-4446-B2F5-9AFA2DA13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69217" y="1105935"/>
            <a:ext cx="5578995" cy="879928"/>
          </a:xfrm>
        </p:spPr>
        <p:txBody>
          <a:bodyPr rtlCol="0"/>
          <a:lstStyle/>
          <a:p>
            <a:pPr algn="ctr">
              <a:spcBef>
                <a:spcPct val="20000"/>
              </a:spcBef>
            </a:pPr>
            <a:r>
              <a:rPr lang="ru-RU" sz="4000" b="1" u="sng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СПАСИБО!</a:t>
            </a:r>
          </a:p>
        </p:txBody>
      </p:sp>
      <p:pic>
        <p:nvPicPr>
          <p:cNvPr id="100" name="Объект 99" descr="Ссылка">
            <a:extLst>
              <a:ext uri="{FF2B5EF4-FFF2-40B4-BE49-F238E27FC236}">
                <a16:creationId xmlns="" xmlns:a16="http://schemas.microsoft.com/office/drawing/2014/main" id="{420E824D-10A7-42CB-A7E8-5298E3E84F02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64032" y="2106626"/>
            <a:ext cx="469813" cy="469812"/>
          </a:xfrm>
        </p:spPr>
      </p:pic>
      <p:cxnSp>
        <p:nvCxnSpPr>
          <p:cNvPr id="133" name="Прямая соединительная линия 132" descr="Декоративный элемент">
            <a:extLst>
              <a:ext uri="{FF2B5EF4-FFF2-40B4-BE49-F238E27FC236}">
                <a16:creationId xmlns="" xmlns:a16="http://schemas.microsoft.com/office/drawing/2014/main" id="{8F841485-6093-48AB-9892-0FB58675C726}"/>
              </a:ext>
            </a:extLst>
          </p:cNvPr>
          <p:cNvCxnSpPr/>
          <p:nvPr/>
        </p:nvCxnSpPr>
        <p:spPr>
          <a:xfrm>
            <a:off x="756601" y="56162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 descr="Декоративный элемент">
            <a:extLst>
              <a:ext uri="{FF2B5EF4-FFF2-40B4-BE49-F238E27FC236}">
                <a16:creationId xmlns="" xmlns:a16="http://schemas.microsoft.com/office/drawing/2014/main" id="{F5325EDA-7343-463C-83EC-5D799E8B8195}"/>
              </a:ext>
            </a:extLst>
          </p:cNvPr>
          <p:cNvGrpSpPr/>
          <p:nvPr/>
        </p:nvGrpSpPr>
        <p:grpSpPr>
          <a:xfrm>
            <a:off x="9621169" y="0"/>
            <a:ext cx="2570831" cy="6858001"/>
            <a:chOff x="9621170" y="0"/>
            <a:chExt cx="2570831" cy="6858001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="" xmlns:a16="http://schemas.microsoft.com/office/drawing/2014/main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="" xmlns:a16="http://schemas.microsoft.com/office/drawing/2014/main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="" xmlns:a16="http://schemas.microsoft.com/office/drawing/2014/main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="" xmlns:a16="http://schemas.microsoft.com/office/drawing/2014/main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24" name="Полилиния: Фигура 23">
              <a:extLst>
                <a:ext uri="{FF2B5EF4-FFF2-40B4-BE49-F238E27FC236}">
                  <a16:creationId xmlns="" xmlns:a16="http://schemas.microsoft.com/office/drawing/2014/main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</p:grpSp>
      <p:sp>
        <p:nvSpPr>
          <p:cNvPr id="88" name="Текст 87">
            <a:extLst>
              <a:ext uri="{FF2B5EF4-FFF2-40B4-BE49-F238E27FC236}">
                <a16:creationId xmlns="" xmlns:a16="http://schemas.microsoft.com/office/drawing/2014/main" id="{3717E33B-5954-4CDC-B30A-BD21BED6DD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96552" y="2203032"/>
            <a:ext cx="3695206" cy="276999"/>
          </a:xfrm>
        </p:spPr>
        <p:txBody>
          <a:bodyPr rtlCol="0"/>
          <a:lstStyle/>
          <a:p>
            <a:r>
              <a:rPr lang="ru-RU" b="1" dirty="0" smtClean="0"/>
              <a:t>Веб-сайт </a:t>
            </a:r>
            <a:r>
              <a:rPr lang="ru-RU" b="1" u="sng" dirty="0">
                <a:hlinkClick r:id="rId10"/>
              </a:rPr>
              <a:t>http://www.iro.yar.ru</a:t>
            </a:r>
            <a:r>
              <a:rPr lang="ru-RU" b="1" i="1" dirty="0"/>
              <a:t>. 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27" name="Текст 87">
            <a:extLst>
              <a:ext uri="{FF2B5EF4-FFF2-40B4-BE49-F238E27FC236}">
                <a16:creationId xmlns="" xmlns:a16="http://schemas.microsoft.com/office/drawing/2014/main" id="{3717E33B-5954-4CDC-B30A-BD21BED6DD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69637" y="2697200"/>
            <a:ext cx="3695206" cy="276999"/>
          </a:xfrm>
        </p:spPr>
        <p:txBody>
          <a:bodyPr rtlCol="0"/>
          <a:lstStyle/>
          <a:p>
            <a:r>
              <a:rPr lang="ru-RU" b="1" dirty="0" smtClean="0"/>
              <a:t>Телефон </a:t>
            </a:r>
            <a:r>
              <a:rPr lang="ru-RU" b="1" u="sng" dirty="0" smtClean="0">
                <a:solidFill>
                  <a:srgbClr val="00B0F0"/>
                </a:solidFill>
              </a:rPr>
              <a:t>8(4852) 23-07-61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14" name="Текст 87">
            <a:extLst>
              <a:ext uri="{FF2B5EF4-FFF2-40B4-BE49-F238E27FC236}">
                <a16:creationId xmlns="" xmlns:a16="http://schemas.microsoft.com/office/drawing/2014/main" id="{3717E33B-5954-4CDC-B30A-BD21BED6DD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696552" y="3152001"/>
            <a:ext cx="3695206" cy="276999"/>
          </a:xfrm>
        </p:spPr>
        <p:txBody>
          <a:bodyPr rtlCol="0"/>
          <a:lstStyle/>
          <a:p>
            <a:r>
              <a:rPr lang="ru-RU" b="1" dirty="0" smtClean="0"/>
              <a:t>Почта </a:t>
            </a:r>
            <a:r>
              <a:rPr lang="en-US" b="1" u="sng" dirty="0" smtClean="0">
                <a:solidFill>
                  <a:srgbClr val="00B0F0"/>
                </a:solidFill>
                <a:hlinkClick r:id="rId11"/>
              </a:rPr>
              <a:t>nikitina@iro.yar.ru</a:t>
            </a:r>
            <a:r>
              <a:rPr lang="en-US" b="1" u="sng" dirty="0" smtClean="0">
                <a:solidFill>
                  <a:srgbClr val="00B0F0"/>
                </a:solidFill>
              </a:rPr>
              <a:t> </a:t>
            </a:r>
            <a:endParaRPr lang="en-US" b="1" u="sn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20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ia407.by/wp-content/uploads/2019/10/Vnimanie-konkurs1.pn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9" r="10949"/>
          <a:stretch>
            <a:fillRect/>
          </a:stretch>
        </p:blipFill>
        <p:spPr bwMode="auto">
          <a:xfrm>
            <a:off x="8855243" y="-1"/>
            <a:ext cx="333675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Текст 23">
            <a:extLst>
              <a:ext uri="{FF2B5EF4-FFF2-40B4-BE49-F238E27FC236}">
                <a16:creationId xmlns="" xmlns:a16="http://schemas.microsoft.com/office/drawing/2014/main" id="{C3930A4E-1302-4AC9-86A3-C4E8AF186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03465" y="1741820"/>
            <a:ext cx="4146482" cy="3368675"/>
          </a:xfrm>
        </p:spPr>
        <p:txBody>
          <a:bodyPr rtlCol="0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Организатором Конкурса является Департамент образования Ярославской области.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Оператором Конкурса является Государственное автономное учреждение дополнительного профессионального образования Ярославской области «Институт развития образования»</a:t>
            </a:r>
          </a:p>
          <a:p>
            <a:pPr rtl="0"/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=""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5372" y="1776783"/>
            <a:ext cx="3945925" cy="4301146"/>
          </a:xfrm>
        </p:spPr>
        <p:txBody>
          <a:bodyPr rtlCol="0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/>
              <a:t>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Конкурс проводится в целях реализации Региональной программы поддержки (повышения качества) общеобразовательных школ, имеющих стабильно низкие результаты обучения, и школ, функционирующих в неблагоприятных социальных условиях (приказ ДО ЯО от 03.04.2020 №111/01-04)</a:t>
            </a:r>
            <a:endParaRPr lang="ru-RU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683" y="981148"/>
            <a:ext cx="6891564" cy="487757"/>
          </a:xfrm>
        </p:spPr>
        <p:txBody>
          <a:bodyPr rtlCol="0"/>
          <a:lstStyle/>
          <a:p>
            <a:pPr algn="ctr" rtl="0"/>
            <a:r>
              <a:rPr lang="ru-RU" sz="3200" b="1" dirty="0" smtClean="0">
                <a:solidFill>
                  <a:srgbClr val="7030A0"/>
                </a:solidFill>
              </a:rPr>
              <a:t>Общие положения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35" name="Объект 34" descr="Открытая книга">
            <a:extLst>
              <a:ext uri="{FF2B5EF4-FFF2-40B4-BE49-F238E27FC236}">
                <a16:creationId xmlns="" xmlns:a16="http://schemas.microsoft.com/office/drawing/2014/main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63138" y="5323663"/>
            <a:ext cx="548640" cy="548640"/>
          </a:xfrm>
        </p:spPr>
      </p:pic>
      <p:pic>
        <p:nvPicPr>
          <p:cNvPr id="36" name="Объект 35" descr="Медаль">
            <a:extLst>
              <a:ext uri="{FF2B5EF4-FFF2-40B4-BE49-F238E27FC236}">
                <a16:creationId xmlns="" xmlns:a16="http://schemas.microsoft.com/office/drawing/2014/main" id="{A960174C-A9DE-472D-BF1C-B13108BD70B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6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53950" y="5383410"/>
            <a:ext cx="548640" cy="548640"/>
          </a:xfrm>
        </p:spPr>
      </p:pic>
      <p:sp>
        <p:nvSpPr>
          <p:cNvPr id="14" name="Прямоугольник 13" descr="Декоративный элемент">
            <a:extLst>
              <a:ext uri="{FF2B5EF4-FFF2-40B4-BE49-F238E27FC236}">
                <a16:creationId xmlns=""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44" name="Номер слайда 5">
            <a:extLst>
              <a:ext uri="{FF2B5EF4-FFF2-40B4-BE49-F238E27FC236}">
                <a16:creationId xmlns="" xmlns:a16="http://schemas.microsoft.com/office/drawing/2014/main" id="{11457662-C1A5-4B93-8E30-88025E27C462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3</a:t>
            </a:fld>
            <a:endParaRPr lang="ru-RU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2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 descr="Декоративный элемент">
            <a:extLst>
              <a:ext uri="{FF2B5EF4-FFF2-40B4-BE49-F238E27FC236}">
                <a16:creationId xmlns=""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44" name="Номер слайда 5">
            <a:extLst>
              <a:ext uri="{FF2B5EF4-FFF2-40B4-BE49-F238E27FC236}">
                <a16:creationId xmlns="" xmlns:a16="http://schemas.microsoft.com/office/drawing/2014/main" id="{11457662-C1A5-4B93-8E30-88025E27C462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4</a:t>
            </a:fld>
            <a:endParaRPr lang="ru-RU" sz="1200">
              <a:solidFill>
                <a:schemeClr val="bg1"/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295181" y="2203432"/>
            <a:ext cx="8329055" cy="4152328"/>
          </a:xfrm>
        </p:spPr>
        <p:txBody>
          <a:bodyPr/>
          <a:lstStyle/>
          <a:p>
            <a:pPr algn="ctr"/>
            <a:r>
              <a:rPr lang="ru-RU" sz="2200" b="1" dirty="0" smtClean="0">
                <a:solidFill>
                  <a:srgbClr val="7030A0"/>
                </a:solidFill>
              </a:rPr>
              <a:t>Цель конкурса:</a:t>
            </a:r>
            <a:endParaRPr lang="ru-RU" sz="2200" b="1" dirty="0">
              <a:solidFill>
                <a:srgbClr val="7030A0"/>
              </a:solidFill>
            </a:endParaRPr>
          </a:p>
          <a:p>
            <a:pPr algn="ctr"/>
            <a:r>
              <a:rPr lang="ru-RU" sz="2200" b="1" dirty="0">
                <a:solidFill>
                  <a:srgbClr val="7030A0"/>
                </a:solidFill>
              </a:rPr>
              <a:t>выявления и распространения лучшего управленческого и педагогического опыта </a:t>
            </a:r>
            <a:r>
              <a:rPr lang="ru-RU" sz="2200" dirty="0">
                <a:solidFill>
                  <a:srgbClr val="7030A0"/>
                </a:solidFill>
              </a:rPr>
              <a:t>при переходе школы в эффективный режим работы по направлениям:</a:t>
            </a:r>
          </a:p>
          <a:p>
            <a:pPr algn="just"/>
            <a:r>
              <a:rPr lang="ru-RU" sz="2200" dirty="0">
                <a:solidFill>
                  <a:srgbClr val="7030A0"/>
                </a:solidFill>
              </a:rPr>
              <a:t>- Обучение детей с разными образовательными потребностями;</a:t>
            </a:r>
          </a:p>
          <a:p>
            <a:pPr algn="just"/>
            <a:r>
              <a:rPr lang="ru-RU" sz="2200" dirty="0">
                <a:solidFill>
                  <a:srgbClr val="7030A0"/>
                </a:solidFill>
              </a:rPr>
              <a:t>-  Создание эффективной образовательной среды в школе;</a:t>
            </a:r>
          </a:p>
          <a:p>
            <a:pPr algn="just"/>
            <a:r>
              <a:rPr lang="ru-RU" sz="2200" dirty="0">
                <a:solidFill>
                  <a:srgbClr val="7030A0"/>
                </a:solidFill>
              </a:rPr>
              <a:t>- Реализация социального партнерства в условиях перехода школы в эффективный режим работы;</a:t>
            </a:r>
          </a:p>
          <a:p>
            <a:pPr algn="just"/>
            <a:r>
              <a:rPr lang="ru-RU" sz="2200" dirty="0">
                <a:solidFill>
                  <a:srgbClr val="7030A0"/>
                </a:solidFill>
              </a:rPr>
              <a:t>- Горизонтальное обучение педагогов в ПОС.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818" y="1004214"/>
            <a:ext cx="6891564" cy="487757"/>
          </a:xfrm>
        </p:spPr>
        <p:txBody>
          <a:bodyPr rtlCol="0"/>
          <a:lstStyle/>
          <a:p>
            <a:pPr algn="ctr" rtl="0"/>
            <a:r>
              <a:rPr lang="ru-RU" sz="3600" b="1" dirty="0" smtClean="0">
                <a:solidFill>
                  <a:srgbClr val="7030A0"/>
                </a:solidFill>
              </a:rPr>
              <a:t>Общие положения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35" name="Объект 34" descr="Открытая книга">
            <a:extLst>
              <a:ext uri="{FF2B5EF4-FFF2-40B4-BE49-F238E27FC236}">
                <a16:creationId xmlns="" xmlns:a16="http://schemas.microsoft.com/office/drawing/2014/main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39929" y="1658893"/>
            <a:ext cx="548640" cy="548640"/>
          </a:xfrm>
        </p:spPr>
      </p:pic>
      <p:pic>
        <p:nvPicPr>
          <p:cNvPr id="1026" name="Picture 2" descr="https://avia407.by/wp-content/uploads/2019/10/Vnimanie-konkurs1.pn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9" r="10949"/>
          <a:stretch>
            <a:fillRect/>
          </a:stretch>
        </p:blipFill>
        <p:spPr bwMode="auto">
          <a:xfrm>
            <a:off x="8835992" y="-1"/>
            <a:ext cx="3356008" cy="687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31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 descr="Декоративный элемент">
            <a:extLst>
              <a:ext uri="{FF2B5EF4-FFF2-40B4-BE49-F238E27FC236}">
                <a16:creationId xmlns=""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44" name="Номер слайда 5">
            <a:extLst>
              <a:ext uri="{FF2B5EF4-FFF2-40B4-BE49-F238E27FC236}">
                <a16:creationId xmlns="" xmlns:a16="http://schemas.microsoft.com/office/drawing/2014/main" id="{11457662-C1A5-4B93-8E30-88025E27C462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5</a:t>
            </a:fld>
            <a:endParaRPr lang="ru-RU" sz="1200">
              <a:solidFill>
                <a:schemeClr val="bg1"/>
              </a:solidFill>
            </a:endParaRPr>
          </a:p>
        </p:txBody>
      </p:sp>
      <p:pic>
        <p:nvPicPr>
          <p:cNvPr id="1026" name="Picture 2" descr="https://avia407.by/wp-content/uploads/2019/10/Vnimanie-konkurs1.pn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9" r="10949"/>
          <a:stretch>
            <a:fillRect/>
          </a:stretch>
        </p:blipFill>
        <p:spPr bwMode="auto">
          <a:xfrm>
            <a:off x="9050911" y="0"/>
            <a:ext cx="31410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Текст 23">
            <a:extLst>
              <a:ext uri="{FF2B5EF4-FFF2-40B4-BE49-F238E27FC236}">
                <a16:creationId xmlns="" xmlns:a16="http://schemas.microsoft.com/office/drawing/2014/main" id="{C3930A4E-1302-4AC9-86A3-C4E8AF186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40112" y="2766559"/>
            <a:ext cx="4568755" cy="3779735"/>
          </a:xfrm>
        </p:spPr>
        <p:txBody>
          <a:bodyPr rtlCol="0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Организационный комитет конкурса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7030A0"/>
                </a:solidFill>
              </a:rPr>
              <a:t>Уланова </a:t>
            </a:r>
            <a:r>
              <a:rPr lang="ru-RU" sz="1600" b="1" dirty="0" smtClean="0">
                <a:solidFill>
                  <a:srgbClr val="7030A0"/>
                </a:solidFill>
              </a:rPr>
              <a:t>Галина Александровна - </a:t>
            </a:r>
            <a:r>
              <a:rPr lang="ru-RU" sz="1600" dirty="0" smtClean="0">
                <a:solidFill>
                  <a:srgbClr val="7030A0"/>
                </a:solidFill>
              </a:rPr>
              <a:t>председатель, </a:t>
            </a:r>
            <a:r>
              <a:rPr lang="ru-RU" sz="1600" dirty="0" smtClean="0">
                <a:solidFill>
                  <a:srgbClr val="7030A0"/>
                </a:solidFill>
              </a:rPr>
              <a:t>проректор ГАУ </a:t>
            </a:r>
            <a:r>
              <a:rPr lang="ru-RU" sz="1600" dirty="0">
                <a:solidFill>
                  <a:srgbClr val="7030A0"/>
                </a:solidFill>
              </a:rPr>
              <a:t>ДПО ЯО </a:t>
            </a:r>
            <a:r>
              <a:rPr lang="ru-RU" sz="1600" dirty="0" smtClean="0">
                <a:solidFill>
                  <a:srgbClr val="7030A0"/>
                </a:solidFill>
              </a:rPr>
              <a:t>ИРО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7030A0"/>
                </a:solidFill>
              </a:rPr>
              <a:t>Никитина Юлия Сергеевна </a:t>
            </a:r>
            <a:r>
              <a:rPr lang="ru-RU" sz="1600" dirty="0" smtClean="0">
                <a:solidFill>
                  <a:srgbClr val="7030A0"/>
                </a:solidFill>
              </a:rPr>
              <a:t>– секретарь, старший методист МЦ</a:t>
            </a:r>
            <a:r>
              <a:rPr lang="ru-RU" sz="1600" b="1" dirty="0" smtClean="0">
                <a:solidFill>
                  <a:srgbClr val="7030A0"/>
                </a:solidFill>
              </a:rPr>
              <a:t> </a:t>
            </a:r>
            <a:r>
              <a:rPr lang="ru-RU" sz="1600" dirty="0">
                <a:solidFill>
                  <a:srgbClr val="7030A0"/>
                </a:solidFill>
              </a:rPr>
              <a:t>ГАУ ДПО ЯО </a:t>
            </a:r>
            <a:r>
              <a:rPr lang="ru-RU" sz="1600" dirty="0" smtClean="0">
                <a:solidFill>
                  <a:srgbClr val="7030A0"/>
                </a:solidFill>
              </a:rPr>
              <a:t>ИРО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7030A0"/>
                </a:solidFill>
              </a:rPr>
              <a:t>Члены орг. комитета: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7030A0"/>
                </a:solidFill>
              </a:rPr>
              <a:t>Полищук С.М.</a:t>
            </a:r>
            <a:r>
              <a:rPr lang="ru-RU" sz="1600" dirty="0" smtClean="0">
                <a:solidFill>
                  <a:srgbClr val="7030A0"/>
                </a:solidFill>
              </a:rPr>
              <a:t>, руководитель МЦ </a:t>
            </a:r>
            <a:r>
              <a:rPr lang="ru-RU" sz="1600" dirty="0">
                <a:solidFill>
                  <a:srgbClr val="7030A0"/>
                </a:solidFill>
              </a:rPr>
              <a:t>ГАУ ДПО ЯО </a:t>
            </a:r>
            <a:r>
              <a:rPr lang="ru-RU" sz="1600" dirty="0" smtClean="0">
                <a:solidFill>
                  <a:srgbClr val="7030A0"/>
                </a:solidFill>
              </a:rPr>
              <a:t>ИРО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7030A0"/>
                </a:solidFill>
              </a:rPr>
              <a:t>Шляхтина Н.В., </a:t>
            </a:r>
            <a:r>
              <a:rPr lang="ru-RU" sz="1600" dirty="0" smtClean="0">
                <a:solidFill>
                  <a:srgbClr val="7030A0"/>
                </a:solidFill>
              </a:rPr>
              <a:t>руководитель ЦОМ </a:t>
            </a:r>
            <a:r>
              <a:rPr lang="ru-RU" sz="1600" dirty="0">
                <a:solidFill>
                  <a:srgbClr val="7030A0"/>
                </a:solidFill>
              </a:rPr>
              <a:t>ГАУ ДПО ЯО ИРО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7030A0"/>
                </a:solidFill>
              </a:rPr>
              <a:t>Наумова О.Н., </a:t>
            </a:r>
            <a:r>
              <a:rPr lang="ru-RU" sz="1600" dirty="0">
                <a:solidFill>
                  <a:srgbClr val="7030A0"/>
                </a:solidFill>
              </a:rPr>
              <a:t>ст.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dirty="0">
                <a:solidFill>
                  <a:srgbClr val="7030A0"/>
                </a:solidFill>
              </a:rPr>
              <a:t>методист ЦРИИ ГАУ ДПО ЯО ИРО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600" b="1" dirty="0">
              <a:solidFill>
                <a:srgbClr val="B2606E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600" dirty="0">
              <a:solidFill>
                <a:srgbClr val="B2606E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600" dirty="0" smtClean="0">
              <a:solidFill>
                <a:srgbClr val="B2606E"/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385927" y="2932520"/>
            <a:ext cx="3317965" cy="3942866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Участники конкурса</a:t>
            </a:r>
          </a:p>
          <a:p>
            <a:pPr algn="just"/>
            <a:r>
              <a:rPr lang="ru-RU" sz="2000" dirty="0">
                <a:solidFill>
                  <a:srgbClr val="7030A0"/>
                </a:solidFill>
              </a:rPr>
              <a:t>педагогические коллективы образовательных организаций основного общего и среднего общего образования, вошедшие в Региональную программу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067" y="1340068"/>
            <a:ext cx="6891564" cy="487757"/>
          </a:xfrm>
        </p:spPr>
        <p:txBody>
          <a:bodyPr rtlCol="0"/>
          <a:lstStyle/>
          <a:p>
            <a:pPr algn="ctr" rtl="0"/>
            <a:r>
              <a:rPr lang="ru-RU" sz="3200" b="1" dirty="0" smtClean="0">
                <a:solidFill>
                  <a:srgbClr val="7030A0"/>
                </a:solidFill>
              </a:rPr>
              <a:t>Общие положения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35" name="Объект 34" descr="Открытая книга">
            <a:extLst>
              <a:ext uri="{FF2B5EF4-FFF2-40B4-BE49-F238E27FC236}">
                <a16:creationId xmlns="" xmlns:a16="http://schemas.microsoft.com/office/drawing/2014/main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708343" y="-1762591"/>
            <a:ext cx="45719" cy="45719"/>
          </a:xfrm>
        </p:spPr>
      </p:pic>
      <p:pic>
        <p:nvPicPr>
          <p:cNvPr id="2052" name="Picture 4" descr="http://cdn.onlinewebfonts.com/svg/img_452567.pn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54" y="2207717"/>
            <a:ext cx="545932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cdn.onlinewebfonts.com/svg/img_572028.png"/>
          <p:cNvPicPr>
            <a:picLocks noChangeAspect="1" noChangeArrowheads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239" y="2167130"/>
            <a:ext cx="588661" cy="58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 2 2"/>
          <p:cNvSpPr/>
          <p:nvPr/>
        </p:nvSpPr>
        <p:spPr>
          <a:xfrm>
            <a:off x="2480994" y="2272698"/>
            <a:ext cx="949234" cy="370931"/>
          </a:xfrm>
          <a:prstGeom prst="borderCallout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68 ОО</a:t>
            </a:r>
            <a:endParaRPr lang="ru-RU" b="1" dirty="0"/>
          </a:p>
        </p:txBody>
      </p:sp>
      <p:sp>
        <p:nvSpPr>
          <p:cNvPr id="13" name="Выноска 2 12"/>
          <p:cNvSpPr/>
          <p:nvPr/>
        </p:nvSpPr>
        <p:spPr>
          <a:xfrm>
            <a:off x="7529681" y="2273153"/>
            <a:ext cx="1650792" cy="370476"/>
          </a:xfrm>
          <a:prstGeom prst="borderCallout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ДО ЯО, ИРО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3823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 descr="Декоративный элемент">
            <a:extLst>
              <a:ext uri="{FF2B5EF4-FFF2-40B4-BE49-F238E27FC236}">
                <a16:creationId xmlns=""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7" name="Номер слайда 5">
            <a:extLst>
              <a:ext uri="{FF2B5EF4-FFF2-40B4-BE49-F238E27FC236}">
                <a16:creationId xmlns="" xmlns:a16="http://schemas.microsoft.com/office/drawing/2014/main" id="{79161314-0A22-4109-A2B1-41E87EFE1E18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6</a:t>
            </a:fld>
            <a:endParaRPr lang="ru-RU" sz="1200">
              <a:solidFill>
                <a:schemeClr val="bg1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801540904"/>
              </p:ext>
            </p:extLst>
          </p:nvPr>
        </p:nvGraphicFramePr>
        <p:xfrm>
          <a:off x="232228" y="1780348"/>
          <a:ext cx="11785601" cy="507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135467" y="609955"/>
            <a:ext cx="11882362" cy="110984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lvl="1" indent="279400" algn="ctr">
              <a:buNone/>
            </a:pPr>
            <a:endParaRPr lang="ru-RU" sz="2000" b="1" dirty="0" smtClean="0">
              <a:solidFill>
                <a:srgbClr val="FFFF00"/>
              </a:solidFill>
            </a:endParaRPr>
          </a:p>
          <a:p>
            <a:pPr marL="177800" lvl="1" indent="279400" algn="ctr"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Конкурс </a:t>
            </a:r>
            <a:r>
              <a:rPr lang="ru-RU" sz="2000" b="1" dirty="0">
                <a:solidFill>
                  <a:srgbClr val="FFFF00"/>
                </a:solidFill>
              </a:rPr>
              <a:t>проводится с </a:t>
            </a:r>
            <a:r>
              <a:rPr lang="ru-RU" sz="2000" b="1" dirty="0" smtClean="0">
                <a:solidFill>
                  <a:srgbClr val="FFFF00"/>
                </a:solidFill>
              </a:rPr>
              <a:t>1 по </a:t>
            </a:r>
            <a:r>
              <a:rPr lang="ru-RU" sz="2000" b="1" dirty="0" smtClean="0">
                <a:solidFill>
                  <a:srgbClr val="FFFF00"/>
                </a:solidFill>
              </a:rPr>
              <a:t>17 декабря 2021 года</a:t>
            </a:r>
            <a:endParaRPr lang="ru-RU" sz="2000" dirty="0" smtClean="0">
              <a:solidFill>
                <a:srgbClr val="FFFF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722046" y="6351962"/>
            <a:ext cx="4050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www.iro.yar.ru/index.php?id=5802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909" y="565163"/>
            <a:ext cx="6891564" cy="503242"/>
          </a:xfrm>
        </p:spPr>
        <p:txBody>
          <a:bodyPr rtlCol="0"/>
          <a:lstStyle/>
          <a:p>
            <a:pPr algn="ctr" rtl="0"/>
            <a:r>
              <a:rPr lang="ru-RU" sz="2800" b="1" dirty="0" smtClean="0">
                <a:solidFill>
                  <a:srgbClr val="7030A0"/>
                </a:solidFill>
              </a:rPr>
              <a:t>Порядок проведения конкурса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35" name="Объект 34" descr="Открытая книга">
            <a:extLst>
              <a:ext uri="{FF2B5EF4-FFF2-40B4-BE49-F238E27FC236}">
                <a16:creationId xmlns="" xmlns:a16="http://schemas.microsoft.com/office/drawing/2014/main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9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03740" y="619337"/>
            <a:ext cx="982222" cy="982222"/>
          </a:xfrm>
        </p:spPr>
      </p:pic>
    </p:spTree>
    <p:extLst>
      <p:ext uri="{BB962C8B-B14F-4D97-AF65-F5344CB8AC3E}">
        <p14:creationId xmlns:p14="http://schemas.microsoft.com/office/powerpoint/2010/main" val="211882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33">
            <a:extLst>
              <a:ext uri="{FF2B5EF4-FFF2-40B4-BE49-F238E27FC236}">
                <a16:creationId xmlns="" xmlns:a16="http://schemas.microsoft.com/office/drawing/2014/main" id="{3749FE94-FC7C-4359-A56E-6C7A87BDE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ru-RU" dirty="0" smtClean="0">
                <a:solidFill>
                  <a:srgbClr val="7030A0"/>
                </a:solidFill>
              </a:rPr>
              <a:t>Конкурс – это …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9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rgbClr val="7030A0"/>
                </a:solidFill>
              </a:rPr>
              <a:t>Или стоит ли участвовать в конкурсе</a:t>
            </a:r>
            <a:endParaRPr lang="ru-RU" sz="1800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3871" y="937883"/>
            <a:ext cx="2408129" cy="22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2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 descr="Декоративный элемент">
            <a:extLst>
              <a:ext uri="{FF2B5EF4-FFF2-40B4-BE49-F238E27FC236}">
                <a16:creationId xmlns=""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Номер слайда 5">
            <a:extLst>
              <a:ext uri="{FF2B5EF4-FFF2-40B4-BE49-F238E27FC236}">
                <a16:creationId xmlns="" xmlns:a16="http://schemas.microsoft.com/office/drawing/2014/main" id="{79161314-0A22-4109-A2B1-41E87EFE1E18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ru-RU" sz="1200" smtClean="0">
                <a:solidFill>
                  <a:prstClr val="white"/>
                </a:solidFill>
              </a:rPr>
              <a:pPr algn="ctr"/>
              <a:t>8</a:t>
            </a:fld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054" y="950131"/>
            <a:ext cx="8567366" cy="1027552"/>
          </a:xfrm>
        </p:spPr>
        <p:txBody>
          <a:bodyPr rtlCol="0"/>
          <a:lstStyle/>
          <a:p>
            <a:pPr algn="ctr" rtl="0"/>
            <a:r>
              <a:rPr lang="ru-RU" sz="3600" b="1" dirty="0" smtClean="0">
                <a:solidFill>
                  <a:srgbClr val="7030A0"/>
                </a:solidFill>
              </a:rPr>
              <a:t>Почему надо участвовать в конкурсе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10" name="Объект 35" descr="Медаль">
            <a:extLst>
              <a:ext uri="{FF2B5EF4-FFF2-40B4-BE49-F238E27FC236}">
                <a16:creationId xmlns="" xmlns:a16="http://schemas.microsoft.com/office/drawing/2014/main" id="{A960174C-A9DE-472D-BF1C-B13108BD70B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7676" y="595062"/>
            <a:ext cx="813353" cy="813353"/>
          </a:xfrm>
        </p:spPr>
      </p:pic>
      <p:pic>
        <p:nvPicPr>
          <p:cNvPr id="11" name="Объект 35" descr="Медаль">
            <a:extLst>
              <a:ext uri="{FF2B5EF4-FFF2-40B4-BE49-F238E27FC236}">
                <a16:creationId xmlns="" xmlns:a16="http://schemas.microsoft.com/office/drawing/2014/main" id="{A960174C-A9DE-472D-BF1C-B13108BD70B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0085" y="792713"/>
            <a:ext cx="868041" cy="868041"/>
          </a:xfrm>
        </p:spPr>
      </p:pic>
      <p:sp>
        <p:nvSpPr>
          <p:cNvPr id="13" name="TextBox 12"/>
          <p:cNvSpPr txBox="1"/>
          <p:nvPr/>
        </p:nvSpPr>
        <p:spPr>
          <a:xfrm>
            <a:off x="1027491" y="6189345"/>
            <a:ext cx="900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Заявки принимаются </a:t>
            </a:r>
            <a:r>
              <a:rPr lang="ru-RU" b="1" dirty="0" smtClean="0">
                <a:solidFill>
                  <a:srgbClr val="7030A0"/>
                </a:solidFill>
              </a:rPr>
              <a:t>до 15:00 </a:t>
            </a:r>
            <a:r>
              <a:rPr lang="ru-RU" b="1" dirty="0" smtClean="0">
                <a:solidFill>
                  <a:srgbClr val="7030A0"/>
                </a:solidFill>
              </a:rPr>
              <a:t>30 ноября </a:t>
            </a:r>
            <a:r>
              <a:rPr lang="ru-RU" b="1" dirty="0" smtClean="0">
                <a:solidFill>
                  <a:srgbClr val="7030A0"/>
                </a:solidFill>
              </a:rPr>
              <a:t>2021 г.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64776" y="1704160"/>
            <a:ext cx="38640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– это приобретение нового опыта. 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конкурсах предполагает выход их зоны комфорта, а это всегда точка роста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0085" y="1798142"/>
            <a:ext cx="8068116" cy="4154984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Возможность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под новым углом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 взглянуть на свою деятельность и выложить ее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в систему.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Получение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целостного методического продукта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, доступного 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широкому кругу специалистов</a:t>
            </a:r>
            <a:endParaRPr lang="ru-RU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Оптимизация 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модели 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сопровождения образовательного процесса и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профессиональное развитие 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команды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специалистов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Выполнение ТЗ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 к соглашению о НМС: описание практики перехода 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школы в эффективный режим работы в рамках реализации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ведущего приоритета ППЭРР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740" y="4583793"/>
            <a:ext cx="2118026" cy="1468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21527" y="1"/>
            <a:ext cx="1633102" cy="15430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7745" y="275817"/>
            <a:ext cx="810838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32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 descr="Декоративный элемент">
            <a:extLst>
              <a:ext uri="{FF2B5EF4-FFF2-40B4-BE49-F238E27FC236}">
                <a16:creationId xmlns=""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7" name="Номер слайда 5">
            <a:extLst>
              <a:ext uri="{FF2B5EF4-FFF2-40B4-BE49-F238E27FC236}">
                <a16:creationId xmlns="" xmlns:a16="http://schemas.microsoft.com/office/drawing/2014/main" id="{79161314-0A22-4109-A2B1-41E87EFE1E18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9</a:t>
            </a:fld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4942" y="1040312"/>
            <a:ext cx="7574280" cy="650225"/>
          </a:xfrm>
        </p:spPr>
        <p:txBody>
          <a:bodyPr rtlCol="0"/>
          <a:lstStyle/>
          <a:p>
            <a:pPr algn="ctr" rtl="0"/>
            <a:r>
              <a:rPr lang="ru-RU" sz="3600" b="1" dirty="0" smtClean="0">
                <a:solidFill>
                  <a:srgbClr val="7030A0"/>
                </a:solidFill>
              </a:rPr>
              <a:t>Итоги Конкурса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7491" y="6189345"/>
            <a:ext cx="900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Заявки принимаются </a:t>
            </a:r>
            <a:r>
              <a:rPr lang="ru-RU" b="1" dirty="0" smtClean="0">
                <a:solidFill>
                  <a:srgbClr val="7030A0"/>
                </a:solidFill>
              </a:rPr>
              <a:t>до 15:00 </a:t>
            </a:r>
            <a:r>
              <a:rPr lang="ru-RU" b="1" dirty="0" smtClean="0">
                <a:solidFill>
                  <a:srgbClr val="7030A0"/>
                </a:solidFill>
              </a:rPr>
              <a:t>30 ноября 2021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44213" y="1894729"/>
            <a:ext cx="9368436" cy="3914918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170305" algn="l"/>
              </a:tabLst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Победитель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 Конкурса награждается дипломом, 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лауреатам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 Конкурса выручаются сертификаты лауреата, все участники Конкурса получают электронный сертификат участника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170305" algn="l"/>
              </a:tabLst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Победители и лауреаты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могут претендовать на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статус базовой площадки ИРО</a:t>
            </a:r>
            <a:endParaRPr lang="ru-RU" sz="24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170305" algn="l"/>
              </a:tabLst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Включение лучших методических кейсов в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реестр эффективных школьных практик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(сайт ИРО)</a:t>
            </a:r>
            <a:endParaRPr lang="ru-RU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170305" algn="l"/>
              </a:tabLst>
            </a:pP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Бонусы к аттестации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 учителей-участников группы разработчиков методического кейса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9222" y="-53303"/>
            <a:ext cx="1910440" cy="180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7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">
      <a:dk1>
        <a:srgbClr val="5F5F5F"/>
      </a:dk1>
      <a:lt1>
        <a:srgbClr val="FFFFFF"/>
      </a:lt1>
      <a:dk2>
        <a:srgbClr val="FFFFFF"/>
      </a:dk2>
      <a:lt2>
        <a:srgbClr val="820044"/>
      </a:lt2>
      <a:accent1>
        <a:srgbClr val="E70303"/>
      </a:accent1>
      <a:accent2>
        <a:srgbClr val="F96F1C"/>
      </a:accent2>
      <a:accent3>
        <a:srgbClr val="FFFFFF"/>
      </a:accent3>
      <a:accent4>
        <a:srgbClr val="505050"/>
      </a:accent4>
      <a:accent5>
        <a:srgbClr val="F1AAAA"/>
      </a:accent5>
      <a:accent6>
        <a:srgbClr val="E26418"/>
      </a:accent6>
      <a:hlink>
        <a:srgbClr val="BD0345"/>
      </a:hlink>
      <a:folHlink>
        <a:srgbClr val="660033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Тема1" id="{15637A6B-2353-461B-9EB6-0BD619F43D84}" vid="{636CC4F6-9500-460A-A54C-F89DF9895DA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49A191-EC8C-4AA6-9C64-D32B5F047436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fb0879af-3eba-417a-a55a-ffe6dcd6ca77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6dc4bcd6-49db-4c07-9060-8acfc67cef9f"/>
    <ds:schemaRef ds:uri="http://schemas.microsoft.com/sharepoint/v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A4148EB-7DAD-48FA-A275-D42F48043C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41CEA3-A3B3-4568-9E84-C4619CC82D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0</TotalTime>
  <Words>970</Words>
  <Application>Microsoft Office PowerPoint</Application>
  <PresentationFormat>Широкоэкранный</PresentationFormat>
  <Paragraphs>134</Paragraphs>
  <Slides>20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Corbel</vt:lpstr>
      <vt:lpstr>Microsoft Sans Serif</vt:lpstr>
      <vt:lpstr>Wingdings</vt:lpstr>
      <vt:lpstr>Тема1</vt:lpstr>
      <vt:lpstr> Семинар-совещание «Организация и проведение регионального конкурса методических разработок «Панорама методических кейсов: эффективные школьные практики»  </vt:lpstr>
      <vt:lpstr>О конкурсе</vt:lpstr>
      <vt:lpstr>Общие положения</vt:lpstr>
      <vt:lpstr>Общие положения</vt:lpstr>
      <vt:lpstr>Общие положения</vt:lpstr>
      <vt:lpstr>Порядок проведения конкурса</vt:lpstr>
      <vt:lpstr>Конкурс – это …</vt:lpstr>
      <vt:lpstr>Почему надо участвовать в конкурсе</vt:lpstr>
      <vt:lpstr>Итоги Конкурса</vt:lpstr>
      <vt:lpstr>Требования к заявочным документам</vt:lpstr>
      <vt:lpstr>Презентация PowerPoint</vt:lpstr>
      <vt:lpstr>Конкурсные материалы</vt:lpstr>
      <vt:lpstr>Состав методического кейса</vt:lpstr>
      <vt:lpstr>Рекомендации по подготовке и оформлению</vt:lpstr>
      <vt:lpstr>Подведение итогов</vt:lpstr>
      <vt:lpstr>Оценка</vt:lpstr>
      <vt:lpstr>Критерии</vt:lpstr>
      <vt:lpstr>Порядок проведения конкурса</vt:lpstr>
      <vt:lpstr>Адресное сопровождение </vt:lpstr>
      <vt:lpstr>СПАСИБО!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2020-08-26T11:01:35Z</dcterms:created>
  <dcterms:modified xsi:type="dcterms:W3CDTF">2021-11-22T10:06:23Z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