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1" r:id="rId3"/>
    <p:sldId id="297" r:id="rId4"/>
    <p:sldId id="292" r:id="rId5"/>
    <p:sldId id="296" r:id="rId6"/>
    <p:sldId id="290" r:id="rId7"/>
    <p:sldId id="293" r:id="rId8"/>
    <p:sldId id="295" r:id="rId9"/>
    <p:sldId id="294" r:id="rId10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CC"/>
    <a:srgbClr val="FF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55" autoAdjust="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0405-2481-4A3D-B5ED-1F3880E59A09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C5329-FA83-4CF8-9018-6DE08F2F8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44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6D8D1-380F-4431-A505-F4CFAF96E12F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469F8-2E03-497F-9BB1-727E226FA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3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761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3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55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640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32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53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44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53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8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8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7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06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75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87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-11318" y="1508788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8472" y="187056"/>
            <a:ext cx="7236232" cy="105623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4056012"/>
            <a:ext cx="9361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Региональный координатор:  </a:t>
            </a:r>
          </a:p>
          <a:p>
            <a:r>
              <a:rPr lang="ru-RU" dirty="0"/>
              <a:t> </a:t>
            </a:r>
            <a:r>
              <a:rPr lang="ru-RU" dirty="0" smtClean="0"/>
              <a:t>           - Серафимович Ирина Владимировна, </a:t>
            </a:r>
            <a:r>
              <a:rPr lang="ru-RU" dirty="0" err="1" smtClean="0"/>
              <a:t>к.пс.н</a:t>
            </a:r>
            <a:r>
              <a:rPr lang="ru-RU" dirty="0" smtClean="0"/>
              <a:t>., проректор ГАУ ДПО ЯО ИРО</a:t>
            </a:r>
          </a:p>
          <a:p>
            <a:r>
              <a:rPr lang="ru-RU" dirty="0" smtClean="0"/>
              <a:t>Помощник координатора: </a:t>
            </a:r>
          </a:p>
          <a:p>
            <a:r>
              <a:rPr lang="ru-RU" dirty="0"/>
              <a:t> </a:t>
            </a:r>
            <a:r>
              <a:rPr lang="ru-RU" dirty="0" smtClean="0"/>
              <a:t>             - Бобылева Надежда Игоревна, к.б.н., доцент </a:t>
            </a:r>
            <a:r>
              <a:rPr lang="ru-RU" dirty="0"/>
              <a:t>ЦОМ ГАУ ДПО ЯО ИРО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480974"/>
              </p:ext>
            </p:extLst>
          </p:nvPr>
        </p:nvGraphicFramePr>
        <p:xfrm>
          <a:off x="608136" y="1508788"/>
          <a:ext cx="8136904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3127517751"/>
                    </a:ext>
                  </a:extLst>
                </a:gridCol>
              </a:tblGrid>
              <a:tr h="2596961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Апробация целевой модели 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системы профилактики и коррекции трудностей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обучении у обучающихся, имеющих соответствующие риски неблагоприятных социальных условий</a:t>
                      </a:r>
                    </a:p>
                    <a:p>
                      <a:pPr algn="ctr"/>
                      <a:endParaRPr lang="ru-RU" sz="24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Материалы установочного </a:t>
                      </a:r>
                      <a:r>
                        <a:rPr lang="ru-RU" sz="24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вебинара</a:t>
                      </a:r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29.09.2020, Федеральная проектная команда </a:t>
                      </a:r>
                    </a:p>
                    <a:p>
                      <a:pPr algn="ctr"/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(Московский государственный психолого-педагогический</a:t>
                      </a:r>
                      <a:r>
                        <a:rPr lang="ru-RU" sz="14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университет)</a:t>
                      </a:r>
                      <a:endParaRPr lang="ru-RU" sz="1400" b="1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846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-11318" y="1508788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05890"/>
              </p:ext>
            </p:extLst>
          </p:nvPr>
        </p:nvGraphicFramePr>
        <p:xfrm>
          <a:off x="323528" y="260648"/>
          <a:ext cx="8064896" cy="6525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3127517751"/>
                    </a:ext>
                  </a:extLst>
                </a:gridCol>
              </a:tblGrid>
              <a:tr h="6525963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Согласно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протоколу Министерства просвещения Российской Федерации №Д02-4/02пр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от 13 августа 2019 года апробация проводится в 6 субъектах Российской Федерации: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Красноярский край; Республика Хакасия;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Ярославская область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; Калужская область; Московская область;  Нижегородская область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(150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школ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Региональная</a:t>
                      </a:r>
                      <a:r>
                        <a:rPr lang="ru-RU" sz="2400" b="0" baseline="0" dirty="0" smtClean="0">
                          <a:solidFill>
                            <a:srgbClr val="FF0000"/>
                          </a:solidFill>
                        </a:rPr>
                        <a:t> команда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(утверждена приказом ДО);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Региональный координатор: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Серафимович Ирина Владимировна,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к.пс.н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., проректор ГАУ ДПО ЯО ИРО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ru-RU" sz="2400" b="0" baseline="0" dirty="0" smtClean="0">
                          <a:solidFill>
                            <a:srgbClr val="FF0000"/>
                          </a:solidFill>
                        </a:rPr>
                        <a:t>Список образовательных организаций Ярославской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области (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поток - 30 школ,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поток – 7 школ);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Школьные команды апробации</a:t>
                      </a:r>
                    </a:p>
                    <a:p>
                      <a:pPr algn="ctr"/>
                      <a:endParaRPr lang="ru-RU" sz="2400" b="1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846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38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7920880" cy="576064"/>
          </a:xfrm>
        </p:spPr>
        <p:txBody>
          <a:bodyPr/>
          <a:lstStyle/>
          <a:p>
            <a:pPr algn="ctr"/>
            <a:r>
              <a:rPr lang="ru-RU" dirty="0" smtClean="0"/>
              <a:t>Цель и целевая модель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019550"/>
            <a:ext cx="3168353" cy="801943"/>
          </a:xfrm>
        </p:spPr>
        <p:txBody>
          <a:bodyPr/>
          <a:lstStyle/>
          <a:p>
            <a:r>
              <a:rPr lang="ru-RU" dirty="0"/>
              <a:t>Цель апробации: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635" y="2492896"/>
            <a:ext cx="3488278" cy="297583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Комплексная </a:t>
            </a:r>
            <a:r>
              <a:rPr lang="ru-RU" b="1" dirty="0"/>
              <a:t>оценка предлагаемой целевой модели системы профилактики и коррекции трудностей в обучении у обучающихся</a:t>
            </a:r>
            <a:r>
              <a:rPr lang="ru-RU" dirty="0"/>
              <a:t>, имеющих соответствующие риски неблагоприятных социальных условий, и ее проверка на практике, в реальных условиях.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3968" y="2023005"/>
            <a:ext cx="3730866" cy="469892"/>
          </a:xfrm>
        </p:spPr>
        <p:txBody>
          <a:bodyPr/>
          <a:lstStyle/>
          <a:p>
            <a:r>
              <a:rPr lang="ru-RU" dirty="0"/>
              <a:t>Целевая модель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39952" y="2821491"/>
            <a:ext cx="4824536" cy="26373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Блок 1. Упреждение трудностей в обучении (профилактика рисков) </a:t>
            </a:r>
          </a:p>
          <a:p>
            <a:pPr algn="just"/>
            <a:r>
              <a:rPr lang="ru-RU" dirty="0"/>
              <a:t>Блок 2. Работа с состоявшимися (наступившими) трудностями в обучении </a:t>
            </a:r>
          </a:p>
          <a:p>
            <a:pPr algn="just"/>
            <a:r>
              <a:rPr lang="ru-RU" dirty="0"/>
              <a:t>Блок 3. Необходимые условия реализации модели и управление профилактикой и устранением трудностей в обучении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24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обучающихся: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674" y="1853755"/>
            <a:ext cx="8784975" cy="36125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- обучающиеся, испытывающие трудности в обучении;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обучающиеся </a:t>
            </a:r>
            <a:r>
              <a:rPr lang="ru-RU" sz="2400" dirty="0"/>
              <a:t>из семей с низкими </a:t>
            </a:r>
            <a:r>
              <a:rPr lang="ru-RU" sz="2400" dirty="0" smtClean="0"/>
              <a:t>социально-экономическим статусом;</a:t>
            </a:r>
            <a:endParaRPr lang="ru-RU" sz="2400" dirty="0"/>
          </a:p>
          <a:p>
            <a:pPr algn="just">
              <a:buFontTx/>
              <a:buChar char="-"/>
            </a:pPr>
            <a:r>
              <a:rPr lang="ru-RU" sz="2400" dirty="0" smtClean="0"/>
              <a:t>из </a:t>
            </a:r>
            <a:r>
              <a:rPr lang="ru-RU" sz="2400" dirty="0"/>
              <a:t>семей </a:t>
            </a:r>
            <a:r>
              <a:rPr lang="ru-RU" sz="2400" dirty="0" smtClean="0"/>
              <a:t>мигрантов</a:t>
            </a:r>
            <a:r>
              <a:rPr lang="ru-RU" sz="2400" dirty="0"/>
              <a:t>;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-</a:t>
            </a:r>
            <a:r>
              <a:rPr lang="ru-RU" sz="2400" dirty="0" smtClean="0"/>
              <a:t> </a:t>
            </a:r>
            <a:r>
              <a:rPr lang="ru-RU" sz="2400" dirty="0"/>
              <a:t>обучающиеся с </a:t>
            </a:r>
            <a:r>
              <a:rPr lang="ru-RU" sz="2400" dirty="0" smtClean="0"/>
              <a:t>ОВЗ</a:t>
            </a:r>
            <a:r>
              <a:rPr lang="ru-RU" sz="2400" dirty="0"/>
              <a:t>;</a:t>
            </a: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обучающиеся </a:t>
            </a:r>
            <a:r>
              <a:rPr lang="ru-RU" sz="2400" dirty="0"/>
              <a:t>сироты и оставшиеся без попечения </a:t>
            </a:r>
            <a:r>
              <a:rPr lang="ru-RU" sz="2400" dirty="0" smtClean="0"/>
              <a:t>родителей</a:t>
            </a:r>
            <a:r>
              <a:rPr lang="ru-RU" sz="2400" dirty="0"/>
              <a:t>;</a:t>
            </a: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обучающиеся </a:t>
            </a:r>
            <a:r>
              <a:rPr lang="ru-RU" sz="2400" dirty="0"/>
              <a:t>с </a:t>
            </a:r>
            <a:r>
              <a:rPr lang="ru-RU" sz="2400" dirty="0" err="1"/>
              <a:t>девиантным</a:t>
            </a:r>
            <a:r>
              <a:rPr lang="ru-RU" sz="2400" dirty="0"/>
              <a:t> </a:t>
            </a:r>
            <a:r>
              <a:rPr lang="ru-RU" sz="2400" dirty="0" smtClean="0"/>
              <a:t>поведением.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31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апробации: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53755"/>
            <a:ext cx="8784975" cy="36125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1. Самостоятельная </a:t>
            </a:r>
            <a:r>
              <a:rPr lang="ru-RU" sz="2800" dirty="0"/>
              <a:t>оценка целевой модели на местах </a:t>
            </a:r>
            <a:r>
              <a:rPr lang="ru-RU" sz="2800" dirty="0">
                <a:solidFill>
                  <a:srgbClr val="FF0000"/>
                </a:solidFill>
              </a:rPr>
              <a:t>(экспертная оценка и практические мероприятия на базе школ). 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800" dirty="0" smtClean="0"/>
              <a:t>2</a:t>
            </a:r>
            <a:r>
              <a:rPr lang="ru-RU" sz="2800" dirty="0"/>
              <a:t>. Очные проектные семинары (</a:t>
            </a:r>
            <a:r>
              <a:rPr lang="ru-RU" sz="2800" dirty="0" err="1"/>
              <a:t>вебинары</a:t>
            </a:r>
            <a:r>
              <a:rPr lang="ru-RU" sz="2800" dirty="0"/>
              <a:t>) с возможностью дистанционного подключения и участием отобранных общеобразовательных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1099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апробации: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9"/>
            <a:ext cx="8712967" cy="3765538"/>
          </a:xfrm>
        </p:spPr>
        <p:txBody>
          <a:bodyPr>
            <a:noAutofit/>
          </a:bodyPr>
          <a:lstStyle/>
          <a:p>
            <a:r>
              <a:rPr lang="ru-RU" sz="2800" dirty="0"/>
              <a:t>По итогам апробации должны быть представлены </a:t>
            </a:r>
            <a:r>
              <a:rPr lang="ru-RU" sz="2800" dirty="0">
                <a:solidFill>
                  <a:srgbClr val="FF0000"/>
                </a:solidFill>
              </a:rPr>
              <a:t>«дорожные карты» </a:t>
            </a:r>
            <a:r>
              <a:rPr lang="ru-RU" sz="2800" dirty="0"/>
              <a:t>по внедрению целевой модели системы профилактики и коррекции трудностей в обучении у обучающихся, имеющих соответствующие риски неблагоприятных социальных условий, разработанные </a:t>
            </a:r>
            <a:r>
              <a:rPr lang="ru-RU" sz="2800" dirty="0">
                <a:solidFill>
                  <a:srgbClr val="FF0000"/>
                </a:solidFill>
              </a:rPr>
              <a:t>в пилотных субъектах Российской Федерации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6306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31" y="260648"/>
            <a:ext cx="6571343" cy="1049235"/>
          </a:xfrm>
        </p:spPr>
        <p:txBody>
          <a:bodyPr/>
          <a:lstStyle/>
          <a:p>
            <a:r>
              <a:rPr lang="ru-RU" dirty="0" smtClean="0"/>
              <a:t>СРОКИ АПРОБАЦИИ: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8" y="908720"/>
            <a:ext cx="8712967" cy="4413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20 сентября 2020 – начало проекта.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21 сентября  - 2 октября 2020 – согласование региональной программы, утверждение региональной команды, формирование перечня школ.</a:t>
            </a:r>
          </a:p>
          <a:p>
            <a:pPr marL="0" indent="0">
              <a:buNone/>
            </a:pPr>
            <a:r>
              <a:rPr lang="ru-RU" dirty="0" smtClean="0"/>
              <a:t>8 октября 2020 – проектный семинар для школ- участников.</a:t>
            </a:r>
          </a:p>
          <a:p>
            <a:pPr marL="0" indent="0">
              <a:buNone/>
            </a:pPr>
            <a:r>
              <a:rPr lang="ru-RU" dirty="0" smtClean="0"/>
              <a:t>До 28 октября – заполнение </a:t>
            </a:r>
            <a:r>
              <a:rPr lang="ru-RU" dirty="0" smtClean="0">
                <a:solidFill>
                  <a:srgbClr val="FF0000"/>
                </a:solidFill>
              </a:rPr>
              <a:t>экспертных карт </a:t>
            </a:r>
            <a:r>
              <a:rPr lang="ru-RU" dirty="0" smtClean="0"/>
              <a:t>(</a:t>
            </a:r>
            <a:r>
              <a:rPr lang="en-US" dirty="0" smtClean="0"/>
              <a:t>I </a:t>
            </a:r>
            <a:r>
              <a:rPr lang="ru-RU" dirty="0" smtClean="0"/>
              <a:t>поток, </a:t>
            </a:r>
            <a:r>
              <a:rPr lang="ru-RU" dirty="0" smtClean="0">
                <a:solidFill>
                  <a:srgbClr val="FF0000"/>
                </a:solidFill>
              </a:rPr>
              <a:t>30 школ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До 9 ноября – ведение </a:t>
            </a:r>
            <a:r>
              <a:rPr lang="ru-RU" dirty="0" smtClean="0">
                <a:solidFill>
                  <a:srgbClr val="FF0000"/>
                </a:solidFill>
              </a:rPr>
              <a:t>журналов апробации </a:t>
            </a:r>
            <a:r>
              <a:rPr lang="ru-RU" dirty="0" smtClean="0"/>
              <a:t>(</a:t>
            </a:r>
            <a:r>
              <a:rPr lang="en-US" dirty="0" smtClean="0"/>
              <a:t>II </a:t>
            </a:r>
            <a:r>
              <a:rPr lang="ru-RU" dirty="0" smtClean="0"/>
              <a:t>поток, </a:t>
            </a:r>
            <a:r>
              <a:rPr lang="ru-RU" dirty="0" smtClean="0">
                <a:solidFill>
                  <a:srgbClr val="FF0000"/>
                </a:solidFill>
              </a:rPr>
              <a:t>7 школ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9</a:t>
            </a:r>
            <a:r>
              <a:rPr lang="ru-RU" dirty="0" smtClean="0"/>
              <a:t> ноября 2020 – завершение итоговой отчетности (для школ).</a:t>
            </a:r>
          </a:p>
          <a:p>
            <a:pPr marL="0" indent="0">
              <a:buNone/>
            </a:pPr>
            <a:r>
              <a:rPr lang="ru-RU" dirty="0" smtClean="0"/>
              <a:t>16 ноября 2020 – утверждение «дорожной карты» для региона.</a:t>
            </a:r>
          </a:p>
          <a:p>
            <a:pPr marL="0" indent="0">
              <a:buNone/>
            </a:pPr>
            <a:r>
              <a:rPr lang="ru-RU" dirty="0" smtClean="0"/>
              <a:t>20 ноября 2020 – итоговая отчетность по Ярославской области, завершение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4943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апробации: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7" cy="4197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1. Экспертные карты школ (30 школ).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2. Журналы апробации (7 школ).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3. Экспертная карта для Ярославской области.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4. «Дорожная карта» </a:t>
            </a:r>
            <a:r>
              <a:rPr lang="ru-RU" sz="2800" dirty="0"/>
              <a:t>по внедрению целевой модели системы профилактики и коррекции трудностей в обучении у обучающихся, имеющих соответствующие риски неблагоприятных социальных условий, разработанные </a:t>
            </a:r>
            <a:r>
              <a:rPr lang="ru-RU" sz="2800" dirty="0" smtClean="0">
                <a:solidFill>
                  <a:srgbClr val="FF0000"/>
                </a:solidFill>
              </a:rPr>
              <a:t>в Ярославской области</a:t>
            </a:r>
            <a:r>
              <a:rPr lang="ru-RU" sz="2800" dirty="0" smtClean="0"/>
              <a:t>. </a:t>
            </a: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7783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Благодарим Вас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2939</TotalTime>
  <Words>529</Words>
  <Application>Microsoft Office PowerPoint</Application>
  <PresentationFormat>Экран (4:3)</PresentationFormat>
  <Paragraphs>54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Презентация PowerPoint</vt:lpstr>
      <vt:lpstr>Презентация PowerPoint</vt:lpstr>
      <vt:lpstr>Цель и целевая модель</vt:lpstr>
      <vt:lpstr>Категории обучающихся: </vt:lpstr>
      <vt:lpstr>Этапы апробации: </vt:lpstr>
      <vt:lpstr>Результаты апробации:</vt:lpstr>
      <vt:lpstr>СРОКИ АПРОБАЦИИ:</vt:lpstr>
      <vt:lpstr>Результаты апробации: </vt:lpstr>
      <vt:lpstr>Благодарим Вас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Ирина Владимировна Серафимович</cp:lastModifiedBy>
  <cp:revision>215</cp:revision>
  <cp:lastPrinted>2020-09-28T06:33:17Z</cp:lastPrinted>
  <dcterms:created xsi:type="dcterms:W3CDTF">2020-04-28T10:20:12Z</dcterms:created>
  <dcterms:modified xsi:type="dcterms:W3CDTF">2020-10-06T06:53:31Z</dcterms:modified>
</cp:coreProperties>
</file>