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66" r:id="rId4"/>
    <p:sldId id="267" r:id="rId5"/>
    <p:sldId id="268" r:id="rId6"/>
    <p:sldId id="258" r:id="rId7"/>
    <p:sldId id="263" r:id="rId8"/>
    <p:sldId id="260" r:id="rId9"/>
    <p:sldId id="264" r:id="rId10"/>
    <p:sldId id="265" r:id="rId11"/>
    <p:sldId id="269" r:id="rId12"/>
    <p:sldId id="262" r:id="rId13"/>
    <p:sldId id="270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59" autoAdjust="0"/>
    <p:restoredTop sz="80431" autoAdjust="0"/>
  </p:normalViewPr>
  <p:slideViewPr>
    <p:cSldViewPr>
      <p:cViewPr varScale="1">
        <p:scale>
          <a:sx n="58" d="100"/>
          <a:sy n="58" d="100"/>
        </p:scale>
        <p:origin x="-14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7B652-1046-44C5-9C3D-7D9B0FC1A727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A910F-B06D-4D4A-BA55-01794F89A80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4370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06882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51831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</a:t>
            </a:r>
            <a:r>
              <a:rPr lang="ru-RU" baseline="0" dirty="0" smtClean="0"/>
              <a:t> отслеживание этих показателей.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9178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</a:t>
            </a:r>
            <a:r>
              <a:rPr lang="ru-RU" baseline="0" dirty="0" smtClean="0"/>
              <a:t> отслеживание этих показателей.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91786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Количественные и(или)  качественные показатели, которые доказывают, что результат достигнут. В программу мониторинга должно быть включено</a:t>
            </a:r>
            <a:r>
              <a:rPr lang="ru-RU" baseline="0" dirty="0" smtClean="0"/>
              <a:t> отслеживание этих показателей.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9178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406882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«Контекстные факторы» рекомендуется представить данные, которые оказывают большое влияние на особенности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организации образовательного процесса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9834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«Образовательные результаты учащихся» рекомендуется представить выводы на основе анализа результатов ВПР и ГИА, результатов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диагностик и динамики качества знаний, результатов мониторинга школьной мотивации и т.д.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«Профессиональные компетентности педагогов» рекомендуется представить выводы на основе результатов тестирования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компетенций педагогов и другое.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«Организация профессионального взаимодействия внутри школы» рекомендуется представить выводы на основе анализа плана методической работы и другое.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2982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«Образовательные результаты учащихся» рекомендуется представить выводы на основе анализа результатов ВПР и ГИА, результатов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диагностик и динамики качества знаний, результатов мониторинга школьной мотивации и т.д.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«Профессиональные компетентности педагогов» рекомендуется представить выводы на основе результатов тестирования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компетенций педагогов и другое.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«Организация профессионального взаимодействия внутри школы» рекомендуется представить выводы на основе анализа плана методической работы и другое.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2982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«Образовательные результаты учащихся» рекомендуется представить выводы на основе анализа результатов ВПР и ГИА, результатов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диагностик и динамики качества знаний, результатов мониторинга школьной мотивации и т.д.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«Профессиональные компетентности педагогов» рекомендуется представить выводы на основе результатов тестирования </a:t>
            </a:r>
            <a:r>
              <a:rPr lang="ru-RU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метапредметных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компетенций педагогов и другое.</a:t>
            </a:r>
          </a:p>
          <a:p>
            <a:pPr marL="228600" indent="-228600">
              <a:buAutoNum type="arabicPeriod"/>
            </a:pP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пункте «Организация профессионального взаимодействия внутри школы» рекомендуется представить выводы на основе анализа плана методической работы и другое.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2982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Программе перехода школы в эффективный режим работы на основе анализа выявлены «западающие» зоны в работе школы. Зафиксируйте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их на слайде.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Под «западающими зонами» понимаются 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проблемы, выявленные 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ходе комплексного анализа качества школьных процессов по направлениям: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качество управления, качество преподавания, организация образовательной среды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74846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Выделенные проблемы, </a:t>
            </a:r>
            <a:r>
              <a:rPr kumimoji="0" lang="ru-RU" sz="1200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доступные для решения силами управленческой команды школы,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«преобразуйте» в приоритеты изменений.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 общего количества возможных приоритетов Программы выделите те, на которые будет направлена реализация Программы. (обычно их 2-4).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3658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каждому приоритету пропишите цель, задачи, действия и результаты к каждой задаче,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4211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 каждому приоритету пропишите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цель, задачи, действия и результаты </a:t>
            </a:r>
            <a:r>
              <a:rPr kumimoji="0" lang="ru-RU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 каждой задаче</a:t>
            </a:r>
            <a:r>
              <a:rPr lang="ru-RU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по которым можно судить о выполнении задачи. Помните, что на презентацию отводится 10 минут. Обозначьте только ключевые позиции.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A910F-B06D-4D4A-BA55-01794F89A801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76876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7"/>
            <a:ext cx="8208912" cy="1368152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программа перехода школы в эффективный режим работы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1028" name="Picture 4" descr="http://www.iro.yar.ru/fileadmin/user_upload/konkurs-ehff-rezh-ra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44824"/>
            <a:ext cx="2448272" cy="23666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539553" y="4648200"/>
            <a:ext cx="6984776" cy="1589112"/>
          </a:xfrm>
        </p:spPr>
        <p:txBody>
          <a:bodyPr/>
          <a:lstStyle/>
          <a:p>
            <a:pPr algn="l"/>
            <a:r>
              <a:rPr lang="ru-RU" b="1" dirty="0" err="1" smtClean="0"/>
              <a:t>МОу</a:t>
            </a:r>
            <a:r>
              <a:rPr lang="ru-RU" b="1" dirty="0" smtClean="0"/>
              <a:t> Дуниловская основная общеобразовательная школа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884368" y="3103654"/>
            <a:ext cx="603050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III</a:t>
            </a:r>
            <a:endParaRPr lang="ru-RU" sz="28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Э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Т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А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243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1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 3: </a:t>
            </a:r>
            <a:r>
              <a:rPr lang="ru-RU" sz="2400" dirty="0" smtClean="0"/>
              <a:t>Освоение дистанционных технологий и подбор </a:t>
            </a:r>
            <a:r>
              <a:rPr lang="ru-RU" sz="2400" dirty="0" err="1" smtClean="0"/>
              <a:t>контента</a:t>
            </a:r>
            <a:r>
              <a:rPr lang="ru-RU" sz="2400" dirty="0" smtClean="0"/>
              <a:t> (ресурсов)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10130143"/>
              </p:ext>
            </p:extLst>
          </p:nvPr>
        </p:nvGraphicFramePr>
        <p:xfrm>
          <a:off x="500034" y="2643182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3486136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Самообразование педагогов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анкетирование педагогов на компетентность;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Создание ПОС на базе школы -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партнера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Большесельская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СОШ)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педагогов, повысивших уровень знаний в области инновационных технологий, 75-90%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квалификации педагогов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Прохождение КПК: 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по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предметам с использованием дистанционных технологий;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«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Метапредметные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компетенции педагога»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педагогов, повысивших свою квалификацию, 75-90%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755576" y="1628800"/>
            <a:ext cx="8229600" cy="800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Цель по приоритету 3: </a:t>
            </a:r>
            <a:r>
              <a:rPr lang="ru-RU" dirty="0" smtClean="0"/>
              <a:t>повысить уровень компетенции в использовании дистанционных технологий педагогами</a:t>
            </a: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Font typeface="Arial" pitchFamily="34" charset="0"/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414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860387"/>
          </a:xfrm>
        </p:spPr>
        <p:txBody>
          <a:bodyPr>
            <a:normAutofit/>
          </a:bodyPr>
          <a:lstStyle/>
          <a:p>
            <a:pPr marL="114300" lvl="0">
              <a:buClr>
                <a:srgbClr val="93A299"/>
              </a:buClr>
            </a:pPr>
            <a:r>
              <a:rPr lang="ru-RU" sz="2200" b="1" dirty="0" smtClean="0">
                <a:solidFill>
                  <a:srgbClr val="C00000"/>
                </a:solidFill>
              </a:rPr>
              <a:t>ЦЕЛЕВЫЕ ПОКАЗАТЕЛИ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программы</a:t>
            </a:r>
            <a:endParaRPr lang="ru-RU" sz="2400" b="1" dirty="0">
              <a:solidFill>
                <a:srgbClr val="564B3C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41652471"/>
              </p:ext>
            </p:extLst>
          </p:nvPr>
        </p:nvGraphicFramePr>
        <p:xfrm>
          <a:off x="357158" y="1214422"/>
          <a:ext cx="8496944" cy="5357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8274"/>
                <a:gridCol w="5748670"/>
              </a:tblGrid>
              <a:tr h="95675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реализации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 результативности</a:t>
                      </a:r>
                      <a:endParaRPr lang="ru-RU" dirty="0"/>
                    </a:p>
                  </a:txBody>
                  <a:tcPr/>
                </a:tc>
              </a:tr>
              <a:tr h="2902169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Удовлетворенность участников образовательных отношений МТО образовательной организации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участников образовательных отношений, удовлетворенных МТО организации(78%, 80%, 82%)</a:t>
                      </a:r>
                    </a:p>
                    <a:p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педагогических работников, высказывающих удовлетворенность  условиями работы и денежным вознаграждением(55%, 60%, 65%)</a:t>
                      </a:r>
                      <a:endParaRPr lang="ru-RU" sz="2200" dirty="0"/>
                    </a:p>
                  </a:txBody>
                  <a:tcPr/>
                </a:tc>
              </a:tr>
              <a:tr h="1498922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Степень удовлетворенности получателей услуг 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получателей услуг, положительно оценивающих доброжелательность и вежливость работников организации (92%, 96%, 98%)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1587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860387"/>
          </a:xfrm>
        </p:spPr>
        <p:txBody>
          <a:bodyPr>
            <a:normAutofit/>
          </a:bodyPr>
          <a:lstStyle/>
          <a:p>
            <a:pPr marL="114300" lvl="0">
              <a:buClr>
                <a:srgbClr val="93A299"/>
              </a:buClr>
            </a:pPr>
            <a:r>
              <a:rPr lang="ru-RU" sz="2200" b="1" dirty="0" smtClean="0">
                <a:solidFill>
                  <a:srgbClr val="C00000"/>
                </a:solidFill>
              </a:rPr>
              <a:t>ЦЕЛЕВЫЕ ПОКАЗАТЕЛИ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программы</a:t>
            </a:r>
            <a:endParaRPr lang="ru-RU" sz="2400" b="1" dirty="0">
              <a:solidFill>
                <a:srgbClr val="564B3C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41652471"/>
              </p:ext>
            </p:extLst>
          </p:nvPr>
        </p:nvGraphicFramePr>
        <p:xfrm>
          <a:off x="323528" y="1484784"/>
          <a:ext cx="8496944" cy="416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5464"/>
                <a:gridCol w="5391480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реализации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 результативности</a:t>
                      </a:r>
                      <a:endParaRPr lang="ru-RU" dirty="0"/>
                    </a:p>
                  </a:txBody>
                  <a:tcPr/>
                </a:tc>
              </a:tr>
              <a:tr h="556705"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качества подготовки обучающихся</a:t>
                      </a:r>
                      <a:endParaRPr lang="ru-RU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обучающихся от общего количества демонстрирующих успеваемость по предметам 97,7%, 98%,100%</a:t>
                      </a:r>
                    </a:p>
                    <a:p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Качество знаний 17%, 18%, 19%</a:t>
                      </a:r>
                    </a:p>
                    <a:p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Обученность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40%, 41%, 43%</a:t>
                      </a:r>
                    </a:p>
                    <a:p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балл   3.2, 3.4, 3.7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1587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860387"/>
          </a:xfrm>
        </p:spPr>
        <p:txBody>
          <a:bodyPr>
            <a:normAutofit/>
          </a:bodyPr>
          <a:lstStyle/>
          <a:p>
            <a:pPr marL="114300" lvl="0">
              <a:buClr>
                <a:srgbClr val="93A299"/>
              </a:buClr>
            </a:pPr>
            <a:r>
              <a:rPr lang="ru-RU" sz="2200" b="1" dirty="0" smtClean="0">
                <a:solidFill>
                  <a:srgbClr val="C00000"/>
                </a:solidFill>
              </a:rPr>
              <a:t>ЦЕЛЕВЫЕ ПОКАЗАТЕЛИ</a:t>
            </a:r>
            <a:r>
              <a:rPr lang="ru-RU" sz="2200" dirty="0" smtClean="0">
                <a:solidFill>
                  <a:srgbClr val="C00000"/>
                </a:solidFill>
              </a:rPr>
              <a:t> </a:t>
            </a:r>
            <a:r>
              <a:rPr lang="ru-RU" sz="2200" b="1" dirty="0" smtClean="0">
                <a:solidFill>
                  <a:srgbClr val="C00000"/>
                </a:solidFill>
              </a:rPr>
              <a:t>программы</a:t>
            </a:r>
            <a:endParaRPr lang="ru-RU" sz="2400" b="1" dirty="0">
              <a:solidFill>
                <a:srgbClr val="564B3C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41652471"/>
              </p:ext>
            </p:extLst>
          </p:nvPr>
        </p:nvGraphicFramePr>
        <p:xfrm>
          <a:off x="285720" y="1214422"/>
          <a:ext cx="8496944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5332"/>
                <a:gridCol w="6391612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 реализации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 результативности</a:t>
                      </a:r>
                      <a:endParaRPr lang="ru-RU" dirty="0"/>
                    </a:p>
                  </a:txBody>
                  <a:tcPr/>
                </a:tc>
              </a:tr>
              <a:tr h="5567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Развитие кадрового потенциала школы</a:t>
                      </a:r>
                      <a:endParaRPr lang="ru-RU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педагогов повысивших свою квалификацию посредством прохождения КПК, (50%, 60%, 80%)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педагогических работников, которым по результатам аттестации присвоена первая квалификационная категория в общей численности педагогических работников, (70%, 80%, 90%)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педагогов использующих новые технологии и методы обучения – в т.ч. освоенные в рамках ПК, (70%, 80%, 90%)</a:t>
                      </a:r>
                      <a:endParaRPr lang="ru-RU" sz="22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1587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7"/>
            <a:ext cx="8208912" cy="1368152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программа перехода школы в эффективный режим работы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84368" y="3103654"/>
            <a:ext cx="603050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III</a:t>
            </a:r>
            <a:endParaRPr lang="ru-RU" sz="28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ru-RU" sz="20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Э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Т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А</a:t>
            </a:r>
          </a:p>
          <a:p>
            <a:pPr algn="ctr"/>
            <a:r>
              <a:rPr lang="ru-RU" sz="2000" b="1" dirty="0" smtClean="0">
                <a:latin typeface="Times New Roman" panose="02020603050405020304" pitchFamily="18" charset="0"/>
              </a:rPr>
              <a:t>П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071670" y="3000372"/>
            <a:ext cx="42148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43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59173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44602113"/>
              </p:ext>
            </p:extLst>
          </p:nvPr>
        </p:nvGraphicFramePr>
        <p:xfrm>
          <a:off x="285720" y="857232"/>
          <a:ext cx="8499256" cy="573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5856050"/>
              </a:tblGrid>
              <a:tr h="85803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Фактическое состояние</a:t>
                      </a:r>
                      <a:endParaRPr lang="ru-RU" dirty="0"/>
                    </a:p>
                  </a:txBody>
                  <a:tcPr/>
                </a:tc>
              </a:tr>
              <a:tr h="240250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Сведения об образовательной организации </a:t>
                      </a:r>
                      <a:r>
                        <a:rPr lang="ru-RU" dirty="0" smtClean="0"/>
                        <a:t>(контингент учащихся, количественный и качественный состав педагогического коллектива)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Школа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асполагается в с. Дунилово Большесельского р-на в  3 км от районного центра.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 учащихся, из них 10 чел. – с ОВЗ, 2 чел. – инвалиды,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50% семей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малообеспеченные.</a:t>
                      </a:r>
                      <a:endParaRPr lang="ru-RU" sz="19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педагогов, из них 70 % с высшим профессиональным (педагогическим) образованием, 70% с высшей и  первой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квалификационной категориями.</a:t>
                      </a:r>
                      <a:endParaRPr lang="ru-RU" sz="1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81155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Контекстные факторы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Большинство педагогов не компетентны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области обучения детей с ОВЗ и </a:t>
                      </a:r>
                      <a:r>
                        <a:rPr lang="ru-RU" sz="19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девиантным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поведением. Родители не заинтересованы в повышении качества образования.</a:t>
                      </a:r>
                      <a:endParaRPr lang="ru-RU" sz="1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Наблюдается понижение качества знаний во всех классах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на 3.4% по сравнению с предыдущим учебным годом.</a:t>
                      </a:r>
                      <a:endParaRPr lang="ru-RU" sz="1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1005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12488801"/>
              </p:ext>
            </p:extLst>
          </p:nvPr>
        </p:nvGraphicFramePr>
        <p:xfrm>
          <a:off x="179512" y="1124747"/>
          <a:ext cx="8784976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538"/>
                <a:gridCol w="6178438"/>
              </a:tblGrid>
              <a:tr h="79812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 из анализа текущей ситуации</a:t>
                      </a:r>
                      <a:endParaRPr lang="ru-RU" dirty="0"/>
                    </a:p>
                  </a:txBody>
                  <a:tcPr/>
                </a:tc>
              </a:tr>
              <a:tr h="4006458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Образовательные результаты учащихся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Успеваемость 97.7%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Качество знаний 17.14%</a:t>
                      </a:r>
                    </a:p>
                    <a:p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Обученность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40.23%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балл 3.2 </a:t>
                      </a:r>
                    </a:p>
                    <a:p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Метапредметные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результаты - повышенный уровень (25%), базовый уровень (67%), ниже базового (8%).</a:t>
                      </a:r>
                    </a:p>
                    <a:p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балл по результатам ОГЭ по русскому языку 3,6; по математике 3,3 (за последние три года).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8841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12488801"/>
              </p:ext>
            </p:extLst>
          </p:nvPr>
        </p:nvGraphicFramePr>
        <p:xfrm>
          <a:off x="179512" y="1124747"/>
          <a:ext cx="8784976" cy="5182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5166"/>
                <a:gridCol w="5749810"/>
              </a:tblGrid>
              <a:tr h="73261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 из анализа текущей ситуации</a:t>
                      </a:r>
                      <a:endParaRPr lang="ru-RU" dirty="0"/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Профессиональные</a:t>
                      </a:r>
                      <a:r>
                        <a:rPr lang="ru-RU" sz="2000" b="1" baseline="0" dirty="0" smtClean="0"/>
                        <a:t> компетентности учителей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Среднее значение по всем пока -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зателям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уровня </a:t>
                      </a:r>
                      <a:r>
                        <a:rPr lang="ru-RU" sz="2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метапредметных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компетенций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педагогов для ШНСУ 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МОУ Дуниловской ООШ составляет 1,57, что выше порогового значения на 0,17 пункта.</a:t>
                      </a:r>
                    </a:p>
                    <a:p>
                      <a:endParaRPr lang="ru-RU" sz="2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Выявленные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2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ru-RU" sz="2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рофессиональные дефициты :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 компетенции </a:t>
                      </a:r>
                      <a:r>
                        <a:rPr lang="ru-RU" sz="2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целеполагания</a:t>
                      </a:r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r>
                        <a:rPr lang="ru-RU" sz="2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 методической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компетенции;</a:t>
                      </a:r>
                    </a:p>
                    <a:p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 технологической компетенции;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ru-RU" sz="2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ИКТ-компетенции</a:t>
                      </a:r>
                      <a:r>
                        <a:rPr lang="ru-RU" sz="2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8841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Актуальность разработки программы</a:t>
            </a:r>
            <a:endParaRPr lang="ru-RU" sz="2400" dirty="0"/>
          </a:p>
        </p:txBody>
      </p:sp>
      <p:graphicFrame>
        <p:nvGraphicFramePr>
          <p:cNvPr id="18" name="Объект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12488801"/>
              </p:ext>
            </p:extLst>
          </p:nvPr>
        </p:nvGraphicFramePr>
        <p:xfrm>
          <a:off x="359024" y="2071678"/>
          <a:ext cx="8570694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2844"/>
                <a:gridCol w="5357850"/>
              </a:tblGrid>
              <a:tr h="72781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Основания для разработки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Выводы из анализа текущей ситуации</a:t>
                      </a:r>
                      <a:endParaRPr lang="ru-RU" dirty="0"/>
                    </a:p>
                  </a:txBody>
                  <a:tcPr/>
                </a:tc>
              </a:tr>
              <a:tr h="2772643"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Организация профессионального взаимодействия внутри школы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dirty="0" smtClean="0"/>
                        <a:t>Нерегулярные</a:t>
                      </a:r>
                      <a:r>
                        <a:rPr lang="ru-RU" sz="2200" baseline="0" dirty="0" smtClean="0"/>
                        <a:t> школьные методические объединения. </a:t>
                      </a:r>
                    </a:p>
                    <a:p>
                      <a:endParaRPr lang="ru-RU" sz="2200" baseline="0" dirty="0" smtClean="0"/>
                    </a:p>
                    <a:p>
                      <a:r>
                        <a:rPr lang="ru-RU" sz="2200" baseline="0" dirty="0" smtClean="0"/>
                        <a:t>Низкое </a:t>
                      </a:r>
                      <a:r>
                        <a:rPr lang="ru-RU" sz="2200" baseline="0" dirty="0" err="1" smtClean="0"/>
                        <a:t>взаимообучение</a:t>
                      </a:r>
                      <a:r>
                        <a:rPr lang="ru-RU" sz="2200" baseline="0" dirty="0" smtClean="0"/>
                        <a:t> среди педагогов.</a:t>
                      </a:r>
                    </a:p>
                    <a:p>
                      <a:endParaRPr lang="ru-RU" sz="2200" baseline="0" dirty="0" smtClean="0"/>
                    </a:p>
                    <a:p>
                      <a:r>
                        <a:rPr lang="ru-RU" sz="2200" baseline="0" dirty="0" smtClean="0"/>
                        <a:t>Нет педагогической лаборатории.</a:t>
                      </a:r>
                      <a:endParaRPr lang="ru-RU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8841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71637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«Западающие» зоны в деятельности школы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128" y="1000108"/>
            <a:ext cx="8260672" cy="564360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Качество управления</a:t>
            </a:r>
          </a:p>
          <a:p>
            <a:pPr marL="571500" indent="-457200">
              <a:buAutoNum type="arabicParenR"/>
            </a:pPr>
            <a:r>
              <a:rPr lang="ru-RU" dirty="0" smtClean="0"/>
              <a:t>Непонимание и незаинтересованность педагогов в управлении школой.</a:t>
            </a:r>
          </a:p>
          <a:p>
            <a:pPr marL="571500" indent="-457200">
              <a:buAutoNum type="arabicParenR"/>
            </a:pPr>
            <a:r>
              <a:rPr lang="ru-RU" dirty="0" smtClean="0"/>
              <a:t>Замкнутость социального пространства школы.</a:t>
            </a:r>
          </a:p>
          <a:p>
            <a:pPr marL="571500" indent="-457200">
              <a:buNone/>
            </a:pPr>
            <a:endParaRPr lang="ru-RU" b="1" dirty="0" smtClean="0"/>
          </a:p>
          <a:p>
            <a:pPr marL="571500" indent="-457200">
              <a:buNone/>
            </a:pPr>
            <a:r>
              <a:rPr lang="ru-RU" b="1" dirty="0" smtClean="0"/>
              <a:t>Качество преподавания</a:t>
            </a:r>
          </a:p>
          <a:p>
            <a:pPr marL="571500" indent="-457200">
              <a:buAutoNum type="arabicParenR"/>
            </a:pPr>
            <a:r>
              <a:rPr lang="ru-RU" dirty="0" smtClean="0"/>
              <a:t>Недостаточное развитие системы внутришкольного мониторинга качества образования;</a:t>
            </a:r>
          </a:p>
          <a:p>
            <a:pPr marL="571500" indent="-457200">
              <a:buAutoNum type="arabicParenR"/>
            </a:pPr>
            <a:r>
              <a:rPr lang="ru-RU" dirty="0" smtClean="0"/>
              <a:t>Недостаточное внедрение системы индивидуализации образования для детей, испытывающих трудности в обучении;</a:t>
            </a:r>
          </a:p>
          <a:p>
            <a:pPr marL="571500" indent="-457200">
              <a:buAutoNum type="arabicParenR"/>
            </a:pPr>
            <a:r>
              <a:rPr lang="ru-RU" dirty="0" smtClean="0"/>
              <a:t>Низкая учебная мотивация обучающихся, наличие равнодушной позиции у значительной части родителей; </a:t>
            </a:r>
          </a:p>
          <a:p>
            <a:pPr marL="571500" indent="-457200">
              <a:buNone/>
            </a:pPr>
            <a:endParaRPr lang="ru-RU" b="1" dirty="0" smtClean="0"/>
          </a:p>
          <a:p>
            <a:pPr marL="571500" indent="-457200">
              <a:buNone/>
            </a:pPr>
            <a:r>
              <a:rPr lang="ru-RU" b="1" dirty="0" smtClean="0"/>
              <a:t>Организация образовательной среды</a:t>
            </a:r>
          </a:p>
          <a:p>
            <a:pPr marL="571500" indent="-457200">
              <a:buFont typeface="+mj-lt"/>
              <a:buAutoNum type="arabicParenR"/>
            </a:pPr>
            <a:r>
              <a:rPr lang="ru-RU" dirty="0" smtClean="0"/>
              <a:t>Низкий уровень овладения дистанционными технологиями участниками образовательного процесса.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057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64436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Цель и приоритеты Программы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300" b="1" dirty="0" smtClean="0">
                <a:solidFill>
                  <a:schemeClr val="bg2">
                    <a:lumMod val="25000"/>
                  </a:schemeClr>
                </a:solidFill>
              </a:rPr>
              <a:t>Цель программы:  </a:t>
            </a:r>
          </a:p>
          <a:p>
            <a:pPr marL="114300" indent="0">
              <a:buNone/>
            </a:pPr>
            <a:r>
              <a:rPr lang="ru-RU" sz="2300" dirty="0" smtClean="0">
                <a:solidFill>
                  <a:schemeClr val="bg2">
                    <a:lumMod val="25000"/>
                  </a:schemeClr>
                </a:solidFill>
              </a:rPr>
              <a:t>д</a:t>
            </a:r>
            <a:r>
              <a:rPr lang="ru-RU" sz="2300" dirty="0" smtClean="0"/>
              <a:t>остижение целевых показателей за три года реализации программы посредством обеспечения индивидуализации обучения каждого ученика.</a:t>
            </a:r>
          </a:p>
          <a:p>
            <a:pPr marL="114300" indent="0">
              <a:buNone/>
            </a:pPr>
            <a:endParaRPr lang="ru-RU" sz="23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None/>
            </a:pPr>
            <a:r>
              <a:rPr lang="ru-RU" sz="2300" b="1" dirty="0" smtClean="0">
                <a:solidFill>
                  <a:schemeClr val="bg2">
                    <a:lumMod val="25000"/>
                  </a:schemeClr>
                </a:solidFill>
              </a:rPr>
              <a:t>Приоритеты программы:</a:t>
            </a:r>
          </a:p>
          <a:p>
            <a:pPr marL="571500" indent="-457200">
              <a:buFont typeface="+mj-lt"/>
              <a:buAutoNum type="arabicPeriod"/>
            </a:pPr>
            <a:r>
              <a:rPr lang="ru-RU" sz="2300" dirty="0" smtClean="0"/>
              <a:t>Внедрение системы распределенного лидерства.</a:t>
            </a:r>
          </a:p>
          <a:p>
            <a:pPr marL="571500" indent="-457200">
              <a:buFont typeface="+mj-lt"/>
              <a:buAutoNum type="arabicPeriod"/>
            </a:pPr>
            <a:r>
              <a:rPr lang="ru-RU" sz="2300" dirty="0" smtClean="0"/>
              <a:t>Обеспечение сопровождения учащихся с различными возможностями и склонностями.</a:t>
            </a:r>
          </a:p>
          <a:p>
            <a:pPr marL="571500" indent="-457200">
              <a:buFont typeface="+mj-lt"/>
              <a:buAutoNum type="arabicPeriod"/>
            </a:pPr>
            <a:r>
              <a:rPr lang="ru-RU" sz="2300" dirty="0" smtClean="0"/>
              <a:t>Освоение дистанционных технологий и подбор </a:t>
            </a:r>
            <a:r>
              <a:rPr lang="ru-RU" sz="2300" dirty="0" err="1" smtClean="0"/>
              <a:t>контента</a:t>
            </a:r>
            <a:r>
              <a:rPr lang="ru-RU" sz="2300" dirty="0" smtClean="0"/>
              <a:t> (ресурсов): платформ для организации дистанционного обучения.</a:t>
            </a:r>
            <a:endParaRPr lang="ru-RU" sz="2300" b="1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543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19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1</a:t>
            </a:r>
            <a:r>
              <a:rPr lang="ru-RU" sz="2400" b="1" dirty="0" smtClean="0">
                <a:solidFill>
                  <a:srgbClr val="C00000"/>
                </a:solidFill>
              </a:rPr>
              <a:t>: </a:t>
            </a:r>
            <a:r>
              <a:rPr lang="ru-RU" sz="2400" dirty="0" smtClean="0"/>
              <a:t>Внедрение системы распределенного лидерства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63046101"/>
              </p:ext>
            </p:extLst>
          </p:nvPr>
        </p:nvGraphicFramePr>
        <p:xfrm>
          <a:off x="500034" y="2214554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454"/>
                <a:gridCol w="3429024"/>
                <a:gridCol w="2443122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Привлечение учителей к формированию материально-технической базы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планирование бюджета на ремонтные работы;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овышение энергосбережения.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выполненных запланированных мероприятий, 75-90%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педагогической лаборатории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определить группы педагогов по профессиональным потребностям.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планирование деятельности педагогов в рамках развития школы.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Реализация планов, доля учителей, участвующих в обучении внутри школы, 75-90%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755576" y="1500174"/>
            <a:ext cx="8229600" cy="64294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Font typeface="Arial" pitchFamily="34" charset="0"/>
              <a:buNone/>
            </a:pPr>
            <a:r>
              <a:rPr lang="ru-RU" sz="3500" b="1" dirty="0" smtClean="0">
                <a:solidFill>
                  <a:schemeClr val="bg2">
                    <a:lumMod val="25000"/>
                  </a:schemeClr>
                </a:solidFill>
              </a:rPr>
              <a:t>Цель по приоритету 1: </a:t>
            </a:r>
            <a:r>
              <a:rPr lang="ru-RU" sz="3500" i="1" dirty="0" smtClean="0">
                <a:solidFill>
                  <a:schemeClr val="bg2">
                    <a:lumMod val="25000"/>
                  </a:schemeClr>
                </a:solidFill>
              </a:rPr>
              <a:t>вовлечь педагогов в процесс управления школой </a:t>
            </a: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Font typeface="Arial" pitchFamily="34" charset="0"/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5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148419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Приоритет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</a:rPr>
              <a:t>2: </a:t>
            </a:r>
            <a:r>
              <a:rPr lang="ru-RU" sz="2400" dirty="0" smtClean="0"/>
              <a:t>Обеспечение сопровождения учащихся с различными возможностями и склонностями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30411759"/>
              </p:ext>
            </p:extLst>
          </p:nvPr>
        </p:nvGraphicFramePr>
        <p:xfrm>
          <a:off x="428596" y="271462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3098"/>
                <a:gridCol w="3443302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Задачи по приоритету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План действий по каждой</a:t>
                      </a:r>
                      <a:r>
                        <a:rPr lang="ru-RU" baseline="0" dirty="0" smtClean="0"/>
                        <a:t> задаче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</a:t>
                      </a:r>
                      <a:r>
                        <a:rPr lang="ru-RU" baseline="0" dirty="0" smtClean="0"/>
                        <a:t> по каждой задаче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Изменение психологического климата в школе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Совместные творческие проекты, тренинги, выстраивание доброжелательных отношений.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учеников и педагогов, удовлетворенных психологическим климатом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, 75-90%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Внедрение новых методик обучения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использование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проектного и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разноуровневого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обучения.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введение системы инновационной оценки «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Портфолио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индивидуальные маршруты сопровождения.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Увеличение среднего балла по предмету, 3.7 балла.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>
          <a:xfrm>
            <a:off x="441664" y="1571612"/>
            <a:ext cx="8229600" cy="10715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>
              <a:buNone/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Цель по приоритету 2: </a:t>
            </a:r>
            <a:r>
              <a:rPr lang="ru-RU" dirty="0" err="1" smtClean="0">
                <a:solidFill>
                  <a:schemeClr val="bg2">
                    <a:lumMod val="25000"/>
                  </a:schemeClr>
                </a:solidFill>
              </a:rPr>
              <a:t>совершествование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системы индивидуализации  </a:t>
            </a:r>
            <a:r>
              <a:rPr lang="ru-RU" dirty="0" smtClean="0"/>
              <a:t>образования для детей, испытывающих трудности в обучении</a:t>
            </a:r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ru-RU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114300" indent="0">
              <a:buFont typeface="Arial" pitchFamily="34" charset="0"/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99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1074</TotalTime>
  <Words>1451</Words>
  <Application>Microsoft Office PowerPoint</Application>
  <PresentationFormat>Экран (4:3)</PresentationFormat>
  <Paragraphs>184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Аптека</vt:lpstr>
      <vt:lpstr>программа перехода школы в эффективный режим работы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Актуальность разработки программы</vt:lpstr>
      <vt:lpstr>«Западающие» зоны в деятельности школы</vt:lpstr>
      <vt:lpstr>Цель и приоритеты Программы</vt:lpstr>
      <vt:lpstr>Приоритет 1: Внедрение системы распределенного лидерства</vt:lpstr>
      <vt:lpstr>Приоритет 2: Обеспечение сопровождения учащихся с различными возможностями и склонностями</vt:lpstr>
      <vt:lpstr>Приоритет  3: Освоение дистанционных технологий и подбор контента (ресурсов)</vt:lpstr>
      <vt:lpstr>ЦЕЛЕВЫЕ ПОКАЗАТЕЛИ программы</vt:lpstr>
      <vt:lpstr>ЦЕЛЕВЫЕ ПОКАЗАТЕЛИ программы</vt:lpstr>
      <vt:lpstr>ЦЕЛЕВЫЕ ПОКАЗАТЕЛИ программы</vt:lpstr>
      <vt:lpstr>программа перехода школы в эффективный режим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Николаевна Наумова</dc:creator>
  <cp:lastModifiedBy>1</cp:lastModifiedBy>
  <cp:revision>84</cp:revision>
  <dcterms:created xsi:type="dcterms:W3CDTF">2020-10-02T11:56:17Z</dcterms:created>
  <dcterms:modified xsi:type="dcterms:W3CDTF">2020-10-30T11:13:07Z</dcterms:modified>
</cp:coreProperties>
</file>