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73" r:id="rId4"/>
    <p:sldId id="268" r:id="rId5"/>
    <p:sldId id="271" r:id="rId6"/>
    <p:sldId id="270" r:id="rId7"/>
    <p:sldId id="269" r:id="rId8"/>
    <p:sldId id="272" r:id="rId9"/>
    <p:sldId id="266" r:id="rId10"/>
    <p:sldId id="263" r:id="rId11"/>
    <p:sldId id="260" r:id="rId12"/>
    <p:sldId id="264" r:id="rId13"/>
    <p:sldId id="262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0431" autoAdjust="0"/>
  </p:normalViewPr>
  <p:slideViewPr>
    <p:cSldViewPr>
      <p:cViewPr varScale="1">
        <p:scale>
          <a:sx n="87" d="100"/>
          <a:sy n="87" d="100"/>
        </p:scale>
        <p:origin x="-38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I кв. </c:v>
                </c:pt>
                <c:pt idx="1">
                  <c:v>СЗД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I кв. </c:v>
                </c:pt>
                <c:pt idx="1">
                  <c:v>СЗД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100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I кв. </c:v>
                </c:pt>
                <c:pt idx="1">
                  <c:v>СЗД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100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022912"/>
        <c:axId val="100032896"/>
      </c:barChart>
      <c:catAx>
        <c:axId val="100022912"/>
        <c:scaling>
          <c:orientation val="minMax"/>
        </c:scaling>
        <c:delete val="0"/>
        <c:axPos val="b"/>
        <c:majorTickMark val="out"/>
        <c:minorTickMark val="none"/>
        <c:tickLblPos val="nextTo"/>
        <c:crossAx val="100032896"/>
        <c:crosses val="autoZero"/>
        <c:auto val="1"/>
        <c:lblAlgn val="ctr"/>
        <c:lblOffset val="100"/>
        <c:noMultiLvlLbl val="0"/>
      </c:catAx>
      <c:valAx>
        <c:axId val="100032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00229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7B652-1046-44C5-9C3D-7D9B0FC1A727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A910F-B06D-4D4A-BA55-01794F89A8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370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688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«Контекстные факторы» рекомендуется представить данные, которые оказывают большое влияние на особенности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организации образовательного процесса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834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«Образовательные результаты учащихся» рекомендуется представить выводы на основе анализа результатов ВПР и ГИА, результатов 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диагностик и динамики качества знаний, результатов мониторинга школьной мотивации и т.д.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«Профессиональные компетентности педагогов» рекомендуется представить выводы на основе результатов тестирования 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компетенций педагогов и другое.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«Организация профессионального взаимодействия внутри школы» рекомендуется представить выводы на основе анализа плана методической работы и другое.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982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Выделенные проблемы, </a:t>
            </a:r>
            <a:r>
              <a:rPr kumimoji="0" lang="ru-RU" sz="1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доступные для решения силами управленческой команды школы,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«преобразуйте» в приоритеты изменений.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 общего количества возможных приоритетов Программы выделите те, на которые будет направлена реализация Программы. (обычно их 2-4).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658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211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каждому приоритету пропишите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цель, задачи, действия и результаты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каждой задаче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 которым можно судить о выполнении задачи. Помните, что на презентацию отводится 10 минут. Обозначьте только ключевые позиции.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876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Количественные и(или)  качественные показатели, которые доказывают, что результат достигнут. В программу мониторинга должно быть включено</a:t>
            </a:r>
            <a:r>
              <a:rPr lang="ru-RU" baseline="0" dirty="0" smtClean="0"/>
              <a:t> отслеживание этих показателей.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178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7"/>
            <a:ext cx="8208912" cy="1368152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программа перехода школы в эффективны режим работы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1028" name="Picture 4" descr="http://www.iro.yar.ru/fileadmin/user_upload/konkurs-ehff-rezh-ra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44824"/>
            <a:ext cx="2448272" cy="236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9552" y="4581128"/>
            <a:ext cx="6984776" cy="64807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 </a:t>
            </a:r>
            <a:r>
              <a:rPr lang="ru-RU" sz="24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МБОУ </a:t>
            </a:r>
            <a:r>
              <a:rPr lang="ru-RU" sz="24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Покров-Рогульская СШ</a:t>
            </a:r>
            <a:endParaRPr lang="ru-RU" sz="24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84368" y="3103654"/>
            <a:ext cx="603050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III</a:t>
            </a:r>
            <a:endParaRPr lang="ru-RU" sz="28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Э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Т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А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П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43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64436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Цель и приоритеты Программы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Цель программы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marL="0" indent="0">
              <a:buFontTx/>
              <a:buNone/>
            </a:pPr>
            <a:r>
              <a:rPr lang="ru-RU" sz="1800" dirty="0" smtClean="0">
                <a:solidFill>
                  <a:schemeClr val="dk1"/>
                </a:solidFill>
              </a:rPr>
              <a:t>повышение образовательных результатов и уровня социализации каждого ребенка независимо от стартовых возможностей и социальных условий.</a:t>
            </a:r>
          </a:p>
          <a:p>
            <a:pPr marL="114300" indent="0"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None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Приоритеты программы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indent="-342900">
              <a:buNone/>
            </a:pPr>
            <a:r>
              <a:rPr lang="ru-RU" sz="1800" dirty="0" smtClean="0">
                <a:solidFill>
                  <a:schemeClr val="dk1"/>
                </a:solidFill>
              </a:rPr>
              <a:t>1. Обеспечение индивидуальной поддержки для повышения </a:t>
            </a:r>
          </a:p>
          <a:p>
            <a:pPr indent="-342900">
              <a:buNone/>
            </a:pPr>
            <a:r>
              <a:rPr lang="ru-RU" sz="1800" dirty="0" smtClean="0">
                <a:solidFill>
                  <a:schemeClr val="dk1"/>
                </a:solidFill>
              </a:rPr>
              <a:t>образовательных результатов и уровня социализации учащегося.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dk1"/>
                </a:solidFill>
              </a:rPr>
              <a:t>2. Повышение профессиональной компетенции педагогов и развитие форм профессионального  взаимодействия.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229543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1"/>
            <a:ext cx="8964488" cy="936103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1</a:t>
            </a:r>
            <a:r>
              <a:rPr lang="ru-RU" sz="1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ru-RU" sz="2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Обеспечение индивидуальной поддержки для повышения образовательных результатов и уровня социализации учащегося</a:t>
            </a:r>
            <a:endParaRPr lang="ru-RU" sz="20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046101"/>
              </p:ext>
            </p:extLst>
          </p:nvPr>
        </p:nvGraphicFramePr>
        <p:xfrm>
          <a:off x="179511" y="1844824"/>
          <a:ext cx="8712969" cy="5609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9"/>
                <a:gridCol w="2952328"/>
                <a:gridCol w="3168352"/>
              </a:tblGrid>
              <a:tr h="656738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2871654">
                <a:tc>
                  <a:txBody>
                    <a:bodyPr/>
                    <a:lstStyle/>
                    <a:p>
                      <a:pPr algn="l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Продолжить работу по созданию  условий для достижения учащимися с различными способностями и образовательными запросами  положительных показателей по всем предметам на всех ступенях обучения,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проводить мониторинг качества образования,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осуществлять контроля за преподаванием предметов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повышение мотивации к обучению  используя все виды стимулирования,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реализация курса ССЛ: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улучшение МТБ кабинета,.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организация и проведение предметных недель.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рост образовательных результатов на всех ступенях образования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сохранение среднего балл по основным предметам ГИА на уровне среднего за три года.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качества образования до 32 % по школе.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положительная динамика внутренней мотивации к учению 50%  учеников.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показателя «объективная самооценка».</a:t>
                      </a:r>
                      <a:endParaRPr lang="ru-RU" dirty="0"/>
                    </a:p>
                  </a:txBody>
                  <a:tcPr/>
                </a:tc>
              </a:tr>
              <a:tr h="1424662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функциональной грамотности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Анализ и развитие образовательной среды Реализация направления повышения функциональной грамотности через урочную и внеурочную деятельность.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уровень развития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метапредметных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результатов.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Высокий уровень социализации – 100% выпускников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и высокий уровень коммуникации у 70 % учащихся.</a:t>
                      </a:r>
                    </a:p>
                  </a:txBody>
                  <a:tcPr/>
                </a:tc>
              </a:tr>
              <a:tr h="656738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0" y="1196752"/>
            <a:ext cx="8985176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Цель по приоритету </a:t>
            </a:r>
            <a:r>
              <a:rPr lang="ru-RU" sz="1900" dirty="0" smtClean="0">
                <a:solidFill>
                  <a:schemeClr val="dk1"/>
                </a:solidFill>
              </a:rPr>
              <a:t>1</a:t>
            </a:r>
          </a:p>
          <a:p>
            <a:pPr marL="114300" indent="0">
              <a:buNone/>
            </a:pPr>
            <a:r>
              <a:rPr lang="ru-RU" sz="1900" dirty="0" smtClean="0">
                <a:solidFill>
                  <a:schemeClr val="dk1"/>
                </a:solidFill>
              </a:rPr>
              <a:t>:</a:t>
            </a:r>
            <a:r>
              <a:rPr lang="ru-RU" sz="2300" dirty="0" smtClean="0">
                <a:solidFill>
                  <a:schemeClr val="dk1"/>
                </a:solidFill>
              </a:rPr>
              <a:t>Поддержка стабильных показателей образовательных результатов</a:t>
            </a: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Font typeface="Arial" pitchFamily="34" charset="0"/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435280" cy="100811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2</a:t>
            </a:r>
            <a:r>
              <a:rPr lang="ru-RU" sz="1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:</a:t>
            </a:r>
            <a:br>
              <a:rPr lang="ru-RU" sz="1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ru-RU" sz="1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Повышение профессиональной компетенции педагогов и развитие форм профессионального  взаимодействия.</a:t>
            </a:r>
            <a:endParaRPr lang="ru-RU"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411759"/>
              </p:ext>
            </p:extLst>
          </p:nvPr>
        </p:nvGraphicFramePr>
        <p:xfrm>
          <a:off x="0" y="1988839"/>
          <a:ext cx="9144000" cy="8361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744"/>
                <a:gridCol w="2808312"/>
                <a:gridCol w="4067944"/>
              </a:tblGrid>
              <a:tr h="68720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2409145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Сопровождение  деятельности педагогов по реализации индивидуального  плана профессионального развития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диагностических мероприятий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Исследование уроков,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Разработка урока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Обучение членов команды на КПК.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учителей в профессиональном сообществе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Реализуется индивидуальный план профессионального развития.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Обобщается и распространяется педагогический опыт.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Реализуется модель распределенного лидерства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Работает система управления реализацией ИППР педагогов.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Имеются изменения в преподавании, педагогическом общении, результатах учащихся.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43122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эффективности работы профессиональных обучающихся сообществ (ПОС)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Мотивирование учителей школы на участие в инновационной работе и распространение педагогического опыта  через работу школьной методической службы.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Мотивация учителей школы на повышение кв.категорий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курсовой подготовки и переподготовки.</a:t>
                      </a:r>
                    </a:p>
                    <a:p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 педагогов проводят открытые уроки, мастер-классы, внеклассные мероприятия и участвуют в анализе проведенных мероприятий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Увеличение доли педагогических работников-участников сообщества. 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Увеличение числа педагогов – участников профессиональных конкурсов.</a:t>
                      </a:r>
                    </a:p>
                    <a:p>
                      <a:r>
                        <a:rPr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Работает «Педагогическая мастерская» по ФО и ФГ,</a:t>
                      </a:r>
                      <a:r>
                        <a:rPr lang="kk-KZ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разработке ВСОКО.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Работают два целевых ПОС.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Совершенствование сетевого профессионального взаимодействия  участников образовательного процесса,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926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179512" y="1196752"/>
            <a:ext cx="8712968" cy="8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  <a:t>Цель по приоритету 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ru-RU" sz="2000" dirty="0" smtClean="0">
                <a:solidFill>
                  <a:schemeClr val="dk1"/>
                </a:solidFill>
              </a:rPr>
              <a:t>:</a:t>
            </a:r>
          </a:p>
          <a:p>
            <a:pPr marL="114300" indent="0">
              <a:buNone/>
            </a:pPr>
            <a:r>
              <a:rPr lang="ru-RU" sz="2000" dirty="0" smtClean="0">
                <a:solidFill>
                  <a:schemeClr val="dk1"/>
                </a:solidFill>
              </a:rPr>
              <a:t>Совершенствование системы непрерывного  образования педагогов, роста их профессиональной</a:t>
            </a:r>
            <a:r>
              <a:rPr lang="ru-RU" sz="1700" dirty="0" smtClean="0"/>
              <a:t> </a:t>
            </a:r>
            <a:endParaRPr lang="ru-RU" sz="17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Font typeface="Arial" pitchFamily="34" charset="0"/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9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260649"/>
            <a:ext cx="8260672" cy="504056"/>
          </a:xfrm>
        </p:spPr>
        <p:txBody>
          <a:bodyPr>
            <a:normAutofit/>
          </a:bodyPr>
          <a:lstStyle/>
          <a:p>
            <a:pPr marL="114300" lvl="0">
              <a:buClr>
                <a:srgbClr val="93A299"/>
              </a:buClr>
            </a:pPr>
            <a:r>
              <a:rPr lang="ru-RU" sz="2400" b="1" dirty="0" smtClean="0">
                <a:solidFill>
                  <a:srgbClr val="C00000"/>
                </a:solidFill>
              </a:rPr>
              <a:t>ЦЕЛЕВЫЕ ПОКАЗАТЕЛИ программы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701"/>
              </p:ext>
            </p:extLst>
          </p:nvPr>
        </p:nvGraphicFramePr>
        <p:xfrm>
          <a:off x="0" y="836712"/>
          <a:ext cx="9144000" cy="1399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6256"/>
                <a:gridCol w="2267744"/>
              </a:tblGrid>
              <a:tr h="73933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 реализации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 результативности</a:t>
                      </a:r>
                      <a:endParaRPr lang="ru-RU" dirty="0"/>
                    </a:p>
                  </a:txBody>
                  <a:tcPr/>
                </a:tc>
              </a:tr>
              <a:tr h="10796828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образовательные результаты 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доля учащихся повысивших показатель «качество знаний» без ОВЗ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повышение показателя «объективная самооценка» у учащихся 5-9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для обучающихся с ОВЗ, поддержка стабильным показателя «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справляемость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по всем предметам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функциональной грамотности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величение показателя развитие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метапредметных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результатов</a:t>
                      </a:r>
                    </a:p>
                    <a:p>
                      <a:endParaRPr lang="ru-RU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совершенствование системы непрерывного  образования педагогов, роста их профессиональной компетентности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-доля педагогов, применяющих  технологию формирующего оценивания и технологии, способствующие формированию функциональной грамотности  обучающихся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повысить эффективность работы ПОС,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увеличение числа педагогов – участников профессиональных конкурсов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14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овершенствование </a:t>
                      </a:r>
                      <a:endParaRPr lang="ru-RU" sz="1400" dirty="0" smtClean="0"/>
                    </a:p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оценивания и учёта результатов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сформированность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ВСОКО.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32 %,</a:t>
                      </a:r>
                    </a:p>
                    <a:p>
                      <a:r>
                        <a:rPr lang="ru-RU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  <a:p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100%,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10, 20, 30 %  за три года.</a:t>
                      </a:r>
                    </a:p>
                    <a:p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80%, </a:t>
                      </a:r>
                    </a:p>
                    <a:p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10 % ежегодно.</a:t>
                      </a:r>
                    </a:p>
                  </a:txBody>
                  <a:tcPr/>
                </a:tc>
              </a:tr>
              <a:tr h="5715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59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59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5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87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581128"/>
            <a:ext cx="8260672" cy="1471475"/>
          </a:xfrm>
        </p:spPr>
        <p:txBody>
          <a:bodyPr>
            <a:normAutofit/>
          </a:bodyPr>
          <a:lstStyle/>
          <a:p>
            <a:r>
              <a:rPr lang="ru-RU" dirty="0" smtClean="0"/>
              <a:t>СПАСИБО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7"/>
            <a:ext cx="8445624" cy="38164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Способность к изменениям, поиску новых средств, методов и форм образовательной и воспитательной деятельности - фактор развития школы.</a:t>
            </a:r>
          </a:p>
          <a:p>
            <a:pPr>
              <a:buNone/>
            </a:pPr>
            <a:r>
              <a:rPr lang="ru-RU" dirty="0" smtClean="0"/>
              <a:t> Инновационная деятельность – средство решения  задач, стоящих перед образованием.</a:t>
            </a:r>
          </a:p>
          <a:p>
            <a:pPr>
              <a:buNone/>
            </a:pPr>
            <a:r>
              <a:rPr lang="ru-RU" dirty="0" smtClean="0"/>
              <a:t> Четкий подход к изменениям в образовании, усиливает способность школы управлять изменениями.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163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/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4602113"/>
              </p:ext>
            </p:extLst>
          </p:nvPr>
        </p:nvGraphicFramePr>
        <p:xfrm>
          <a:off x="251520" y="1412776"/>
          <a:ext cx="8784976" cy="6055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5040560"/>
              </a:tblGrid>
              <a:tr h="61745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Основания для разработки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Фактическое состояние</a:t>
                      </a:r>
                      <a:endParaRPr lang="ru-RU" dirty="0"/>
                    </a:p>
                  </a:txBody>
                  <a:tcPr/>
                </a:tc>
              </a:tr>
              <a:tr h="20578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Сведения об образовательной организации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 учеников и 15 детей дошкольного возраста.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педагогический коллектив: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человек, из них 9 имеют высшее образование,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1- среднее специальное:  воспитатель Д/Г,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чел. – 1 кв.категория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увеличивается количество детей с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ограниченными возможностями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здоровья (ОВЗ 7 вид 39 % ,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в классах от 29 % до 100 %),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имеем 100 %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справляемость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достаточно низкий уровень качества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образования.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032543">
                <a:tc gridSpan="2">
                  <a:txBody>
                    <a:bodyPr/>
                    <a:lstStyle/>
                    <a:p>
                      <a:r>
                        <a:rPr lang="ru-RU" b="1" dirty="0" smtClean="0"/>
                        <a:t>Контекстные факторы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настоящее время сокращается контингент обучающихся,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80 % учащихся ежедневно приезжают на занятия на школьном автобусе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дети проживают в семьях с различными социальными условиями.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05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94050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«Разработка и внедрение региональной стратегии помощи школам, работающим в сложных социальных  условиях» </a:t>
            </a: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23527" y="2241249"/>
            <a:ext cx="8496945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Значимые мероприятия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chemeClr val="dk1"/>
                </a:solidFill>
              </a:rPr>
              <a:t>- диагностика профессиональных затруднений,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dirty="0" smtClean="0">
                <a:solidFill>
                  <a:schemeClr val="dk1"/>
                </a:solidFill>
              </a:rPr>
              <a:t>создание ПОС, что позволило повысить профессиональную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dirty="0" smtClean="0">
                <a:solidFill>
                  <a:schemeClr val="dk1"/>
                </a:solidFill>
              </a:rPr>
              <a:t>  компетенцию учителя, через реализацию внутрифирменного 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dirty="0" smtClean="0">
                <a:solidFill>
                  <a:schemeClr val="dk1"/>
                </a:solidFill>
              </a:rPr>
              <a:t>  обучения,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chemeClr val="dk1"/>
                </a:solidFill>
              </a:rPr>
              <a:t>- внести изменения в структуру методической работы,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chemeClr val="dk1"/>
                </a:solidFill>
              </a:rPr>
              <a:t>- использовать технологию ЛС, для исследования урока, 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chemeClr val="dk1"/>
                </a:solidFill>
              </a:rPr>
              <a:t>- определить стратегию развития образовательной организации.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Результаты       ГИА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4343516" y="2143116"/>
          <a:ext cx="4800484" cy="318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Диаграмма" r:id="rId3" imgW="2743139" imgH="1828800" progId="MSGraph.Chart.8">
                  <p:embed/>
                </p:oleObj>
              </mc:Choice>
              <mc:Fallback>
                <p:oleObj name="Диаграмма" r:id="rId3" imgW="2743139" imgH="1828800" progId="MSGraph.Char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516" y="2143116"/>
                        <a:ext cx="4800484" cy="318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0662" y="2143116"/>
          <a:ext cx="4731279" cy="3143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Диаграмма" r:id="rId5" imgW="2743139" imgH="1828800" progId="MSGraph.Chart.8">
                  <p:embed/>
                </p:oleObj>
              </mc:Choice>
              <mc:Fallback>
                <p:oleObj name="Диаграмма" r:id="rId5" imgW="2743139" imgH="1828800" progId="MSGraph.Char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62" y="2143116"/>
                        <a:ext cx="4731279" cy="31432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357290" y="1928802"/>
            <a:ext cx="114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ОГЭ</a:t>
            </a:r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000760" y="1928802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ГВЭ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СПРАВЛЯЕМОСТЬ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1428728" y="2000240"/>
          <a:ext cx="5929354" cy="3979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7" name="Диаграмма" r:id="rId3" imgW="2781201" imgH="1866861" progId="MSGraph.Chart.8">
                  <p:embed/>
                </p:oleObj>
              </mc:Choice>
              <mc:Fallback>
                <p:oleObj name="Диаграмма" r:id="rId3" imgW="2781201" imgH="1866861" progId="MSGraph.Char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2000240"/>
                        <a:ext cx="5929354" cy="3979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Качество  знаний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1357290" y="2097138"/>
          <a:ext cx="6072230" cy="4034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3" name="Диаграмма" r:id="rId3" imgW="2743139" imgH="1828800" progId="MSGraph.Chart.8">
                  <p:embed/>
                </p:oleObj>
              </mc:Choice>
              <mc:Fallback>
                <p:oleObj name="Диаграмма" r:id="rId3" imgW="2743139" imgH="1828800" progId="MSGraph.Char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2097138"/>
                        <a:ext cx="6072230" cy="40341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Посещение родительских собраний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142976" y="2214553"/>
          <a:ext cx="6858048" cy="423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3" name="Диаграмма" r:id="rId3" imgW="2743139" imgH="1828800" progId="MSGraph.Chart.8">
                  <p:embed/>
                </p:oleObj>
              </mc:Choice>
              <mc:Fallback>
                <p:oleObj name="Диаграмма" r:id="rId3" imgW="2743139" imgH="1828800" progId="MSGraph.Char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2214553"/>
                        <a:ext cx="6858048" cy="423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Повышение квалификации педагогических Кадров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828800" y="1828800"/>
          <a:ext cx="5957910" cy="3814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163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/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488801"/>
              </p:ext>
            </p:extLst>
          </p:nvPr>
        </p:nvGraphicFramePr>
        <p:xfrm>
          <a:off x="179512" y="1124747"/>
          <a:ext cx="8784976" cy="6461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5544616"/>
              </a:tblGrid>
              <a:tr h="61745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Основания для разработки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Выводы из анализа текущей ситуации</a:t>
                      </a:r>
                      <a:endParaRPr lang="ru-RU" dirty="0"/>
                    </a:p>
                  </a:txBody>
                  <a:tcPr/>
                </a:tc>
              </a:tr>
              <a:tr h="144814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Образовательные результаты учащихся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низкий уровень мотивации учащихся к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получению знаний,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низкий уровень качества знаний учащихся,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53691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Профессиональные</a:t>
                      </a:r>
                      <a:r>
                        <a:rPr lang="ru-RU" b="1" baseline="0" dirty="0" smtClean="0"/>
                        <a:t> компетентности учителей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учебный план и рабочая программа учителя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не работают на развитие функциональной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грамотности учащегося,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нет четкого механизма отслеживания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прогресса образовательных результатов,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не работает система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внутришкольного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мониторинга учебных достижений. (ВСОКО)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08770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Организация профессионального взаимодействия внутри школы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повышение эффективности ПОС,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разовое участие родителей в организации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проведения мероприятий и отсутствие их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интереса к процессу воспитания и обучения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детей.</a:t>
                      </a:r>
                    </a:p>
                    <a:p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41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723</TotalTime>
  <Words>1141</Words>
  <Application>Microsoft Office PowerPoint</Application>
  <PresentationFormat>Экран (4:3)</PresentationFormat>
  <Paragraphs>175</Paragraphs>
  <Slides>14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Аптека</vt:lpstr>
      <vt:lpstr>Диаграмма</vt:lpstr>
      <vt:lpstr>программа перехода школы в эффективны режим работы</vt:lpstr>
      <vt:lpstr>Актуальность разработки программы</vt:lpstr>
      <vt:lpstr>«Разработка и внедрение региональной стратегии помощи школам, работающим в сложных социальных  условиях» </vt:lpstr>
      <vt:lpstr>Результаты       ГИА</vt:lpstr>
      <vt:lpstr>СПРАВЛЯЕМОСТЬ</vt:lpstr>
      <vt:lpstr>Качество  знаний</vt:lpstr>
      <vt:lpstr>Посещение родительских собраний </vt:lpstr>
      <vt:lpstr>Повышение квалификации педагогических Кадров </vt:lpstr>
      <vt:lpstr>Актуальность разработки программы</vt:lpstr>
      <vt:lpstr>Цель и приоритеты Программы</vt:lpstr>
      <vt:lpstr>Приоритет 1 Обеспечение индивидуальной поддержки для повышения образовательных результатов и уровня социализации учащегося</vt:lpstr>
      <vt:lpstr>Приоритет 2: Повышение профессиональной компетенции педагогов и развитие форм профессионального  взаимодействия.</vt:lpstr>
      <vt:lpstr>ЦЕЛЕВЫЕ ПОКАЗАТЕЛИ программы</vt:lpstr>
      <vt:lpstr>СПАСИБО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Николаевна Наумова</dc:creator>
  <cp:lastModifiedBy>ИОЦ-5</cp:lastModifiedBy>
  <cp:revision>118</cp:revision>
  <dcterms:created xsi:type="dcterms:W3CDTF">2020-10-02T11:56:17Z</dcterms:created>
  <dcterms:modified xsi:type="dcterms:W3CDTF">2020-10-29T08:15:43Z</dcterms:modified>
</cp:coreProperties>
</file>