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63" r:id="rId6"/>
    <p:sldId id="260" r:id="rId7"/>
    <p:sldId id="268" r:id="rId8"/>
    <p:sldId id="264" r:id="rId9"/>
    <p:sldId id="269" r:id="rId10"/>
    <p:sldId id="262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59" autoAdjust="0"/>
    <p:restoredTop sz="96975" autoAdjust="0"/>
  </p:normalViewPr>
  <p:slideViewPr>
    <p:cSldViewPr>
      <p:cViewPr varScale="1">
        <p:scale>
          <a:sx n="92" d="100"/>
          <a:sy n="92" d="100"/>
        </p:scale>
        <p:origin x="-12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7B652-1046-44C5-9C3D-7D9B0FC1A727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A910F-B06D-4D4A-BA55-01794F89A80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370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688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Количественные и(или)  качественные показатели, которые доказывают, что результат достигнут. В программу мониторинга должно быть включено</a:t>
            </a:r>
            <a:r>
              <a:rPr lang="ru-RU" baseline="0" dirty="0" smtClean="0"/>
              <a:t> отслеживание этих показателей.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91786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Количественные и(или)  качественные показатели, которые доказывают, что результат достигнут. В программу мониторинга должно быть включено</a:t>
            </a:r>
            <a:r>
              <a:rPr lang="ru-RU" baseline="0" dirty="0" smtClean="0"/>
              <a:t> отслеживание этих показателей.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9178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«Контекстные факторы» рекомендуется представить данные, которые оказывают большое влияние на особенности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организации образовательного процесса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9834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«Образовательные результаты учащихся» рекомендуется представить выводы на основе анализа результатов ВПР и ГИА, результатов метапредметных диагностик и динамики качества знаний, результатов мониторинга школьной мотивации и т.д.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«Профессиональные компетентности педагогов» рекомендуется представить выводы на основе результатов тестирования метапредметных компетенций педагогов и другое.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«Организация профессионального взаимодействия внутри школы» рекомендуется представить выводы на основе анализа плана методической работы и другое.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982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Программе перехода школы в эффективный режим работы на основе анализа выявлены «западающие» зоны в работе школы. Зафиксируйте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их на слайде.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 «западающими зонами» понимаются 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проблемы, выявленные 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ходе комплексного анализа качества школьных процессов по направлениям: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качество управления, качество преподавания, организация образовательной среды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484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Выделенные проблемы, </a:t>
            </a:r>
            <a:r>
              <a:rPr kumimoji="0" lang="ru-RU" sz="1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доступные для решения силами управленческой команды школы,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«преобразуйте» в приоритеты изменений.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 общего количества возможных приоритетов Программы выделите те, на которые будет направлена реализация Программы. (обычно их 2-4).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3658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211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211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каждому приоритету пропишите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цель, задачи, действия и результаты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каждой задаче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 которым можно судить о выполнении задачи. Помните, что на презентацию отводится 10 минут. Обозначьте только ключевые позиции.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876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каждому приоритету пропишите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цель, задачи, действия и результаты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каждой задаче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 которым можно судить о выполнении задачи. Помните, что на презентацию отводится 10 минут. Обозначьте только ключевые позиции.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876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194" y="44624"/>
            <a:ext cx="8208912" cy="1368152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программа перехода школы в </a:t>
            </a:r>
            <a:r>
              <a:rPr lang="ru-RU" sz="2400" b="1" smtClean="0">
                <a:solidFill>
                  <a:srgbClr val="C00000"/>
                </a:solidFill>
              </a:rPr>
              <a:t>эффективныЙ </a:t>
            </a:r>
            <a:r>
              <a:rPr lang="ru-RU" sz="2400" b="1" dirty="0" smtClean="0">
                <a:solidFill>
                  <a:srgbClr val="C00000"/>
                </a:solidFill>
              </a:rPr>
              <a:t>режим работы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9552" y="3103654"/>
            <a:ext cx="6984776" cy="3493698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Макаровская Средняя школа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Даниловского района 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Ярославской области</a:t>
            </a:r>
          </a:p>
          <a:p>
            <a:pPr algn="r"/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r"/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Антипина Ирина Александровна, директор 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84368" y="3103654"/>
            <a:ext cx="603050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III</a:t>
            </a:r>
            <a:endParaRPr lang="ru-RU" sz="28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Э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Т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А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П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92696"/>
            <a:ext cx="2857143" cy="1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32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60672" cy="860387"/>
          </a:xfrm>
        </p:spPr>
        <p:txBody>
          <a:bodyPr>
            <a:normAutofit/>
          </a:bodyPr>
          <a:lstStyle/>
          <a:p>
            <a:pPr marL="114300" lvl="0">
              <a:buClr>
                <a:srgbClr val="93A299"/>
              </a:buClr>
            </a:pPr>
            <a:r>
              <a:rPr lang="ru-RU" sz="2200" b="1" dirty="0" smtClean="0">
                <a:solidFill>
                  <a:srgbClr val="C00000"/>
                </a:solidFill>
              </a:rPr>
              <a:t>ЦЕЛЕВЫЕ ПОКАЗАТЕЛИ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</a:rPr>
              <a:t>программы</a:t>
            </a:r>
            <a:endParaRPr lang="ru-RU" sz="2400" b="1" dirty="0">
              <a:solidFill>
                <a:srgbClr val="564B3C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5141546"/>
              </p:ext>
            </p:extLst>
          </p:nvPr>
        </p:nvGraphicFramePr>
        <p:xfrm>
          <a:off x="323528" y="981792"/>
          <a:ext cx="8496944" cy="5655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392488"/>
              </a:tblGrid>
              <a:tr h="5810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 реализации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 результативности</a:t>
                      </a:r>
                      <a:endParaRPr lang="ru-RU" dirty="0"/>
                    </a:p>
                  </a:txBody>
                  <a:tcPr/>
                </a:tc>
              </a:tr>
              <a:tr h="9047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Подготовлена нормативная база для реализации  программы.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Пакет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документов.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96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Увеличена доля педагогов, повысивших уровень профессионализма через овладение и применение в урочной деятельности технологий формирующего оценивания. 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Доля педагогов, активно использующих технологии формирующего оценивания 100%, к сентябрю 2023 г.</a:t>
                      </a:r>
                      <a:endParaRPr lang="ru-RU" dirty="0"/>
                    </a:p>
                  </a:txBody>
                  <a:tcPr/>
                </a:tc>
              </a:tr>
              <a:tr h="17829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Повышено качество образовательных результатов на всех ступенях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Доля обучающихся, имеющих результаты по ОГЭ по русскому языку и математике  не ниже средних по региону 10%.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Доля участников школьного этапа всероссийской олимпиады школьников 80%.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5079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874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860387"/>
          </a:xfrm>
        </p:spPr>
        <p:txBody>
          <a:bodyPr>
            <a:normAutofit/>
          </a:bodyPr>
          <a:lstStyle/>
          <a:p>
            <a:pPr marL="114300" lvl="0">
              <a:buClr>
                <a:srgbClr val="93A299"/>
              </a:buClr>
            </a:pPr>
            <a:r>
              <a:rPr lang="ru-RU" sz="2200" b="1" dirty="0" smtClean="0">
                <a:solidFill>
                  <a:srgbClr val="C00000"/>
                </a:solidFill>
              </a:rPr>
              <a:t>ЦЕЛЕВЫЕ ПОКАЗАТЕЛИ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</a:rPr>
              <a:t>программы</a:t>
            </a:r>
            <a:endParaRPr lang="ru-RU" sz="2400" b="1" dirty="0">
              <a:solidFill>
                <a:srgbClr val="564B3C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676680"/>
              </p:ext>
            </p:extLst>
          </p:nvPr>
        </p:nvGraphicFramePr>
        <p:xfrm>
          <a:off x="323528" y="1052736"/>
          <a:ext cx="8496944" cy="5049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39248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 реализации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 результативности</a:t>
                      </a:r>
                      <a:endParaRPr lang="ru-RU" dirty="0"/>
                    </a:p>
                  </a:txBody>
                  <a:tcPr/>
                </a:tc>
              </a:tr>
              <a:tr h="1187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Создана методическая база профессионального развития учителей, организована активная диссеминация профессионального опыта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более 60% педагогов проводят открытые уроки, практико-ориентированные семинары.</a:t>
                      </a:r>
                    </a:p>
                    <a:p>
                      <a:r>
                        <a:rPr lang="ru-RU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Собрана</a:t>
                      </a:r>
                      <a:r>
                        <a:rPr lang="ru-RU" sz="1800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копилка педагогического опыта (представлена на сайте школы).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556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Повышен имидж школы.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Публикации на сайте школы, странице ВКонтакте, газете «Северянка», Даниловское телевидение</a:t>
                      </a:r>
                    </a:p>
                  </a:txBody>
                  <a:tcPr/>
                </a:tc>
              </a:tr>
              <a:tr h="556705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Повысится  уровень мотивации обучающихся школы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Пакет  диагностических и аналитических материалов</a:t>
                      </a:r>
                      <a:endParaRPr lang="ru-RU" sz="1800" kern="1200" noProof="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556705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Создано развивающее образовательное пространство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Созданы игровые, развивающие, зоны в школьном пространстве, действует школьный музей, центр «Точка роста», создан</a:t>
                      </a:r>
                      <a:r>
                        <a:rPr lang="ru-RU" sz="1800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новый дизайн интерьера  школы</a:t>
                      </a:r>
                      <a:endParaRPr lang="ru-RU" sz="1800" kern="1200" noProof="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862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60672" cy="7163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/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523662"/>
              </p:ext>
            </p:extLst>
          </p:nvPr>
        </p:nvGraphicFramePr>
        <p:xfrm>
          <a:off x="107504" y="620688"/>
          <a:ext cx="8784976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669674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Основания для разработки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Фактическое состояние</a:t>
                      </a:r>
                      <a:endParaRPr lang="ru-RU" dirty="0"/>
                    </a:p>
                  </a:txBody>
                  <a:tcPr/>
                </a:tc>
              </a:tr>
              <a:tr h="246997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Сведения об образовательной организации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Всего</a:t>
                      </a:r>
                      <a:r>
                        <a:rPr lang="ru-RU" sz="1800" kern="150" baseline="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 обучающихся -73 чел.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50" baseline="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Дети с ОВЗ – 11 чел (15%)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Дети, состоящие</a:t>
                      </a:r>
                      <a:r>
                        <a:rPr lang="ru-RU" sz="1800" kern="150" baseline="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 </a:t>
                      </a: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 на различных</a:t>
                      </a:r>
                      <a:r>
                        <a:rPr lang="ru-RU" sz="1800" kern="150" baseline="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 видах</a:t>
                      </a: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 учета</a:t>
                      </a:r>
                      <a:r>
                        <a:rPr lang="ru-RU" sz="1800" kern="150" baseline="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 – 8 чел (11%)</a:t>
                      </a: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  </a:t>
                      </a:r>
                      <a:endParaRPr lang="ru-RU" sz="1600" kern="150" dirty="0" smtClean="0">
                        <a:effectLst/>
                        <a:latin typeface="Calibri"/>
                        <a:ea typeface="SimSun"/>
                        <a:cs typeface="F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Дети, воспитывающиеся в малоимущих семьях</a:t>
                      </a:r>
                      <a:r>
                        <a:rPr lang="ru-RU" sz="1800" kern="150" baseline="0" dirty="0" smtClean="0">
                          <a:effectLst/>
                          <a:latin typeface="Times New Roman"/>
                          <a:ea typeface="Times New Roman"/>
                          <a:cs typeface="F"/>
                        </a:rPr>
                        <a:t> -55 чел (75%).</a:t>
                      </a:r>
                      <a:endParaRPr kumimoji="0" lang="ru-RU" sz="1800" b="0" i="0" u="none" strike="noStrike" kern="15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F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5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F"/>
                        </a:rPr>
                        <a:t>Школа полностью укомплектована кадрами.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5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F"/>
                        </a:rPr>
                        <a:t>Из 15 педагогов 12 (80%) имеют высшее профессиональное образование,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5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F"/>
                        </a:rPr>
                        <a:t>11 (73 % ) учителей имеют высшую и первую  квалификационные категории. </a:t>
                      </a:r>
                      <a:endParaRPr kumimoji="0" lang="ru-RU" sz="1600" b="0" i="0" u="none" strike="noStrike" kern="15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SimSun"/>
                        <a:cs typeface="F"/>
                      </a:endParaRPr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Контекстные факторы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20% вновь прибывших педагогов имеют  перерыв в педагогической деятельности и отсутствие педагогического стажа. Педагоги с 1 квалификационной категорией не стремятся её повысить</a:t>
                      </a:r>
                      <a:endParaRPr kumimoji="0" lang="ru-RU" sz="1800" b="0" i="0" u="none" strike="noStrike" kern="15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0" i="0" u="none" strike="noStrike" kern="15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72%  обучающихся имеют низкую учебную мотивацию.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5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F"/>
                        </a:rPr>
                        <a:t>61% обучающихся  и 33% педагогов находятся на подвозе.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5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F"/>
                        </a:rPr>
                        <a:t>15% детей с ОВЗ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Недостаточное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количество ресурсов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реализации программ дополнительного образования (кадровых, временных, материальных)</a:t>
                      </a:r>
                      <a:endParaRPr kumimoji="0" lang="ru-RU" sz="1800" b="0" i="0" u="none" strike="noStrike" kern="15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050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60672" cy="7163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/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241980"/>
              </p:ext>
            </p:extLst>
          </p:nvPr>
        </p:nvGraphicFramePr>
        <p:xfrm>
          <a:off x="328083" y="1052736"/>
          <a:ext cx="8784976" cy="5330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5544616"/>
              </a:tblGrid>
              <a:tr h="61745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Основания для разработки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Выводы из анализа текущей ситуации</a:t>
                      </a:r>
                      <a:endParaRPr lang="ru-RU" dirty="0"/>
                    </a:p>
                  </a:txBody>
                  <a:tcPr/>
                </a:tc>
              </a:tr>
              <a:tr h="144814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Образовательные результаты учащихся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Успеваемость по итогам последних трех  лет составила 100%, качество знаний по итогам учебного года составило 32% (2016-2017), 30% (2017-2018), 33% (2018-2019).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Понизился средний балл ОГЭ по математике на 37%,  средний балл ОГЭ по русскому языку  ниже среднего балла по району .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23667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Профессиональные</a:t>
                      </a:r>
                      <a:r>
                        <a:rPr lang="ru-RU" b="1" baseline="0" dirty="0" smtClean="0"/>
                        <a:t> компетентности учителей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основе результатов тестирования метапредметных компетенций педагогов  недостаточное владение компетенциями: целеполагания, технологическая и методическая компетенции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416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Организация профессионального взаимодействия внутри школы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Недостаточная организация адресной методической работы в школе. Отсутствие  полной ставки заместителя директора по УВР.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41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1637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«Западающие» зоны в деятельности школы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60672" cy="5001418"/>
          </a:xfrm>
        </p:spPr>
        <p:txBody>
          <a:bodyPr>
            <a:normAutofit fontScale="85000" lnSpcReduction="20000"/>
          </a:bodyPr>
          <a:lstStyle/>
          <a:p>
            <a:pPr marL="114300" indent="0" algn="just"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На основе анализа внешней и внутренней среды школы можно выделить следующие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«западающие» зоны:</a:t>
            </a:r>
            <a:endParaRPr lang="ru-RU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114300" indent="0" algn="just"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u="sng" dirty="0">
                <a:solidFill>
                  <a:srgbClr val="000000"/>
                </a:solidFill>
                <a:latin typeface="Times New Roman"/>
                <a:ea typeface="Calibri"/>
              </a:rPr>
              <a:t>Управление: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недостаточно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высокая степень мобильности педагогов в освоении инновационных ресурсов педагогического самообразования и повышения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квалификации.</a:t>
            </a:r>
          </a:p>
          <a:p>
            <a:pPr algn="just"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114300" indent="0" algn="just">
              <a:spcAft>
                <a:spcPts val="0"/>
              </a:spcAft>
              <a:buNone/>
            </a:pPr>
            <a:r>
              <a:rPr lang="ru-RU" u="sng" dirty="0">
                <a:solidFill>
                  <a:srgbClr val="000000"/>
                </a:solidFill>
                <a:latin typeface="Times New Roman"/>
                <a:ea typeface="Calibri"/>
              </a:rPr>
              <a:t>Преподавание: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/>
              </a:rPr>
              <a:t>недостаточный </a:t>
            </a:r>
            <a:r>
              <a:rPr lang="ru-RU" dirty="0">
                <a:solidFill>
                  <a:schemeClr val="tx1"/>
                </a:solidFill>
                <a:latin typeface="Times New Roman"/>
              </a:rPr>
              <a:t>уровень готовности педагогов к использованию новых  современных технологий для организации учебной деятельности учащихся, индивидуализации обучения и повышение мотивации </a:t>
            </a:r>
            <a:r>
              <a:rPr lang="ru-RU" dirty="0" smtClean="0">
                <a:solidFill>
                  <a:schemeClr val="tx1"/>
                </a:solidFill>
                <a:latin typeface="Times New Roman"/>
              </a:rPr>
              <a:t>обучающихся.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marL="114300" indent="0" algn="just">
              <a:spcAft>
                <a:spcPts val="0"/>
              </a:spcAft>
              <a:buNone/>
            </a:pPr>
            <a:r>
              <a:rPr lang="ru-RU" u="sng" dirty="0">
                <a:solidFill>
                  <a:schemeClr val="tx1"/>
                </a:solidFill>
                <a:latin typeface="Times New Roman"/>
              </a:rPr>
              <a:t>Образовательная среда:</a:t>
            </a:r>
            <a:endParaRPr lang="ru-RU" u="sng" dirty="0">
              <a:solidFill>
                <a:schemeClr val="tx1"/>
              </a:solidFill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имеющаяся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инфраструктура дает возможность для эффективной организации урочной и внеурочной деятельности, но педагогический коллектив использует еѐ не в полной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мере.</a:t>
            </a:r>
            <a:endParaRPr lang="ru-RU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571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64436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Цель и приоритеты Программы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291264" cy="5001419"/>
          </a:xfrm>
        </p:spPr>
        <p:txBody>
          <a:bodyPr>
            <a:normAutofit/>
          </a:bodyPr>
          <a:lstStyle/>
          <a:p>
            <a:pPr marL="114300" indent="0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tx1"/>
                </a:solidFill>
              </a:rPr>
              <a:t>Цель программы: </a:t>
            </a:r>
            <a:r>
              <a:rPr lang="ru-RU" kern="150" dirty="0">
                <a:solidFill>
                  <a:schemeClr val="tx1"/>
                </a:solidFill>
                <a:latin typeface="Times New Roman"/>
                <a:ea typeface="Times New Roman"/>
                <a:cs typeface="F"/>
              </a:rPr>
              <a:t>создание условий, необходимых для повышения образовательных результатов учащихся, через формирование комплексной системы работы с учащимися, нуждающимися в поддержке</a:t>
            </a:r>
            <a:r>
              <a:rPr lang="ru-RU" kern="150" dirty="0" smtClean="0">
                <a:solidFill>
                  <a:schemeClr val="tx1"/>
                </a:solidFill>
                <a:latin typeface="Times New Roman"/>
                <a:ea typeface="Times New Roman"/>
                <a:cs typeface="F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kern="150" dirty="0">
              <a:solidFill>
                <a:schemeClr val="tx1"/>
              </a:solidFill>
              <a:latin typeface="Calibri"/>
              <a:ea typeface="SimSun"/>
              <a:cs typeface="F"/>
            </a:endParaRPr>
          </a:p>
          <a:p>
            <a:pPr marL="11430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Приоритеты программы:</a:t>
            </a:r>
          </a:p>
          <a:p>
            <a:pPr marL="0" indent="0" algn="just">
              <a:spcAft>
                <a:spcPts val="0"/>
              </a:spcAft>
              <a:buNone/>
              <a:tabLst>
                <a:tab pos="696595" algn="l"/>
              </a:tabLst>
            </a:pPr>
            <a:r>
              <a:rPr lang="ru-RU" b="1" dirty="0" smtClean="0">
                <a:solidFill>
                  <a:schemeClr val="tx1"/>
                </a:solidFill>
              </a:rPr>
              <a:t>1.</a:t>
            </a:r>
            <a:r>
              <a:rPr lang="ru-RU" kern="150" dirty="0">
                <a:solidFill>
                  <a:schemeClr val="tx1"/>
                </a:solidFill>
                <a:latin typeface="Times New Roman"/>
                <a:ea typeface="SimSun"/>
                <a:cs typeface="F"/>
              </a:rPr>
              <a:t> Поддержка профессионального развития педагогов через изменение практик преподавания для повышения успеваемости и качества знаний обучающихся.</a:t>
            </a:r>
            <a:endParaRPr lang="ru-RU" sz="2000" kern="150" dirty="0">
              <a:solidFill>
                <a:schemeClr val="tx1"/>
              </a:solidFill>
              <a:latin typeface="Calibri"/>
              <a:ea typeface="SimSun"/>
              <a:cs typeface="F"/>
            </a:endParaRPr>
          </a:p>
          <a:p>
            <a:pPr marL="114300" lvl="0" indent="0">
              <a:buClr>
                <a:srgbClr val="93A299"/>
              </a:buClr>
              <a:buNone/>
            </a:pPr>
            <a:r>
              <a:rPr lang="ru-RU" b="1" dirty="0" smtClean="0">
                <a:solidFill>
                  <a:schemeClr val="tx1"/>
                </a:solidFill>
              </a:rPr>
              <a:t>2.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Улучшение образовательной среды и школьного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климата.</a:t>
            </a:r>
            <a:endParaRPr lang="ru-RU" b="1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438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60672" cy="1296144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  <a:tabLst>
                <a:tab pos="696595" algn="l"/>
              </a:tabLst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1</a:t>
            </a:r>
            <a:r>
              <a:rPr lang="ru-RU" sz="2400" b="1" dirty="0" smtClean="0">
                <a:solidFill>
                  <a:srgbClr val="C00000"/>
                </a:solidFill>
              </a:rPr>
              <a:t>: </a:t>
            </a:r>
            <a:r>
              <a:rPr lang="ru-RU" sz="2000" b="1" kern="150" cap="none" dirty="0">
                <a:solidFill>
                  <a:prstClr val="black"/>
                </a:solidFill>
                <a:latin typeface="Times New Roman"/>
                <a:ea typeface="SimSun"/>
                <a:cs typeface="F"/>
              </a:rPr>
              <a:t>Поддержка профессионального развития педагогов через изменение практик преподавания для повышения успеваемости и качества знаний обучающихся</a:t>
            </a:r>
            <a:r>
              <a:rPr lang="ru-RU" sz="2400" b="1" kern="150" cap="none" dirty="0">
                <a:solidFill>
                  <a:prstClr val="black"/>
                </a:solidFill>
                <a:latin typeface="Times New Roman"/>
                <a:ea typeface="SimSun"/>
                <a:cs typeface="F"/>
              </a:rPr>
              <a:t>.</a:t>
            </a:r>
            <a:r>
              <a:rPr lang="ru-RU" sz="2000" kern="150" cap="none" dirty="0">
                <a:solidFill>
                  <a:prstClr val="black"/>
                </a:solidFill>
                <a:latin typeface="Calibri"/>
                <a:ea typeface="SimSun"/>
                <a:cs typeface="F"/>
              </a:rPr>
              <a:t/>
            </a:r>
            <a:br>
              <a:rPr lang="ru-RU" sz="2000" kern="150" cap="none" dirty="0">
                <a:solidFill>
                  <a:prstClr val="black"/>
                </a:solidFill>
                <a:latin typeface="Calibri"/>
                <a:ea typeface="SimSun"/>
                <a:cs typeface="F"/>
              </a:rPr>
            </a:b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673720"/>
              </p:ext>
            </p:extLst>
          </p:nvPr>
        </p:nvGraphicFramePr>
        <p:xfrm>
          <a:off x="457200" y="2492896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Проанализировать результаты промежуточной и итоговой аттестации и выделение учебных трудностей учащихся школы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Мониторинг итогов ГИА, ВПР, олимпиад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Аналитическая справка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Организовать диагностику профессиональной компетентности педагогов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Мониторинг метапредметных компетентностей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100% педагогов получили индивидуальный профиль педагога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466764" y="1340768"/>
            <a:ext cx="8229600" cy="10346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Цель по приоритету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1: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включить каждого педагога в работу ПОС, в реализацию ИППР, освоение техник формирующего оценивания для повышения мотивации обучающихся школы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к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декабрю 2022г.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Font typeface="Arial" pitchFamily="34" charset="0"/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2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645246"/>
              </p:ext>
            </p:extLst>
          </p:nvPr>
        </p:nvGraphicFramePr>
        <p:xfrm>
          <a:off x="323528" y="260648"/>
          <a:ext cx="8208912" cy="6397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764494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1561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Выбор педагогической стратегии  улучшения качества преподавания в школе </a:t>
                      </a:r>
                      <a:r>
                        <a:rPr lang="ru-RU" sz="2000" kern="15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(формирующее оценивание).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Внесение  изменений в ООП с учетом выбранной педагогической стратегии (формирующее оценивание)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Изменена </a:t>
                      </a: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ООП с учетом выбранной педагогической стратегии (формирующее оценивание)</a:t>
                      </a:r>
                      <a:endParaRPr lang="ru-RU" dirty="0"/>
                    </a:p>
                  </a:txBody>
                  <a:tcPr/>
                </a:tc>
              </a:tr>
              <a:tr h="862509"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Налаживание партнерства со средней школой №1 г. Данилов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Заключение соглашения о сотрудничестве, разработка и реализация плана совместной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Соглашение о партнерстве. </a:t>
                      </a:r>
                    </a:p>
                    <a:p>
                      <a:r>
                        <a:rPr lang="ru-RU" sz="1800" kern="15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План совместной деятельности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86537"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Обучение технологиям педагогической стратегии формирующее оценивание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Составление плана методической работы на основе планов ПОС и ИППР, ВФО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 методической  работы 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Копилка опыта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(на сайте школы)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8335"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Обучение на  курсах повышения квалификации в ИРО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Прохождение КПК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Участие 100% педагогов в КПК, получение  удостоверений.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601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574217"/>
              </p:ext>
            </p:extLst>
          </p:nvPr>
        </p:nvGraphicFramePr>
        <p:xfrm>
          <a:off x="74894" y="1902693"/>
          <a:ext cx="9036495" cy="4977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276"/>
                <a:gridCol w="2917618"/>
                <a:gridCol w="4233601"/>
              </a:tblGrid>
              <a:tr h="680237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2629226"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Зонирование образовательного пространства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Общешкольный проект  на 2021-2022</a:t>
                      </a:r>
                      <a:r>
                        <a:rPr lang="ru-RU" sz="1800" kern="150" baseline="0" dirty="0" smtClean="0">
                          <a:effectLst/>
                          <a:latin typeface="Times New Roman"/>
                          <a:ea typeface="Times New Roman"/>
                        </a:rPr>
                        <a:t> уч.год </a:t>
                      </a: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Образовательное пространство школы  как условие,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обеспечивающее учебную успешность и способствующее личностному и интеллектуальному развитию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 обучающихся</a:t>
                      </a: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Организованы </a:t>
                      </a: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игровые зоны: шахматы, шашки, теннис, </a:t>
                      </a:r>
                    </a:p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развивающие зоны по</a:t>
                      </a:r>
                      <a:r>
                        <a:rPr lang="ru-RU" sz="1800" kern="150" baseline="0" dirty="0" smtClean="0">
                          <a:effectLst/>
                          <a:latin typeface="Times New Roman"/>
                          <a:ea typeface="Times New Roman"/>
                        </a:rPr>
                        <a:t>  искусству, </a:t>
                      </a:r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профориентации, в библиотеке,</a:t>
                      </a:r>
                    </a:p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интерактивная зона  по изучению правил дорожного движения. </a:t>
                      </a:r>
                    </a:p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Наглядное оформление стен коридоров.</a:t>
                      </a:r>
                    </a:p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100% обучающихся вовлечены в проект .</a:t>
                      </a:r>
                      <a:endParaRPr lang="ru-RU" dirty="0"/>
                    </a:p>
                  </a:txBody>
                  <a:tcPr/>
                </a:tc>
              </a:tr>
              <a:tr h="939009"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Создание школьного краеведческого музея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Паспортизация школьного музея,</a:t>
                      </a:r>
                      <a:r>
                        <a:rPr lang="ru-RU" sz="1800" kern="150" baseline="0" dirty="0" smtClean="0">
                          <a:effectLst/>
                          <a:latin typeface="Times New Roman"/>
                          <a:ea typeface="Times New Roman"/>
                        </a:rPr>
                        <a:t> декабрь 2021г.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Создан школьный краеведческий музей. Организованы  музейные зоны в школьном пространстве.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10% обучающихся проводят экскурсии для 100% обучающихся и гостей.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74894" y="620688"/>
            <a:ext cx="8784976" cy="13681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just">
              <a:lnSpc>
                <a:spcPct val="110000"/>
              </a:lnSpc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Цель по приоритету 2:</a:t>
            </a:r>
            <a:r>
              <a:rPr lang="ru-RU" dirty="0">
                <a:latin typeface="Times New Roman"/>
              </a:rPr>
              <a:t>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с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оздание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развивающего образовательного пространства  к 1 сентября 2023 года как условие, обеспечивающее учебную успешность и способствующее личностному и интеллектуальному развитию обучающихся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</a:rPr>
              <a:t>.</a:t>
            </a:r>
            <a:endParaRPr lang="ru-RU" sz="2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Font typeface="Arial" pitchFamily="34" charset="0"/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07504" y="216024"/>
            <a:ext cx="8784976" cy="764704"/>
          </a:xfrm>
        </p:spPr>
        <p:txBody>
          <a:bodyPr>
            <a:normAutofit fontScale="90000"/>
          </a:bodyPr>
          <a:lstStyle/>
          <a:p>
            <a:pPr lvl="0" algn="l">
              <a:spcBef>
                <a:spcPct val="20000"/>
              </a:spcBef>
              <a:tabLst>
                <a:tab pos="696595" algn="l"/>
              </a:tabLst>
            </a:pPr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 2 : </a:t>
            </a:r>
            <a:r>
              <a:rPr lang="ru-RU" sz="2200" b="1" kern="150" cap="none" dirty="0" smtClean="0">
                <a:solidFill>
                  <a:prstClr val="black"/>
                </a:solidFill>
                <a:latin typeface="Times New Roman"/>
                <a:ea typeface="SimSun"/>
                <a:cs typeface="F"/>
              </a:rPr>
              <a:t> </a:t>
            </a:r>
            <a:r>
              <a:rPr lang="ru-RU" sz="2000" b="1" kern="150" cap="none" dirty="0" smtClean="0">
                <a:solidFill>
                  <a:prstClr val="black"/>
                </a:solidFill>
                <a:latin typeface="Times New Roman"/>
                <a:ea typeface="SimSun"/>
                <a:cs typeface="F"/>
              </a:rPr>
              <a:t>Улучшение образовательной среды и школьного климата</a:t>
            </a:r>
            <a:r>
              <a:rPr lang="ru-RU" sz="2200" b="1" kern="150" cap="none" dirty="0">
                <a:solidFill>
                  <a:schemeClr val="tx1"/>
                </a:solidFill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/>
            </a:r>
            <a:br>
              <a:rPr lang="ru-RU" sz="2200" b="1" kern="150" cap="none" dirty="0">
                <a:solidFill>
                  <a:schemeClr val="tx1"/>
                </a:solidFill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</a:br>
            <a:endParaRPr lang="ru-RU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95536" y="332656"/>
            <a:ext cx="8260672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20000"/>
              </a:spcBef>
              <a:tabLst>
                <a:tab pos="696595" algn="l"/>
              </a:tabLst>
            </a:pPr>
            <a:r>
              <a:rPr lang="ru-RU" sz="2000" kern="150" cap="none" dirty="0" smtClean="0">
                <a:solidFill>
                  <a:prstClr val="black"/>
                </a:solidFill>
                <a:latin typeface="Calibri"/>
                <a:ea typeface="SimSun"/>
                <a:cs typeface="F"/>
              </a:rPr>
              <a:t/>
            </a:r>
            <a:br>
              <a:rPr lang="ru-RU" sz="2000" kern="150" cap="none" dirty="0" smtClean="0">
                <a:solidFill>
                  <a:prstClr val="black"/>
                </a:solidFill>
                <a:latin typeface="Calibri"/>
                <a:ea typeface="SimSun"/>
                <a:cs typeface="F"/>
              </a:rPr>
            </a:b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980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073941"/>
              </p:ext>
            </p:extLst>
          </p:nvPr>
        </p:nvGraphicFramePr>
        <p:xfrm>
          <a:off x="251520" y="260648"/>
          <a:ext cx="8522402" cy="3915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801"/>
                <a:gridCol w="2550488"/>
                <a:gridCol w="3131113"/>
              </a:tblGrid>
              <a:tr h="66241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8377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Создание Центра образования цифрового и гуманитарного профилей дополнительного образования «Точка роста» в 2022 году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Подготовка нормативно-правовой базы.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Кадровое обеспечение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Информационное сопровождение. (информация о начале реализации проекта, запуск сайта, открытие Центра)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50" dirty="0" smtClean="0">
                          <a:effectLst/>
                          <a:latin typeface="Times New Roman"/>
                          <a:ea typeface="Times New Roman"/>
                        </a:rPr>
                        <a:t>Функционирование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Центра образования цифрового и гуманитарного профилей дополнительного образования «Точка роста» в 2022 году.</a:t>
                      </a:r>
                    </a:p>
                    <a:p>
                      <a:r>
                        <a:rPr lang="ru-RU" sz="1800" kern="150" dirty="0" smtClean="0">
                          <a:effectLst/>
                          <a:latin typeface="Times New Roman"/>
                          <a:ea typeface="Times New Roman"/>
                        </a:rPr>
                        <a:t>100% охват школьников дополнительным образованием в 2022 году.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6149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754</TotalTime>
  <Words>1445</Words>
  <Application>Microsoft Office PowerPoint</Application>
  <PresentationFormat>Экран (4:3)</PresentationFormat>
  <Paragraphs>159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Аптека</vt:lpstr>
      <vt:lpstr>программа перехода школы в эффективныЙ режим работы</vt:lpstr>
      <vt:lpstr>Актуальность разработки программы</vt:lpstr>
      <vt:lpstr>Актуальность разработки программы</vt:lpstr>
      <vt:lpstr>«Западающие» зоны в деятельности школы</vt:lpstr>
      <vt:lpstr>Цель и приоритеты Программы</vt:lpstr>
      <vt:lpstr>Приоритет 1: Поддержка профессионального развития педагогов через изменение практик преподавания для повышения успеваемости и качества знаний обучающихся. </vt:lpstr>
      <vt:lpstr>Презентация PowerPoint</vt:lpstr>
      <vt:lpstr>Приоритет  2 :  Улучшение образовательной среды и школьного климата </vt:lpstr>
      <vt:lpstr>Презентация PowerPoint</vt:lpstr>
      <vt:lpstr>ЦЕЛЕВЫЕ ПОКАЗАТЕЛИ программы</vt:lpstr>
      <vt:lpstr>ЦЕЛЕВЫЕ ПОКАЗАТЕЛИ программы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Николаевна Наумова</dc:creator>
  <cp:lastModifiedBy>user</cp:lastModifiedBy>
  <cp:revision>90</cp:revision>
  <dcterms:created xsi:type="dcterms:W3CDTF">2020-10-02T11:56:17Z</dcterms:created>
  <dcterms:modified xsi:type="dcterms:W3CDTF">2020-11-03T07:30:02Z</dcterms:modified>
</cp:coreProperties>
</file>