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87" r:id="rId3"/>
    <p:sldId id="268" r:id="rId4"/>
    <p:sldId id="293" r:id="rId5"/>
    <p:sldId id="310" r:id="rId6"/>
    <p:sldId id="311" r:id="rId7"/>
    <p:sldId id="314" r:id="rId8"/>
    <p:sldId id="315" r:id="rId9"/>
    <p:sldId id="316" r:id="rId10"/>
    <p:sldId id="317" r:id="rId11"/>
    <p:sldId id="318" r:id="rId12"/>
    <p:sldId id="320" r:id="rId13"/>
    <p:sldId id="321" r:id="rId14"/>
    <p:sldId id="313" r:id="rId1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55" autoAdjust="0"/>
  </p:normalViewPr>
  <p:slideViewPr>
    <p:cSldViewPr>
      <p:cViewPr varScale="1">
        <p:scale>
          <a:sx n="105" d="100"/>
          <a:sy n="105" d="100"/>
        </p:scale>
        <p:origin x="8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6D8D1-380F-4431-A505-F4CFAF96E12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469F8-2E03-497F-9BB1-727E226FA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43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469F8-2E03-497F-9BB1-727E226FAC1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89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105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00809"/>
            <a:ext cx="9071930" cy="145719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11318" y="1508788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Дмитрий\Desktop\jrsl-ger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2" y="106714"/>
            <a:ext cx="422701" cy="100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7584" y="260648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Департамент образования Ярославской области </a:t>
            </a:r>
            <a:endParaRPr lang="ru-RU" sz="1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46717" y="260535"/>
            <a:ext cx="7025211" cy="10562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1902955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</a:rPr>
              <a:t>Мониторинг вариативных показателей перехода школ в эффективный режим работы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4051447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Сальникова Юлия Николаевна, </a:t>
            </a:r>
            <a:r>
              <a:rPr lang="ru-RU" sz="2400" dirty="0" err="1"/>
              <a:t>к.п.н</a:t>
            </a:r>
            <a:r>
              <a:rPr lang="ru-RU" sz="2400" dirty="0" smtClean="0"/>
              <a:t>., доцент центра образовательного менеджмента </a:t>
            </a:r>
            <a:r>
              <a:rPr lang="ru-RU" sz="2400" dirty="0"/>
              <a:t>ГАУ ДПО ЯО ИРО</a:t>
            </a:r>
          </a:p>
        </p:txBody>
      </p:sp>
    </p:spTree>
    <p:extLst>
      <p:ext uri="{BB962C8B-B14F-4D97-AF65-F5344CB8AC3E}">
        <p14:creationId xmlns:p14="http://schemas.microsoft.com/office/powerpoint/2010/main" val="222677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3671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прохождения заполнения анкеты мониторинга вариативных показателей школ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r="12178" b="15778"/>
          <a:stretch/>
        </p:blipFill>
        <p:spPr>
          <a:xfrm>
            <a:off x="-717" y="1340768"/>
            <a:ext cx="9113813" cy="4968552"/>
          </a:xfrm>
        </p:spPr>
      </p:pic>
    </p:spTree>
    <p:extLst>
      <p:ext uri="{BB962C8B-B14F-4D97-AF65-F5344CB8AC3E}">
        <p14:creationId xmlns:p14="http://schemas.microsoft.com/office/powerpoint/2010/main" val="1721767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392" y="116632"/>
            <a:ext cx="7859216" cy="562074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прохождения заполнения анкеты мониторинга вариативных показателей школ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0" t="17769" r="7578" b="-984"/>
          <a:stretch/>
        </p:blipFill>
        <p:spPr>
          <a:xfrm>
            <a:off x="35496" y="1124744"/>
            <a:ext cx="9073008" cy="4896544"/>
          </a:xfrm>
        </p:spPr>
      </p:pic>
    </p:spTree>
    <p:extLst>
      <p:ext uri="{BB962C8B-B14F-4D97-AF65-F5344CB8AC3E}">
        <p14:creationId xmlns:p14="http://schemas.microsoft.com/office/powerpoint/2010/main" val="1677852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392" y="116632"/>
            <a:ext cx="7859216" cy="562074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прохождения заполнения анкеты мониторинга вариативных показателей школ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t="22516" r="17107" b="9701"/>
          <a:stretch/>
        </p:blipFill>
        <p:spPr>
          <a:xfrm>
            <a:off x="54046" y="1052736"/>
            <a:ext cx="9035907" cy="4536504"/>
          </a:xfrm>
        </p:spPr>
      </p:pic>
    </p:spTree>
    <p:extLst>
      <p:ext uri="{BB962C8B-B14F-4D97-AF65-F5344CB8AC3E}">
        <p14:creationId xmlns:p14="http://schemas.microsoft.com/office/powerpoint/2010/main" val="2937357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859216" cy="562074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прохождения заполнения анкеты мониторинга вариативных показателей школ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1" t="37029" r="27249" b="9665"/>
          <a:stretch/>
        </p:blipFill>
        <p:spPr>
          <a:xfrm>
            <a:off x="15857" y="1340768"/>
            <a:ext cx="9033731" cy="4968552"/>
          </a:xfrm>
        </p:spPr>
      </p:pic>
    </p:spTree>
    <p:extLst>
      <p:ext uri="{BB962C8B-B14F-4D97-AF65-F5344CB8AC3E}">
        <p14:creationId xmlns:p14="http://schemas.microsoft.com/office/powerpoint/2010/main" val="2534801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Благодарим Вас за внимание!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700808"/>
            <a:ext cx="5880788" cy="437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92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ОСНОВНЫЕ ПРОЦЕДУРЫ, ИСПОЛЬЗУЕМЫЕ ДЛЯ ОБЕСПЕЧЕНИЯ КАЧЕСТВА ОБРАЗОВАНИЯ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r>
              <a:rPr lang="ru-RU" sz="5400" dirty="0" smtClean="0"/>
              <a:t>Экспертиза</a:t>
            </a:r>
          </a:p>
          <a:p>
            <a:r>
              <a:rPr lang="ru-RU" sz="5400" dirty="0" smtClean="0"/>
              <a:t>Контроль</a:t>
            </a:r>
          </a:p>
          <a:p>
            <a:r>
              <a:rPr lang="ru-RU" sz="5400" dirty="0" smtClean="0"/>
              <a:t>Оценка</a:t>
            </a:r>
          </a:p>
          <a:p>
            <a:r>
              <a:rPr lang="ru-RU" sz="5400" dirty="0" err="1" smtClean="0"/>
              <a:t>Самообследование</a:t>
            </a:r>
            <a:endParaRPr lang="ru-RU" sz="5400" dirty="0" smtClean="0"/>
          </a:p>
          <a:p>
            <a:r>
              <a:rPr lang="ru-RU" sz="5400" u="sng" dirty="0" smtClean="0"/>
              <a:t>Мониторинг</a:t>
            </a:r>
            <a:endParaRPr lang="ru-RU" sz="5400" u="sng" dirty="0"/>
          </a:p>
        </p:txBody>
      </p:sp>
    </p:spTree>
    <p:extLst>
      <p:ext uri="{BB962C8B-B14F-4D97-AF65-F5344CB8AC3E}">
        <p14:creationId xmlns:p14="http://schemas.microsoft.com/office/powerpoint/2010/main" val="3159048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56207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Ключевое понятие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4669979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-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отслеживания состояния объекта (системы, сложного явления) с помощью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непрерывного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или периодически повторяющегося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сбора данных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представляющих собой совокупность определённых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ключевых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показателей.</a:t>
            </a:r>
            <a:endParaRPr lang="ru-RU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808" y="4293096"/>
            <a:ext cx="5500712" cy="230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3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Уровень реализации школьных программ перехода школ в эффективный режим работы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Вариантная часть: </a:t>
            </a:r>
            <a:r>
              <a:rPr lang="ru-RU" sz="3600" dirty="0" smtClean="0">
                <a:solidFill>
                  <a:srgbClr val="C00000"/>
                </a:solidFill>
              </a:rPr>
              <a:t>показатели ШНОР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686800" cy="453650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1. Доля обучающихся, повысивших степень школьной мотивации. </a:t>
            </a:r>
          </a:p>
          <a:p>
            <a:pPr>
              <a:buNone/>
            </a:pPr>
            <a:r>
              <a:rPr lang="ru-RU" dirty="0" smtClean="0"/>
              <a:t>2. Доля обучающихся, их родителей и педагогов, удовлетворенных качеством условий образования в ОО. </a:t>
            </a:r>
          </a:p>
          <a:p>
            <a:pPr>
              <a:buNone/>
            </a:pPr>
            <a:r>
              <a:rPr lang="ru-RU" dirty="0" smtClean="0"/>
              <a:t>3. Доля обучающихся, занимающихся по дополнительным образовательным программам </a:t>
            </a:r>
          </a:p>
          <a:p>
            <a:pPr>
              <a:buNone/>
            </a:pPr>
            <a:r>
              <a:rPr lang="ru-RU" dirty="0" smtClean="0"/>
              <a:t>4. Доля педагогов школ, включенных в активные формы взаимодействия и саморазвития (профессиональные сообщества, конкурсное движение и др.) </a:t>
            </a:r>
          </a:p>
          <a:p>
            <a:pPr>
              <a:buNone/>
            </a:pPr>
            <a:r>
              <a:rPr lang="ru-RU" dirty="0" smtClean="0"/>
              <a:t>5. Доля участников образовательных отношений, удовлетворенных материально-техническим обеспечением организации.</a:t>
            </a:r>
          </a:p>
          <a:p>
            <a:pPr>
              <a:buNone/>
            </a:pPr>
            <a:r>
              <a:rPr lang="ru-RU" dirty="0" smtClean="0"/>
              <a:t> 6. Доля образовательных программ с использованием дистанционных технологий в общем пакете программ ОО. </a:t>
            </a:r>
          </a:p>
          <a:p>
            <a:pPr>
              <a:buNone/>
            </a:pPr>
            <a:r>
              <a:rPr lang="ru-RU" dirty="0" smtClean="0"/>
              <a:t>7. Доля обучающихся с образовательной </a:t>
            </a:r>
            <a:r>
              <a:rPr lang="ru-RU" dirty="0" err="1" smtClean="0"/>
              <a:t>неуспешностью</a:t>
            </a:r>
            <a:r>
              <a:rPr lang="ru-RU" dirty="0" smtClean="0"/>
              <a:t>, которым оказана адресная поддержка.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Уровень реализации школьных программ перехода школ в эффективный режим работы</a:t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Вариантная часть: </a:t>
            </a:r>
            <a:r>
              <a:rPr lang="ru-RU" sz="3200" dirty="0" smtClean="0">
                <a:solidFill>
                  <a:srgbClr val="C00000"/>
                </a:solidFill>
              </a:rPr>
              <a:t>показатели ШНСУ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Доля выпускников, получивших документы об образовании (обучении</a:t>
            </a:r>
            <a:r>
              <a:rPr lang="ru-RU" dirty="0" smtClean="0"/>
              <a:t>);</a:t>
            </a:r>
          </a:p>
          <a:p>
            <a:r>
              <a:rPr lang="ru-RU" dirty="0"/>
              <a:t>Доля обучающихся не аттестованных по итогам учебного </a:t>
            </a:r>
            <a:r>
              <a:rPr lang="ru-RU" dirty="0" smtClean="0"/>
              <a:t>года;</a:t>
            </a:r>
          </a:p>
          <a:p>
            <a:r>
              <a:rPr lang="ru-RU" dirty="0"/>
              <a:t>Доля обучающихся с образовательной </a:t>
            </a:r>
            <a:r>
              <a:rPr lang="ru-RU" dirty="0" err="1"/>
              <a:t>неуспешностью</a:t>
            </a:r>
            <a:r>
              <a:rPr lang="ru-RU" dirty="0"/>
              <a:t>, которым оказана адресная </a:t>
            </a:r>
            <a:r>
              <a:rPr lang="ru-RU" dirty="0" smtClean="0"/>
              <a:t>поддержка;</a:t>
            </a:r>
          </a:p>
          <a:p>
            <a:r>
              <a:rPr lang="ru-RU" dirty="0"/>
              <a:t>Доля обучающихся ОО, занимающихся по дополнительным образовательным </a:t>
            </a:r>
            <a:r>
              <a:rPr lang="ru-RU" dirty="0" smtClean="0"/>
              <a:t>программам;</a:t>
            </a:r>
          </a:p>
          <a:p>
            <a:r>
              <a:rPr lang="ru-RU" dirty="0"/>
              <a:t>Доля обучающихся, повысивших степень школьной </a:t>
            </a:r>
            <a:r>
              <a:rPr lang="ru-RU" dirty="0" smtClean="0"/>
              <a:t>мотивации;</a:t>
            </a:r>
          </a:p>
          <a:p>
            <a:r>
              <a:rPr lang="ru-RU" dirty="0"/>
              <a:t>Доля обучающихся, включенных в работу различных органов ученического </a:t>
            </a:r>
            <a:r>
              <a:rPr lang="ru-RU" dirty="0" smtClean="0"/>
              <a:t>самоуправления;</a:t>
            </a:r>
          </a:p>
          <a:p>
            <a:r>
              <a:rPr lang="ru-RU" dirty="0"/>
              <a:t>Укомплектованность школы педагогическим кадрами, в том числе специалистами (психолог, логопед, дефектологи, преподаватели дополнительного образования детей, социальные </a:t>
            </a:r>
            <a:r>
              <a:rPr lang="ru-RU" dirty="0" smtClean="0"/>
              <a:t>педагоги;</a:t>
            </a:r>
          </a:p>
          <a:p>
            <a:r>
              <a:rPr lang="ru-RU" dirty="0"/>
              <a:t>Доля обучающихся, их родителей и педагогов, удовлетворенных качеством условий образования в </a:t>
            </a:r>
            <a:r>
              <a:rPr lang="ru-RU" dirty="0" smtClean="0"/>
              <a:t>ОО;</a:t>
            </a:r>
          </a:p>
          <a:p>
            <a:r>
              <a:rPr lang="ru-RU" dirty="0"/>
              <a:t>Доля педагогов школ, включенных в активные формы взаимодействия и саморазвития (профессиональные сообщества, конкурсное движение и др</a:t>
            </a:r>
            <a:r>
              <a:rPr lang="ru-RU" dirty="0" smtClean="0"/>
              <a:t>.);</a:t>
            </a:r>
          </a:p>
          <a:p>
            <a:r>
              <a:rPr lang="ru-RU" dirty="0"/>
              <a:t>Доля участников образовательных отношений, удовлетворенных материально-техническим обеспечением организации.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8462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63408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прохождения заполнения анкеты мониторинга вариативных показателей школ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3" y="906952"/>
            <a:ext cx="4680520" cy="577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93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24936" cy="70609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прохождения заполнения анкеты мониторинга вариативных показателей школ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991206"/>
            <a:ext cx="4413355" cy="56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3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24936" cy="70609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прохождения заполнения анкеты мониторинга вариативных показателей школ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50" b="11280"/>
          <a:stretch/>
        </p:blipFill>
        <p:spPr>
          <a:xfrm>
            <a:off x="251520" y="1124744"/>
            <a:ext cx="8748464" cy="5513811"/>
          </a:xfrm>
        </p:spPr>
      </p:pic>
      <p:sp>
        <p:nvSpPr>
          <p:cNvPr id="6" name="Стрелка вправо 5"/>
          <p:cNvSpPr/>
          <p:nvPr/>
        </p:nvSpPr>
        <p:spPr>
          <a:xfrm>
            <a:off x="3059832" y="1412776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203848" y="2492896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1520" y="2132857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При ответе на вопрос достаточно указать общее количество, необходимо учитывать тот факт, что если педагог был и участником конкурса и является членом профессионального сообщества, то он считается один раз.</a:t>
            </a:r>
          </a:p>
        </p:txBody>
      </p:sp>
    </p:spTree>
    <p:extLst>
      <p:ext uri="{BB962C8B-B14F-4D97-AF65-F5344CB8AC3E}">
        <p14:creationId xmlns:p14="http://schemas.microsoft.com/office/powerpoint/2010/main" val="3078346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24936" cy="70609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прохождения заполнения анкеты мониторинга вариативных показателей школ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2" r="31991" b="12819"/>
          <a:stretch/>
        </p:blipFill>
        <p:spPr>
          <a:xfrm>
            <a:off x="1475657" y="1013486"/>
            <a:ext cx="7507516" cy="5799890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4139952" y="2780928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9512" y="1013487"/>
            <a:ext cx="3960440" cy="575542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Дистанционные образовательные технологии — это образовательные технологии, которые реализуются в основном с применением информационно-телекоммуникационных сетей при опосредованном взаимодействии обучающихся и педагогических работников (на расстоянии)». Современное дистанционное обучение строится на использовании следующих основных элементов: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•среды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передачи информации (почта, телевидение, радио, информационные коммуникационные сети),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•методов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зависимых от технической среды обмена информацией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с задействованием дистанционных технологий: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•Чат-занятия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•Веб-занятия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•Телеконференция(видеоконференция) 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 Скайп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Zoom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т.п.</a:t>
            </a:r>
          </a:p>
        </p:txBody>
      </p:sp>
    </p:spTree>
    <p:extLst>
      <p:ext uri="{BB962C8B-B14F-4D97-AF65-F5344CB8AC3E}">
        <p14:creationId xmlns:p14="http://schemas.microsoft.com/office/powerpoint/2010/main" val="32032407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2393</TotalTime>
  <Words>509</Words>
  <Application>Microsoft Office PowerPoint</Application>
  <PresentationFormat>Экран (4:3)</PresentationFormat>
  <Paragraphs>50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ОСНОВНЫЕ ПРОЦЕДУРЫ, ИСПОЛЬЗУЕМЫЕ ДЛЯ ОБЕСПЕЧЕНИЯ КАЧЕСТВА ОБРАЗОВАНИЯ</vt:lpstr>
      <vt:lpstr>Ключевое понятие</vt:lpstr>
      <vt:lpstr> Уровень реализации школьных программ перехода школ в эффективный режим работы Вариантная часть: показатели ШНОР</vt:lpstr>
      <vt:lpstr>Уровень реализации школьных программ перехода школ в эффективный режим работы Вариантная часть: показатели ШНСУ</vt:lpstr>
      <vt:lpstr>Процедура прохождения заполнения анкеты мониторинга вариативных показателей школ</vt:lpstr>
      <vt:lpstr>Процедура прохождения заполнения анкеты мониторинга вариативных показателей школ</vt:lpstr>
      <vt:lpstr>Процедура прохождения заполнения анкеты мониторинга вариативных показателей школ</vt:lpstr>
      <vt:lpstr>Процедура прохождения заполнения анкеты мониторинга вариативных показателей школ</vt:lpstr>
      <vt:lpstr>Процедура прохождения заполнения анкеты мониторинга вариативных показателей школ</vt:lpstr>
      <vt:lpstr>Процедура прохождения заполнения анкеты мониторинга вариативных показателей школ</vt:lpstr>
      <vt:lpstr>Процедура прохождения заполнения анкеты мониторинга вариативных показателей школ</vt:lpstr>
      <vt:lpstr>Процедура прохождения заполнения анкеты мониторинга вариативных показателей школ</vt:lpstr>
      <vt:lpstr>Благодарим Вас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Юлия Николаевна Сальникова</cp:lastModifiedBy>
  <cp:revision>138</cp:revision>
  <cp:lastPrinted>2020-04-29T07:16:10Z</cp:lastPrinted>
  <dcterms:created xsi:type="dcterms:W3CDTF">2020-04-28T10:20:12Z</dcterms:created>
  <dcterms:modified xsi:type="dcterms:W3CDTF">2020-06-01T16:22:28Z</dcterms:modified>
</cp:coreProperties>
</file>