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8" r:id="rId4"/>
    <p:sldId id="259" r:id="rId5"/>
    <p:sldId id="260" r:id="rId6"/>
    <p:sldId id="261" r:id="rId7"/>
    <p:sldId id="257"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9"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D1A80-5D7E-4C96-9752-338C858C469B}" type="datetimeFigureOut">
              <a:rPr lang="ru-RU" smtClean="0"/>
              <a:t>19.02.2019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40C9F-42B5-476B-B36D-59DA0D425227}" type="slidenum">
              <a:rPr lang="ru-RU" smtClean="0"/>
              <a:t>‹#›</a:t>
            </a:fld>
            <a:endParaRPr lang="ru-RU"/>
          </a:p>
        </p:txBody>
      </p:sp>
    </p:spTree>
    <p:extLst>
      <p:ext uri="{BB962C8B-B14F-4D97-AF65-F5344CB8AC3E}">
        <p14:creationId xmlns:p14="http://schemas.microsoft.com/office/powerpoint/2010/main" val="188737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1E36CA-3DFD-49B7-A24B-4336D3D6E8A4}" type="slidenum">
              <a:rPr lang="ru-RU" smtClean="0">
                <a:solidFill>
                  <a:srgbClr val="000000"/>
                </a:solidFill>
              </a:rPr>
              <a:pPr/>
              <a:t>1</a:t>
            </a:fld>
            <a:endParaRPr lang="ru-RU">
              <a:solidFill>
                <a:srgbClr val="000000"/>
              </a:solidFill>
            </a:endParaRPr>
          </a:p>
        </p:txBody>
      </p:sp>
    </p:spTree>
    <p:extLst>
      <p:ext uri="{BB962C8B-B14F-4D97-AF65-F5344CB8AC3E}">
        <p14:creationId xmlns:p14="http://schemas.microsoft.com/office/powerpoint/2010/main" val="69323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31E36CA-3DFD-49B7-A24B-4336D3D6E8A4}" type="slidenum">
              <a:rPr lang="ru-RU" smtClean="0">
                <a:solidFill>
                  <a:srgbClr val="000000"/>
                </a:solidFill>
              </a:rPr>
              <a:pPr/>
              <a:t>6</a:t>
            </a:fld>
            <a:endParaRPr lang="ru-RU">
              <a:solidFill>
                <a:srgbClr val="000000"/>
              </a:solidFill>
            </a:endParaRPr>
          </a:p>
        </p:txBody>
      </p:sp>
    </p:spTree>
    <p:extLst>
      <p:ext uri="{BB962C8B-B14F-4D97-AF65-F5344CB8AC3E}">
        <p14:creationId xmlns:p14="http://schemas.microsoft.com/office/powerpoint/2010/main" val="368283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следующий раз, когда вы увидите, как гуси летят в форме буквы V, вспомните как наукам объясняет именно эту форму (считается образцом командной работы). Когда каждая из птиц взмахивает крыльями, это облегчает работу летящей следом за ней. Когда они летят таким клином, стая в целом пролетает на 71% эффективнее, чем если бы птицы летели по отдельности</a:t>
            </a:r>
            <a:r>
              <a:rPr lang="ru-RU" dirty="0" smtClean="0"/>
              <a:t>.</a:t>
            </a:r>
            <a:endParaRPr lang="ru-RU" dirty="0"/>
          </a:p>
        </p:txBody>
      </p:sp>
      <p:sp>
        <p:nvSpPr>
          <p:cNvPr id="4" name="Номер слайда 3"/>
          <p:cNvSpPr>
            <a:spLocks noGrp="1"/>
          </p:cNvSpPr>
          <p:nvPr>
            <p:ph type="sldNum" sz="quarter" idx="5"/>
          </p:nvPr>
        </p:nvSpPr>
        <p:spPr/>
        <p:txBody>
          <a:bodyPr/>
          <a:lstStyle/>
          <a:p>
            <a:fld id="{531E36CA-3DFD-49B7-A24B-4336D3D6E8A4}" type="slidenum">
              <a:rPr lang="ru-RU" smtClean="0">
                <a:solidFill>
                  <a:srgbClr val="000000"/>
                </a:solidFill>
              </a:rPr>
              <a:pPr/>
              <a:t>10</a:t>
            </a:fld>
            <a:endParaRPr lang="ru-RU">
              <a:solidFill>
                <a:srgbClr val="000000"/>
              </a:solidFill>
            </a:endParaRPr>
          </a:p>
        </p:txBody>
      </p:sp>
    </p:spTree>
    <p:extLst>
      <p:ext uri="{BB962C8B-B14F-4D97-AF65-F5344CB8AC3E}">
        <p14:creationId xmlns:p14="http://schemas.microsoft.com/office/powerpoint/2010/main" val="377161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1E36CA-3DFD-49B7-A24B-4336D3D6E8A4}" type="slidenum">
              <a:rPr lang="ru-RU" smtClean="0">
                <a:solidFill>
                  <a:srgbClr val="000000"/>
                </a:solidFill>
              </a:rPr>
              <a:pPr/>
              <a:t>12</a:t>
            </a:fld>
            <a:endParaRPr lang="ru-RU">
              <a:solidFill>
                <a:srgbClr val="000000"/>
              </a:solidFill>
            </a:endParaRPr>
          </a:p>
        </p:txBody>
      </p:sp>
    </p:spTree>
    <p:extLst>
      <p:ext uri="{BB962C8B-B14F-4D97-AF65-F5344CB8AC3E}">
        <p14:creationId xmlns:p14="http://schemas.microsoft.com/office/powerpoint/2010/main" val="66680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1E36CA-3DFD-49B7-A24B-4336D3D6E8A4}" type="slidenum">
              <a:rPr lang="ru-RU" smtClean="0">
                <a:solidFill>
                  <a:srgbClr val="000000"/>
                </a:solidFill>
              </a:rPr>
              <a:pPr/>
              <a:t>15</a:t>
            </a:fld>
            <a:endParaRPr lang="ru-RU">
              <a:solidFill>
                <a:srgbClr val="000000"/>
              </a:solidFill>
            </a:endParaRPr>
          </a:p>
        </p:txBody>
      </p:sp>
    </p:spTree>
    <p:extLst>
      <p:ext uri="{BB962C8B-B14F-4D97-AF65-F5344CB8AC3E}">
        <p14:creationId xmlns:p14="http://schemas.microsoft.com/office/powerpoint/2010/main" val="266801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1E36CA-3DFD-49B7-A24B-4336D3D6E8A4}"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77603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31E36CA-3DFD-49B7-A24B-4336D3D6E8A4}" type="slidenum">
              <a:rPr lang="ru-RU" smtClean="0">
                <a:solidFill>
                  <a:srgbClr val="000000"/>
                </a:solidFill>
              </a:rPr>
              <a:pPr/>
              <a:t>20</a:t>
            </a:fld>
            <a:endParaRPr lang="ru-RU">
              <a:solidFill>
                <a:srgbClr val="000000"/>
              </a:solidFill>
            </a:endParaRPr>
          </a:p>
        </p:txBody>
      </p:sp>
    </p:spTree>
    <p:extLst>
      <p:ext uri="{BB962C8B-B14F-4D97-AF65-F5344CB8AC3E}">
        <p14:creationId xmlns:p14="http://schemas.microsoft.com/office/powerpoint/2010/main" val="285562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233997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284686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5753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ctrTitle" sz="quarter"/>
          </p:nvPr>
        </p:nvSpPr>
        <p:spPr>
          <a:xfrm>
            <a:off x="1828800" y="1371600"/>
            <a:ext cx="8636000" cy="1905000"/>
          </a:xfrm>
        </p:spPr>
        <p:txBody>
          <a:bodyPr anchor="b"/>
          <a:lstStyle>
            <a:lvl1pPr algn="ctr">
              <a:lnSpc>
                <a:spcPct val="100000"/>
              </a:lnSpc>
              <a:defRPr sz="4400"/>
            </a:lvl1pPr>
          </a:lstStyle>
          <a:p>
            <a:pPr lvl="0"/>
            <a:r>
              <a:rPr lang="ru-RU" noProof="0" smtClean="0"/>
              <a:t>Образец заголовка</a:t>
            </a:r>
          </a:p>
        </p:txBody>
      </p:sp>
      <p:sp>
        <p:nvSpPr>
          <p:cNvPr id="3090" name="Rectangle 18"/>
          <p:cNvSpPr>
            <a:spLocks noGrp="1" noChangeArrowheads="1"/>
          </p:cNvSpPr>
          <p:nvPr>
            <p:ph type="subTitle" sz="quarter" idx="1"/>
          </p:nvPr>
        </p:nvSpPr>
        <p:spPr>
          <a:xfrm>
            <a:off x="1828800" y="3352800"/>
            <a:ext cx="8636000" cy="457200"/>
          </a:xfrm>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chemeClr val="tx2"/>
                </a:solidFill>
                <a:miter lim="800000"/>
                <a:headEnd/>
                <a:tailEnd/>
              </a14:hiddenLine>
            </a:ext>
          </a:extLst>
        </p:spPr>
        <p:txBody>
          <a:bodyPr lIns="91440" tIns="0" rIns="91440" bIns="0"/>
          <a:lstStyle>
            <a:lvl1pPr marL="0" indent="0" algn="ctr">
              <a:spcBef>
                <a:spcPct val="0"/>
              </a:spcBef>
              <a:buClrTx/>
              <a:buFontTx/>
              <a:buNone/>
              <a:defRPr/>
            </a:lvl1pPr>
          </a:lstStyle>
          <a:p>
            <a:pPr lvl="0"/>
            <a:r>
              <a:rPr lang="ru-RU" noProof="0" smtClean="0"/>
              <a:t>Образец подзаголовка</a:t>
            </a:r>
          </a:p>
        </p:txBody>
      </p:sp>
      <p:sp>
        <p:nvSpPr>
          <p:cNvPr id="3101" name="Rectangle 29"/>
          <p:cNvSpPr>
            <a:spLocks noGrp="1" noChangeArrowheads="1"/>
          </p:cNvSpPr>
          <p:nvPr>
            <p:ph type="dt" sz="half" idx="2"/>
          </p:nvPr>
        </p:nvSpPr>
        <p:spPr/>
        <p:txBody>
          <a:bodyPr/>
          <a:lstStyle>
            <a:lvl1pPr>
              <a:defRPr/>
            </a:lvl1pPr>
          </a:lstStyle>
          <a:p>
            <a:endParaRPr lang="ru-RU">
              <a:solidFill>
                <a:srgbClr val="000000"/>
              </a:solidFill>
            </a:endParaRPr>
          </a:p>
        </p:txBody>
      </p:sp>
      <p:sp>
        <p:nvSpPr>
          <p:cNvPr id="3102" name="Rectangle 30"/>
          <p:cNvSpPr>
            <a:spLocks noGrp="1" noChangeArrowheads="1"/>
          </p:cNvSpPr>
          <p:nvPr>
            <p:ph type="ftr" sz="quarter" idx="3"/>
          </p:nvPr>
        </p:nvSpPr>
        <p:spPr/>
        <p:txBody>
          <a:bodyPr/>
          <a:lstStyle>
            <a:lvl1pPr>
              <a:defRPr/>
            </a:lvl1pPr>
          </a:lstStyle>
          <a:p>
            <a:endParaRPr lang="ru-RU">
              <a:solidFill>
                <a:srgbClr val="000000"/>
              </a:solidFill>
            </a:endParaRPr>
          </a:p>
        </p:txBody>
      </p:sp>
      <p:sp>
        <p:nvSpPr>
          <p:cNvPr id="3103" name="Rectangle 31"/>
          <p:cNvSpPr>
            <a:spLocks noGrp="1" noChangeArrowheads="1"/>
          </p:cNvSpPr>
          <p:nvPr>
            <p:ph type="sldNum" sz="quarter" idx="4"/>
          </p:nvPr>
        </p:nvSpPr>
        <p:spPr/>
        <p:txBody>
          <a:bodyPr/>
          <a:lstStyle>
            <a:lvl1pPr>
              <a:defRPr/>
            </a:lvl1pPr>
          </a:lstStyle>
          <a:p>
            <a:fld id="{8C66B19E-E62C-4094-ACFD-936971EA87F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5645765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6D8ABC6-5E9C-41D0-BB6E-1132C0F3A6C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2416375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DF7BF63-E677-479B-B4F5-DA5F02987390}"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5951928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2641600" y="1752600"/>
            <a:ext cx="3759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604000" y="1752600"/>
            <a:ext cx="37592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C86423-E466-451A-B39F-14A3BBA2369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10437293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ru-R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ru-R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92F8B07-6079-45AC-BF6C-CB9A98E270C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5330551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ru-R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ru-R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543725-7534-48B1-88BA-35A93D050AC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43555017"/>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ru-R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D70282C-E6DD-4480-BF36-95A5C111BE7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559798952"/>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216D5C-FAB5-432C-981F-6D10E630C7B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42461233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192854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ru-R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ru-R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052E12D-C7D5-440B-AE19-6900F5309E0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98193189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2F066D-6E15-4068-BC30-D0FA5DD37B1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4234035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2800" y="819150"/>
            <a:ext cx="1930400" cy="481965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2641600" y="819150"/>
            <a:ext cx="5588000" cy="48196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ru-R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8C8B9F-51F9-4751-96FC-86A6AFB28C7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3872383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192380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1450F6B-63FF-4B92-A489-FC1FC1225B0C}" type="datetimeFigureOut">
              <a:rPr lang="ru-RU" smtClean="0"/>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333866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1450F6B-63FF-4B92-A489-FC1FC1225B0C}" type="datetimeFigureOut">
              <a:rPr lang="ru-RU" smtClean="0"/>
              <a:t>19.02.2019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18559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1450F6B-63FF-4B92-A489-FC1FC1225B0C}" type="datetimeFigureOut">
              <a:rPr lang="ru-RU" smtClean="0"/>
              <a:t>19.02.2019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371295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450F6B-63FF-4B92-A489-FC1FC1225B0C}" type="datetimeFigureOut">
              <a:rPr lang="ru-RU" smtClean="0"/>
              <a:t>19.02.2019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235699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450F6B-63FF-4B92-A489-FC1FC1225B0C}" type="datetimeFigureOut">
              <a:rPr lang="ru-RU" smtClean="0"/>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395087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1450F6B-63FF-4B92-A489-FC1FC1225B0C}" type="datetimeFigureOut">
              <a:rPr lang="ru-RU" smtClean="0"/>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E0D517-7B7E-447B-B85A-12337754EC3C}" type="slidenum">
              <a:rPr lang="ru-RU" smtClean="0"/>
              <a:t>‹#›</a:t>
            </a:fld>
            <a:endParaRPr lang="ru-RU"/>
          </a:p>
        </p:txBody>
      </p:sp>
    </p:spTree>
    <p:extLst>
      <p:ext uri="{BB962C8B-B14F-4D97-AF65-F5344CB8AC3E}">
        <p14:creationId xmlns:p14="http://schemas.microsoft.com/office/powerpoint/2010/main" val="1207528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50F6B-63FF-4B92-A489-FC1FC1225B0C}" type="datetimeFigureOut">
              <a:rPr lang="ru-RU" smtClean="0"/>
              <a:t>19.02.2019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0D517-7B7E-447B-B85A-12337754EC3C}" type="slidenum">
              <a:rPr lang="ru-RU" smtClean="0"/>
              <a:t>‹#›</a:t>
            </a:fld>
            <a:endParaRPr lang="ru-RU"/>
          </a:p>
        </p:txBody>
      </p:sp>
    </p:spTree>
    <p:extLst>
      <p:ext uri="{BB962C8B-B14F-4D97-AF65-F5344CB8AC3E}">
        <p14:creationId xmlns:p14="http://schemas.microsoft.com/office/powerpoint/2010/main" val="400582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641600" y="819150"/>
            <a:ext cx="772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p>
            <a:pPr lvl="0"/>
            <a:r>
              <a:rPr lang="ru-RU" smtClean="0"/>
              <a:t>Нажмите кнопку, чтобы изменить стиль основного заголовка</a:t>
            </a:r>
          </a:p>
        </p:txBody>
      </p:sp>
      <p:sp>
        <p:nvSpPr>
          <p:cNvPr id="1028" name="Rectangle 4"/>
          <p:cNvSpPr>
            <a:spLocks noGrp="1" noChangeArrowheads="1"/>
          </p:cNvSpPr>
          <p:nvPr>
            <p:ph type="body" idx="1"/>
          </p:nvPr>
        </p:nvSpPr>
        <p:spPr bwMode="auto">
          <a:xfrm>
            <a:off x="2641600" y="1752600"/>
            <a:ext cx="7721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ru-RU" smtClean="0"/>
              <a:t>Нажмите кнопку, чтобы изменить стили основного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48" name="Rectangle 24"/>
          <p:cNvSpPr>
            <a:spLocks noGrp="1" noChangeArrowheads="1"/>
          </p:cNvSpPr>
          <p:nvPr>
            <p:ph type="dt" sz="half" idx="2"/>
          </p:nvPr>
        </p:nvSpPr>
        <p:spPr bwMode="auto">
          <a:xfrm>
            <a:off x="1117600" y="6248400"/>
            <a:ext cx="355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b"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pPr>
            <a:endParaRPr lang="ru-RU">
              <a:solidFill>
                <a:srgbClr val="000000"/>
              </a:solidFill>
            </a:endParaRPr>
          </a:p>
        </p:txBody>
      </p:sp>
      <p:sp>
        <p:nvSpPr>
          <p:cNvPr id="1049" name="Rectangle 25"/>
          <p:cNvSpPr>
            <a:spLocks noGrp="1" noChangeArrowheads="1"/>
          </p:cNvSpPr>
          <p:nvPr>
            <p:ph type="ftr" sz="quarter" idx="3"/>
          </p:nvPr>
        </p:nvSpPr>
        <p:spPr bwMode="auto">
          <a:xfrm>
            <a:off x="4775200" y="6248400"/>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b"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pPr>
            <a:endParaRPr lang="ru-RU">
              <a:solidFill>
                <a:srgbClr val="000000"/>
              </a:solidFill>
            </a:endParaRPr>
          </a:p>
        </p:txBody>
      </p:sp>
      <p:sp>
        <p:nvSpPr>
          <p:cNvPr id="1050" name="Rectangle 26"/>
          <p:cNvSpPr>
            <a:spLocks noGrp="1" noChangeArrowheads="1"/>
          </p:cNvSpPr>
          <p:nvPr>
            <p:ph type="sldNum" sz="quarter" idx="4"/>
          </p:nvPr>
        </p:nvSpPr>
        <p:spPr bwMode="auto">
          <a:xfrm>
            <a:off x="10058400" y="62484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b" anchorCtr="0" compatLnSpc="1">
            <a:prstTxWarp prst="textNoShape">
              <a:avLst/>
            </a:prstTxWarp>
          </a:bodyPr>
          <a:lstStyle>
            <a:lvl1pPr algn="r">
              <a:defRPr sz="1000">
                <a:solidFill>
                  <a:schemeClr val="bg1"/>
                </a:solidFill>
                <a:latin typeface="+mn-lt"/>
              </a:defRPr>
            </a:lvl1pPr>
          </a:lstStyle>
          <a:p>
            <a:pPr fontAlgn="base">
              <a:spcBef>
                <a:spcPct val="0"/>
              </a:spcBef>
              <a:spcAft>
                <a:spcPct val="0"/>
              </a:spcAft>
            </a:pPr>
            <a:fld id="{80F97EC1-F27C-4AA9-B0FF-04F01358A40D}"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60644803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b="1">
          <a:solidFill>
            <a:schemeClr val="bg1"/>
          </a:solidFill>
          <a:latin typeface="Century Gothic" pitchFamily="34" charset="0"/>
        </a:defRPr>
      </a:lvl2pPr>
      <a:lvl3pPr algn="l" rtl="0" eaLnBrk="1" fontAlgn="base" hangingPunct="1">
        <a:lnSpc>
          <a:spcPct val="90000"/>
        </a:lnSpc>
        <a:spcBef>
          <a:spcPct val="0"/>
        </a:spcBef>
        <a:spcAft>
          <a:spcPct val="0"/>
        </a:spcAft>
        <a:defRPr sz="2400" b="1">
          <a:solidFill>
            <a:schemeClr val="bg1"/>
          </a:solidFill>
          <a:latin typeface="Century Gothic" pitchFamily="34" charset="0"/>
        </a:defRPr>
      </a:lvl3pPr>
      <a:lvl4pPr algn="l" rtl="0" eaLnBrk="1" fontAlgn="base" hangingPunct="1">
        <a:lnSpc>
          <a:spcPct val="90000"/>
        </a:lnSpc>
        <a:spcBef>
          <a:spcPct val="0"/>
        </a:spcBef>
        <a:spcAft>
          <a:spcPct val="0"/>
        </a:spcAft>
        <a:defRPr sz="2400" b="1">
          <a:solidFill>
            <a:schemeClr val="bg1"/>
          </a:solidFill>
          <a:latin typeface="Century Gothic" pitchFamily="34" charset="0"/>
        </a:defRPr>
      </a:lvl4pPr>
      <a:lvl5pPr algn="l" rtl="0" eaLnBrk="1" fontAlgn="base" hangingPunct="1">
        <a:lnSpc>
          <a:spcPct val="90000"/>
        </a:lnSpc>
        <a:spcBef>
          <a:spcPct val="0"/>
        </a:spcBef>
        <a:spcAft>
          <a:spcPct val="0"/>
        </a:spcAft>
        <a:defRPr sz="2400" b="1">
          <a:solidFill>
            <a:schemeClr val="bg1"/>
          </a:solidFill>
          <a:latin typeface="Century Gothic" pitchFamily="34" charset="0"/>
        </a:defRPr>
      </a:lvl5pPr>
      <a:lvl6pPr marL="457200" algn="l" rtl="0" eaLnBrk="1" fontAlgn="base" hangingPunct="1">
        <a:lnSpc>
          <a:spcPct val="90000"/>
        </a:lnSpc>
        <a:spcBef>
          <a:spcPct val="0"/>
        </a:spcBef>
        <a:spcAft>
          <a:spcPct val="0"/>
        </a:spcAft>
        <a:defRPr sz="2400" b="1">
          <a:solidFill>
            <a:schemeClr val="bg1"/>
          </a:solidFill>
          <a:latin typeface="Century Gothic" pitchFamily="34" charset="0"/>
        </a:defRPr>
      </a:lvl6pPr>
      <a:lvl7pPr marL="914400" algn="l" rtl="0" eaLnBrk="1" fontAlgn="base" hangingPunct="1">
        <a:lnSpc>
          <a:spcPct val="90000"/>
        </a:lnSpc>
        <a:spcBef>
          <a:spcPct val="0"/>
        </a:spcBef>
        <a:spcAft>
          <a:spcPct val="0"/>
        </a:spcAft>
        <a:defRPr sz="2400" b="1">
          <a:solidFill>
            <a:schemeClr val="bg1"/>
          </a:solidFill>
          <a:latin typeface="Century Gothic" pitchFamily="34" charset="0"/>
        </a:defRPr>
      </a:lvl7pPr>
      <a:lvl8pPr marL="1371600" algn="l" rtl="0" eaLnBrk="1" fontAlgn="base" hangingPunct="1">
        <a:lnSpc>
          <a:spcPct val="90000"/>
        </a:lnSpc>
        <a:spcBef>
          <a:spcPct val="0"/>
        </a:spcBef>
        <a:spcAft>
          <a:spcPct val="0"/>
        </a:spcAft>
        <a:defRPr sz="2400" b="1">
          <a:solidFill>
            <a:schemeClr val="bg1"/>
          </a:solidFill>
          <a:latin typeface="Century Gothic" pitchFamily="34" charset="0"/>
        </a:defRPr>
      </a:lvl8pPr>
      <a:lvl9pPr marL="1828800" algn="l" rtl="0" eaLnBrk="1" fontAlgn="base" hangingPunct="1">
        <a:lnSpc>
          <a:spcPct val="90000"/>
        </a:lnSpc>
        <a:spcBef>
          <a:spcPct val="0"/>
        </a:spcBef>
        <a:spcAft>
          <a:spcPct val="0"/>
        </a:spcAft>
        <a:defRPr sz="2400" b="1">
          <a:solidFill>
            <a:schemeClr val="bg1"/>
          </a:solidFill>
          <a:latin typeface="Century Gothic" pitchFamily="34" charset="0"/>
        </a:defRPr>
      </a:lvl9pPr>
    </p:titleStyle>
    <p:bodyStyle>
      <a:lvl1pPr marL="342900" indent="-342900" algn="l" rtl="0" eaLnBrk="1" fontAlgn="base" hangingPunct="1">
        <a:spcBef>
          <a:spcPct val="50000"/>
        </a:spcBef>
        <a:spcAft>
          <a:spcPct val="0"/>
        </a:spcAft>
        <a:buClr>
          <a:schemeClr val="bg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bg1"/>
        </a:buClr>
        <a:buChar char="•"/>
        <a:defRPr sz="2200">
          <a:solidFill>
            <a:schemeClr val="bg1"/>
          </a:solidFill>
          <a:latin typeface="+mn-lt"/>
        </a:defRPr>
      </a:lvl2pPr>
      <a:lvl3pPr marL="1085850" indent="-228600" algn="l" rtl="0" eaLnBrk="1" fontAlgn="base" hangingPunct="1">
        <a:spcBef>
          <a:spcPct val="20000"/>
        </a:spcBef>
        <a:spcAft>
          <a:spcPct val="0"/>
        </a:spcAft>
        <a:buClr>
          <a:schemeClr val="bg1"/>
        </a:buClr>
        <a:buChar char="•"/>
        <a:defRPr sz="2000">
          <a:solidFill>
            <a:schemeClr val="bg1"/>
          </a:solidFill>
          <a:latin typeface="+mn-lt"/>
        </a:defRPr>
      </a:lvl3pPr>
      <a:lvl4pPr marL="1428750" indent="-228600" algn="l" rtl="0" eaLnBrk="1" fontAlgn="base" hangingPunct="1">
        <a:spcBef>
          <a:spcPct val="20000"/>
        </a:spcBef>
        <a:spcAft>
          <a:spcPct val="0"/>
        </a:spcAft>
        <a:buClr>
          <a:schemeClr val="bg1"/>
        </a:buClr>
        <a:buChar char="•"/>
        <a:defRPr>
          <a:solidFill>
            <a:schemeClr val="bg1"/>
          </a:solidFill>
          <a:latin typeface="+mn-lt"/>
        </a:defRPr>
      </a:lvl4pPr>
      <a:lvl5pPr marL="1771650" indent="-228600" algn="l" rtl="0" eaLnBrk="1" fontAlgn="base" hangingPunct="1">
        <a:spcBef>
          <a:spcPct val="20000"/>
        </a:spcBef>
        <a:spcAft>
          <a:spcPct val="0"/>
        </a:spcAft>
        <a:buClr>
          <a:schemeClr val="bg1"/>
        </a:buClr>
        <a:buChar char="•"/>
        <a:defRPr sz="1600">
          <a:solidFill>
            <a:schemeClr val="bg1"/>
          </a:solidFill>
          <a:latin typeface="+mn-lt"/>
        </a:defRPr>
      </a:lvl5pPr>
      <a:lvl6pPr marL="2228850" indent="-228600" algn="l" rtl="0" eaLnBrk="1" fontAlgn="base" hangingPunct="1">
        <a:spcBef>
          <a:spcPct val="20000"/>
        </a:spcBef>
        <a:spcAft>
          <a:spcPct val="0"/>
        </a:spcAft>
        <a:buClr>
          <a:schemeClr val="bg1"/>
        </a:buClr>
        <a:buChar char="•"/>
        <a:defRPr sz="1600">
          <a:solidFill>
            <a:schemeClr val="bg1"/>
          </a:solidFill>
          <a:latin typeface="+mn-lt"/>
        </a:defRPr>
      </a:lvl6pPr>
      <a:lvl7pPr marL="2686050" indent="-228600" algn="l" rtl="0" eaLnBrk="1" fontAlgn="base" hangingPunct="1">
        <a:spcBef>
          <a:spcPct val="20000"/>
        </a:spcBef>
        <a:spcAft>
          <a:spcPct val="0"/>
        </a:spcAft>
        <a:buClr>
          <a:schemeClr val="bg1"/>
        </a:buClr>
        <a:buChar char="•"/>
        <a:defRPr sz="1600">
          <a:solidFill>
            <a:schemeClr val="bg1"/>
          </a:solidFill>
          <a:latin typeface="+mn-lt"/>
        </a:defRPr>
      </a:lvl7pPr>
      <a:lvl8pPr marL="3143250" indent="-228600" algn="l" rtl="0" eaLnBrk="1" fontAlgn="base" hangingPunct="1">
        <a:spcBef>
          <a:spcPct val="20000"/>
        </a:spcBef>
        <a:spcAft>
          <a:spcPct val="0"/>
        </a:spcAft>
        <a:buClr>
          <a:schemeClr val="bg1"/>
        </a:buClr>
        <a:buChar char="•"/>
        <a:defRPr sz="1600">
          <a:solidFill>
            <a:schemeClr val="bg1"/>
          </a:solidFill>
          <a:latin typeface="+mn-lt"/>
        </a:defRPr>
      </a:lvl8pPr>
      <a:lvl9pPr marL="3600450" indent="-228600"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crii@iro.yar.ru"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a:xfrm>
            <a:off x="2922715" y="1916832"/>
            <a:ext cx="6534726" cy="135444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spcBef>
                <a:spcPct val="0"/>
              </a:spcBef>
              <a:spcAft>
                <a:spcPct val="0"/>
              </a:spcAft>
              <a:buNone/>
            </a:pPr>
            <a:r>
              <a:rPr lang="ru-RU" sz="3600" b="1" dirty="0">
                <a:solidFill>
                  <a:srgbClr val="000080"/>
                </a:solidFill>
                <a:latin typeface="Times New Roman" panose="02020603050405020304" pitchFamily="18" charset="0"/>
                <a:cs typeface="Times New Roman" panose="02020603050405020304" pitchFamily="18" charset="0"/>
              </a:rPr>
              <a:t>Организация работы школьных </a:t>
            </a:r>
            <a:r>
              <a:rPr lang="ru-RU" sz="3600" b="1" dirty="0" err="1">
                <a:solidFill>
                  <a:srgbClr val="000080"/>
                </a:solidFill>
                <a:latin typeface="Times New Roman" panose="02020603050405020304" pitchFamily="18" charset="0"/>
                <a:cs typeface="Times New Roman" panose="02020603050405020304" pitchFamily="18" charset="0"/>
              </a:rPr>
              <a:t>КОУЧей</a:t>
            </a:r>
            <a:endParaRPr lang="ru-RU" sz="3600" b="1" dirty="0">
              <a:solidFill>
                <a:srgbClr val="00008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55640" y="2887027"/>
            <a:ext cx="6841844" cy="3231654"/>
          </a:xfrm>
          <a:prstGeom prst="rect">
            <a:avLst/>
          </a:prstGeom>
          <a:noFill/>
        </p:spPr>
        <p:txBody>
          <a:bodyPr wrap="square" rtlCol="0">
            <a:spAutoFit/>
          </a:bodyPr>
          <a:lstStyle/>
          <a:p>
            <a:pPr algn="r" fontAlgn="base">
              <a:spcBef>
                <a:spcPct val="0"/>
              </a:spcBef>
              <a:spcAft>
                <a:spcPct val="0"/>
              </a:spcAft>
            </a:pPr>
            <a:r>
              <a:rPr lang="ru-RU" sz="1500" dirty="0">
                <a:solidFill>
                  <a:srgbClr val="1B2911"/>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ru-RU" sz="2100" dirty="0">
                <a:solidFill>
                  <a:srgbClr val="0033CC"/>
                </a:solidFill>
                <a:latin typeface="Times New Roman" panose="02020603050405020304" pitchFamily="18" charset="0"/>
                <a:cs typeface="Times New Roman" panose="02020603050405020304" pitchFamily="18" charset="0"/>
              </a:rPr>
              <a:t>Семинар №2 в рамках ПДС</a:t>
            </a:r>
            <a:r>
              <a:rPr lang="ru-RU" sz="2100" b="1" dirty="0">
                <a:solidFill>
                  <a:srgbClr val="0033CC"/>
                </a:solidFill>
                <a:latin typeface="Times New Roman" panose="02020603050405020304" pitchFamily="18" charset="0"/>
                <a:cs typeface="Times New Roman" panose="02020603050405020304" pitchFamily="18" charset="0"/>
              </a:rPr>
              <a:t> </a:t>
            </a:r>
            <a:r>
              <a:rPr lang="ru-RU" sz="2400" kern="0" dirty="0">
                <a:solidFill>
                  <a:srgbClr val="0033CC"/>
                </a:solidFill>
                <a:latin typeface="Times New Roman" panose="02020603050405020304" pitchFamily="18" charset="0"/>
                <a:cs typeface="Times New Roman" panose="02020603050405020304" pitchFamily="18" charset="0"/>
              </a:rPr>
              <a:t>«Осваиваем технологию работы в профессиональных обучающихся сообществах»</a:t>
            </a:r>
          </a:p>
          <a:p>
            <a:pPr algn="ctr" fontAlgn="base">
              <a:spcBef>
                <a:spcPct val="0"/>
              </a:spcBef>
              <a:spcAft>
                <a:spcPct val="0"/>
              </a:spcAft>
            </a:pPr>
            <a:endParaRPr lang="ru-RU" sz="2100" b="1" dirty="0">
              <a:solidFill>
                <a:srgbClr val="1B291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sz="2100" b="1" dirty="0">
              <a:solidFill>
                <a:srgbClr val="1B2911"/>
              </a:solidFill>
              <a:latin typeface="Times New Roman" panose="02020603050405020304" pitchFamily="18" charset="0"/>
              <a:cs typeface="Times New Roman" panose="02020603050405020304" pitchFamily="18" charset="0"/>
            </a:endParaRPr>
          </a:p>
          <a:p>
            <a:pPr algn="r" fontAlgn="base">
              <a:spcBef>
                <a:spcPct val="0"/>
              </a:spcBef>
              <a:spcAft>
                <a:spcPct val="0"/>
              </a:spcAft>
            </a:pPr>
            <a:endParaRPr lang="ru-RU" sz="1500" dirty="0">
              <a:solidFill>
                <a:srgbClr val="1B2911"/>
              </a:solidFill>
              <a:latin typeface="Times New Roman" panose="02020603050405020304" pitchFamily="18" charset="0"/>
              <a:cs typeface="Times New Roman" panose="02020603050405020304" pitchFamily="18" charset="0"/>
            </a:endParaRPr>
          </a:p>
          <a:p>
            <a:pPr algn="r" fontAlgn="base">
              <a:spcBef>
                <a:spcPct val="0"/>
              </a:spcBef>
              <a:spcAft>
                <a:spcPct val="0"/>
              </a:spcAft>
            </a:pPr>
            <a:endParaRPr lang="ru-RU" sz="1500" dirty="0">
              <a:solidFill>
                <a:srgbClr val="1B291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sz="1500" dirty="0">
              <a:solidFill>
                <a:srgbClr val="1B291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ru-RU" sz="1500" dirty="0">
              <a:solidFill>
                <a:srgbClr val="1B291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ru-RU" sz="1500" dirty="0">
                <a:solidFill>
                  <a:srgbClr val="0033CC"/>
                </a:solidFill>
                <a:latin typeface="Times New Roman" panose="02020603050405020304" pitchFamily="18" charset="0"/>
                <a:cs typeface="Times New Roman" panose="02020603050405020304" pitchFamily="18" charset="0"/>
              </a:rPr>
              <a:t>19 февраля 2019</a:t>
            </a:r>
          </a:p>
        </p:txBody>
      </p:sp>
      <p:pic>
        <p:nvPicPr>
          <p:cNvPr id="6" name="Рисунок 5"/>
          <p:cNvPicPr>
            <a:picLocks noChangeAspect="1"/>
          </p:cNvPicPr>
          <p:nvPr/>
        </p:nvPicPr>
        <p:blipFill>
          <a:blip r:embed="rId3" cstate="print"/>
          <a:stretch>
            <a:fillRect/>
          </a:stretch>
        </p:blipFill>
        <p:spPr>
          <a:xfrm>
            <a:off x="9097146" y="4769941"/>
            <a:ext cx="1919828" cy="1348740"/>
          </a:xfrm>
          <a:prstGeom prst="rect">
            <a:avLst/>
          </a:prstGeom>
          <a:ln>
            <a:solidFill>
              <a:srgbClr val="FFCC00"/>
            </a:solidFill>
          </a:ln>
        </p:spPr>
      </p:pic>
    </p:spTree>
    <p:extLst>
      <p:ext uri="{BB962C8B-B14F-4D97-AF65-F5344CB8AC3E}">
        <p14:creationId xmlns:p14="http://schemas.microsoft.com/office/powerpoint/2010/main" val="1434542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09315" y="1537292"/>
            <a:ext cx="7886700" cy="1552619"/>
          </a:xfrm>
        </p:spPr>
        <p:txBody>
          <a:bodyPr>
            <a:normAutofit fontScale="92500" lnSpcReduction="10000"/>
          </a:bodyPr>
          <a:lstStyle/>
          <a:p>
            <a:pPr marL="0" indent="0" algn="ctr">
              <a:lnSpc>
                <a:spcPct val="110000"/>
              </a:lnSpc>
              <a:buNone/>
            </a:pPr>
            <a:r>
              <a:rPr lang="ru-RU" sz="4000" b="1" dirty="0">
                <a:solidFill>
                  <a:srgbClr val="000080"/>
                </a:solidFill>
                <a:latin typeface="Times New Roman" panose="02020603050405020304" pitchFamily="18" charset="0"/>
                <a:cs typeface="Times New Roman" panose="02020603050405020304" pitchFamily="18" charset="0"/>
              </a:rPr>
              <a:t>Такт </a:t>
            </a:r>
            <a:r>
              <a:rPr lang="ru-RU" sz="4000" b="1" dirty="0" smtClean="0">
                <a:solidFill>
                  <a:srgbClr val="000080"/>
                </a:solidFill>
                <a:latin typeface="Times New Roman" panose="02020603050405020304" pitchFamily="18" charset="0"/>
                <a:cs typeface="Times New Roman" panose="02020603050405020304" pitchFamily="18" charset="0"/>
              </a:rPr>
              <a:t>4</a:t>
            </a:r>
            <a:endParaRPr lang="ru-RU" sz="4000" b="1" dirty="0">
              <a:solidFill>
                <a:srgbClr val="000080"/>
              </a:solidFill>
              <a:latin typeface="Times New Roman" panose="02020603050405020304" pitchFamily="18" charset="0"/>
              <a:cs typeface="Times New Roman" panose="02020603050405020304" pitchFamily="18" charset="0"/>
            </a:endParaRPr>
          </a:p>
          <a:p>
            <a:pPr marL="0" indent="0" algn="ctr">
              <a:lnSpc>
                <a:spcPct val="110000"/>
              </a:lnSpc>
              <a:buNone/>
            </a:pPr>
            <a:r>
              <a:rPr lang="ru-RU" sz="4000" b="1" dirty="0">
                <a:solidFill>
                  <a:srgbClr val="000080"/>
                </a:solidFill>
                <a:latin typeface="Times New Roman" panose="02020603050405020304" pitchFamily="18" charset="0"/>
                <a:cs typeface="Times New Roman" panose="02020603050405020304" pitchFamily="18" charset="0"/>
              </a:rPr>
              <a:t>«Принудительное вдохновение»</a:t>
            </a:r>
          </a:p>
          <a:p>
            <a:pPr marL="0" indent="0" algn="r">
              <a:buNone/>
            </a:pPr>
            <a:endParaRPr lang="ru-RU" sz="3300" i="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6607278" y="3187653"/>
            <a:ext cx="4425777" cy="2969778"/>
          </a:xfrm>
          <a:prstGeom prst="rect">
            <a:avLst/>
          </a:prstGeom>
          <a:ln>
            <a:solidFill>
              <a:srgbClr val="FFC000"/>
            </a:solidFill>
          </a:ln>
        </p:spPr>
      </p:pic>
    </p:spTree>
    <p:extLst>
      <p:ext uri="{BB962C8B-B14F-4D97-AF65-F5344CB8AC3E}">
        <p14:creationId xmlns:p14="http://schemas.microsoft.com/office/powerpoint/2010/main" val="22394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азвание 1"/>
          <p:cNvSpPr>
            <a:spLocks noGrp="1"/>
          </p:cNvSpPr>
          <p:nvPr>
            <p:ph type="title"/>
          </p:nvPr>
        </p:nvSpPr>
        <p:spPr>
          <a:xfrm>
            <a:off x="3011606" y="1382929"/>
            <a:ext cx="6627813" cy="432197"/>
          </a:xfrm>
        </p:spPr>
        <p:txBody>
          <a:bodyPr anchor="t">
            <a:noAutofit/>
          </a:bodyPr>
          <a:lstStyle/>
          <a:p>
            <a:pPr algn="ctr">
              <a:defRPr/>
            </a:pPr>
            <a:r>
              <a:rPr lang="ru-RU" altLang="ru-RU" sz="3300" dirty="0">
                <a:solidFill>
                  <a:srgbClr val="000080"/>
                </a:solidFill>
                <a:latin typeface="Times New Roman" pitchFamily="18" charset="0"/>
                <a:cs typeface="Times New Roman" pitchFamily="18" charset="0"/>
              </a:rPr>
              <a:t>Навыки </a:t>
            </a:r>
            <a:r>
              <a:rPr lang="en-US" altLang="ru-RU" sz="3300" dirty="0">
                <a:solidFill>
                  <a:srgbClr val="000080"/>
                </a:solidFill>
                <a:latin typeface="Times New Roman" pitchFamily="18" charset="0"/>
                <a:cs typeface="Times New Roman" pitchFamily="18" charset="0"/>
              </a:rPr>
              <a:t>XXI </a:t>
            </a:r>
            <a:r>
              <a:rPr lang="ru-RU" altLang="ru-RU" sz="3300" dirty="0">
                <a:solidFill>
                  <a:srgbClr val="000080"/>
                </a:solidFill>
                <a:latin typeface="Times New Roman" pitchFamily="18" charset="0"/>
                <a:cs typeface="Times New Roman" pitchFamily="18" charset="0"/>
              </a:rPr>
              <a:t>века</a:t>
            </a:r>
          </a:p>
        </p:txBody>
      </p:sp>
      <p:pic>
        <p:nvPicPr>
          <p:cNvPr id="15363" name="Изображение 4" descr="Снимок экрана 2018-09-29 в 0.10.25.png"/>
          <p:cNvPicPr>
            <a:picLocks noChangeAspect="1"/>
          </p:cNvPicPr>
          <p:nvPr/>
        </p:nvPicPr>
        <p:blipFill>
          <a:blip r:embed="rId2" cstate="print"/>
          <a:srcRect l="2692" t="8540" b="29044"/>
          <a:stretch>
            <a:fillRect/>
          </a:stretch>
        </p:blipFill>
        <p:spPr bwMode="auto">
          <a:xfrm>
            <a:off x="2119314" y="2170512"/>
            <a:ext cx="7994650" cy="2986681"/>
          </a:xfrm>
          <a:prstGeom prst="rect">
            <a:avLst/>
          </a:prstGeom>
          <a:noFill/>
          <a:ln w="9525">
            <a:noFill/>
            <a:miter lim="800000"/>
            <a:headEnd/>
            <a:tailEnd/>
          </a:ln>
        </p:spPr>
      </p:pic>
      <p:sp>
        <p:nvSpPr>
          <p:cNvPr id="5" name="Овал 4"/>
          <p:cNvSpPr/>
          <p:nvPr/>
        </p:nvSpPr>
        <p:spPr>
          <a:xfrm>
            <a:off x="4615543" y="1891937"/>
            <a:ext cx="2857500" cy="3840480"/>
          </a:xfrm>
          <a:prstGeom prst="ellipse">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Tree>
    <p:extLst>
      <p:ext uri="{BB962C8B-B14F-4D97-AF65-F5344CB8AC3E}">
        <p14:creationId xmlns:p14="http://schemas.microsoft.com/office/powerpoint/2010/main" val="238401388"/>
      </p:ext>
    </p:ext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2936" y="1311910"/>
            <a:ext cx="6822056" cy="994172"/>
          </a:xfrm>
        </p:spPr>
        <p:txBody>
          <a:bodyPr>
            <a:noAutofit/>
          </a:bodyPr>
          <a:lstStyle/>
          <a:p>
            <a:pPr algn="ctr"/>
            <a:r>
              <a:rPr lang="ru-RU" sz="3300" dirty="0">
                <a:solidFill>
                  <a:srgbClr val="000080"/>
                </a:solidFill>
                <a:latin typeface="Times New Roman" panose="02020603050405020304" pitchFamily="18" charset="0"/>
                <a:cs typeface="Times New Roman" panose="02020603050405020304" pitchFamily="18" charset="0"/>
              </a:rPr>
              <a:t>Работаем в команде и </a:t>
            </a:r>
            <a:r>
              <a:rPr lang="ru-RU" sz="3300" dirty="0" err="1">
                <a:solidFill>
                  <a:srgbClr val="000080"/>
                </a:solidFill>
                <a:latin typeface="Times New Roman" panose="02020603050405020304" pitchFamily="18" charset="0"/>
                <a:cs typeface="Times New Roman" panose="02020603050405020304" pitchFamily="18" charset="0"/>
              </a:rPr>
              <a:t>креативим</a:t>
            </a:r>
            <a:endParaRPr lang="ru-RU" sz="3300" dirty="0">
              <a:solidFill>
                <a:srgbClr val="00008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16340" y="2111356"/>
            <a:ext cx="8071645" cy="577055"/>
          </a:xfrm>
        </p:spPr>
        <p:txBody>
          <a:bodyPr>
            <a:noAutofit/>
          </a:bodyPr>
          <a:lstStyle/>
          <a:p>
            <a:pPr>
              <a:buNone/>
            </a:pPr>
            <a:r>
              <a:rPr lang="ru-RU" b="1" dirty="0">
                <a:solidFill>
                  <a:srgbClr val="C00000"/>
                </a:solidFill>
                <a:latin typeface="Times New Roman" panose="02020603050405020304" pitchFamily="18" charset="0"/>
                <a:cs typeface="Times New Roman" panose="02020603050405020304" pitchFamily="18" charset="0"/>
              </a:rPr>
              <a:t>ПРОБЛЕМА: как организовать работу в </a:t>
            </a:r>
            <a:r>
              <a:rPr lang="ru-RU" b="1" dirty="0" err="1">
                <a:solidFill>
                  <a:srgbClr val="C00000"/>
                </a:solidFill>
                <a:latin typeface="Times New Roman" panose="02020603050405020304" pitchFamily="18" charset="0"/>
                <a:cs typeface="Times New Roman" panose="02020603050405020304" pitchFamily="18" charset="0"/>
              </a:rPr>
              <a:t>КОУЧе</a:t>
            </a:r>
            <a:endParaRPr lang="ru-RU" b="1" dirty="0">
              <a:solidFill>
                <a:srgbClr val="C00000"/>
              </a:solidFill>
              <a:latin typeface="Times New Roman" panose="02020603050405020304" pitchFamily="18" charset="0"/>
              <a:cs typeface="Times New Roman" panose="02020603050405020304" pitchFamily="18" charset="0"/>
            </a:endParaRPr>
          </a:p>
          <a:p>
            <a:pPr>
              <a:buNone/>
            </a:pP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12783" y="2943385"/>
            <a:ext cx="9731141" cy="2062103"/>
          </a:xfrm>
          <a:prstGeom prst="rect">
            <a:avLst/>
          </a:prstGeom>
        </p:spPr>
        <p:txBody>
          <a:bodyPr wrap="square">
            <a:spAutoFit/>
          </a:bodyPr>
          <a:lstStyle/>
          <a:p>
            <a:pPr algn="ctr" fontAlgn="base">
              <a:spcBef>
                <a:spcPct val="0"/>
              </a:spcBef>
              <a:spcAft>
                <a:spcPct val="0"/>
              </a:spcAft>
            </a:pPr>
            <a:r>
              <a:rPr lang="ru-RU" sz="3200" b="1" dirty="0">
                <a:solidFill>
                  <a:srgbClr val="000080"/>
                </a:solidFill>
                <a:latin typeface="Times New Roman" panose="02020603050405020304" pitchFamily="18" charset="0"/>
                <a:cs typeface="Times New Roman" panose="02020603050405020304" pitchFamily="18" charset="0"/>
              </a:rPr>
              <a:t>Наша задача как администрации:</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a:t>
            </a:r>
            <a:r>
              <a:rPr lang="ru-RU" sz="2400" dirty="0" err="1">
                <a:solidFill>
                  <a:srgbClr val="000080"/>
                </a:solidFill>
                <a:latin typeface="Times New Roman" panose="02020603050405020304" pitchFamily="18" charset="0"/>
                <a:cs typeface="Times New Roman" panose="02020603050405020304" pitchFamily="18" charset="0"/>
              </a:rPr>
              <a:t>Замотивировать</a:t>
            </a:r>
            <a:r>
              <a:rPr lang="ru-RU" sz="2400" dirty="0">
                <a:solidFill>
                  <a:srgbClr val="000080"/>
                </a:solidFill>
                <a:latin typeface="Times New Roman" panose="02020603050405020304" pitchFamily="18" charset="0"/>
                <a:cs typeface="Times New Roman" panose="02020603050405020304" pitchFamily="18" charset="0"/>
              </a:rPr>
              <a:t> учителей (группа 1)</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Создать условия для работы (группа 2)</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Как и какую получать информацию с целью управления изменениями (</a:t>
            </a:r>
            <a:r>
              <a:rPr lang="ru-RU" sz="2400" dirty="0" smtClean="0">
                <a:solidFill>
                  <a:srgbClr val="000080"/>
                </a:solidFill>
                <a:latin typeface="Times New Roman" panose="02020603050405020304" pitchFamily="18" charset="0"/>
                <a:cs typeface="Times New Roman" panose="02020603050405020304" pitchFamily="18" charset="0"/>
              </a:rPr>
              <a:t>группа 3)</a:t>
            </a:r>
            <a:endParaRPr lang="ru-RU" sz="2400" dirty="0">
              <a:solidFill>
                <a:srgbClr val="0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6993" y="631393"/>
            <a:ext cx="7886700" cy="994172"/>
          </a:xfrm>
        </p:spPr>
        <p:txBody>
          <a:bodyPr>
            <a:normAutofit/>
          </a:bodyPr>
          <a:lstStyle/>
          <a:p>
            <a:pPr algn="ctr"/>
            <a:r>
              <a:rPr lang="ru-RU" sz="3000" dirty="0">
                <a:solidFill>
                  <a:srgbClr val="000080"/>
                </a:solidFill>
                <a:latin typeface="Times New Roman" pitchFamily="18" charset="0"/>
                <a:cs typeface="Times New Roman" pitchFamily="18" charset="0"/>
              </a:rPr>
              <a:t>Сначала договоримся о правилах</a:t>
            </a:r>
          </a:p>
        </p:txBody>
      </p:sp>
      <p:sp>
        <p:nvSpPr>
          <p:cNvPr id="3" name="Содержимое 2"/>
          <p:cNvSpPr>
            <a:spLocks noGrp="1"/>
          </p:cNvSpPr>
          <p:nvPr>
            <p:ph idx="1"/>
          </p:nvPr>
        </p:nvSpPr>
        <p:spPr>
          <a:xfrm>
            <a:off x="1193532" y="1379420"/>
            <a:ext cx="9788893" cy="4434238"/>
          </a:xfrm>
        </p:spPr>
        <p:txBody>
          <a:bodyPr>
            <a:noAutofit/>
          </a:bodyPr>
          <a:lstStyle/>
          <a:p>
            <a:pPr algn="just"/>
            <a:r>
              <a:rPr lang="ru-RU" sz="2000" b="1" dirty="0">
                <a:solidFill>
                  <a:srgbClr val="000080"/>
                </a:solidFill>
                <a:latin typeface="Times New Roman" pitchFamily="18" charset="0"/>
                <a:cs typeface="Times New Roman" pitchFamily="18" charset="0"/>
              </a:rPr>
              <a:t>Не будьте слишком серьезными. </a:t>
            </a:r>
            <a:r>
              <a:rPr lang="ru-RU" sz="2000" dirty="0">
                <a:solidFill>
                  <a:srgbClr val="000080"/>
                </a:solidFill>
                <a:latin typeface="Times New Roman" pitchFamily="18" charset="0"/>
                <a:cs typeface="Times New Roman" pitchFamily="18" charset="0"/>
              </a:rPr>
              <a:t>Смех расслабляет мозг.</a:t>
            </a:r>
          </a:p>
          <a:p>
            <a:pPr algn="just"/>
            <a:r>
              <a:rPr lang="ru-RU" sz="2000" b="1" dirty="0">
                <a:solidFill>
                  <a:srgbClr val="000080"/>
                </a:solidFill>
                <a:latin typeface="Times New Roman" pitchFamily="18" charset="0"/>
                <a:cs typeface="Times New Roman" pitchFamily="18" charset="0"/>
              </a:rPr>
              <a:t>Не ограничивайте фантазию. </a:t>
            </a:r>
            <a:r>
              <a:rPr lang="ru-RU" sz="2000" dirty="0">
                <a:solidFill>
                  <a:srgbClr val="000080"/>
                </a:solidFill>
                <a:latin typeface="Times New Roman" pitchFamily="18" charset="0"/>
                <a:cs typeface="Times New Roman" pitchFamily="18" charset="0"/>
              </a:rPr>
              <a:t>Гораздо проще найти что-то полезное в безумной идее, чем вдохнуть жизнь в банальную</a:t>
            </a:r>
          </a:p>
          <a:p>
            <a:pPr algn="just"/>
            <a:r>
              <a:rPr lang="ru-RU" sz="2000" b="1" dirty="0">
                <a:solidFill>
                  <a:srgbClr val="000080"/>
                </a:solidFill>
                <a:latin typeface="Times New Roman" pitchFamily="18" charset="0"/>
                <a:cs typeface="Times New Roman" pitchFamily="18" charset="0"/>
              </a:rPr>
              <a:t>Относитесь ко всем идеям одинаково… вначале.</a:t>
            </a:r>
            <a:r>
              <a:rPr lang="ru-RU" sz="2000" dirty="0">
                <a:solidFill>
                  <a:srgbClr val="000080"/>
                </a:solidFill>
                <a:latin typeface="Times New Roman" pitchFamily="18" charset="0"/>
                <a:cs typeface="Times New Roman" pitchFamily="18" charset="0"/>
              </a:rPr>
              <a:t>  Если вы положительно реагируете на одну идею, делайте тоже самое со всеми. Если вы записываете одну идею, то записывайте их все. Кроме того, когда идеи </a:t>
            </a:r>
            <a:r>
              <a:rPr lang="ru-RU" sz="2000" dirty="0" smtClean="0">
                <a:solidFill>
                  <a:srgbClr val="000080"/>
                </a:solidFill>
                <a:latin typeface="Times New Roman" pitchFamily="18" charset="0"/>
                <a:cs typeface="Times New Roman" pitchFamily="18" charset="0"/>
              </a:rPr>
              <a:t>записаны, </a:t>
            </a:r>
            <a:r>
              <a:rPr lang="ru-RU" sz="2000" dirty="0">
                <a:solidFill>
                  <a:srgbClr val="000080"/>
                </a:solidFill>
                <a:latin typeface="Times New Roman" pitchFamily="18" charset="0"/>
                <a:cs typeface="Times New Roman" pitchFamily="18" charset="0"/>
              </a:rPr>
              <a:t>становится проще… развивать идеи других.</a:t>
            </a:r>
          </a:p>
          <a:p>
            <a:pPr algn="just"/>
            <a:r>
              <a:rPr lang="ru-RU" sz="2000" b="1" dirty="0">
                <a:solidFill>
                  <a:srgbClr val="000080"/>
                </a:solidFill>
                <a:latin typeface="Times New Roman" pitchFamily="18" charset="0"/>
                <a:cs typeface="Times New Roman" pitchFamily="18" charset="0"/>
              </a:rPr>
              <a:t>Развивайте идеи других. </a:t>
            </a:r>
            <a:r>
              <a:rPr lang="ru-RU" sz="2000" dirty="0">
                <a:solidFill>
                  <a:srgbClr val="000080"/>
                </a:solidFill>
                <a:latin typeface="Times New Roman" pitchFamily="18" charset="0"/>
                <a:cs typeface="Times New Roman" pitchFamily="18" charset="0"/>
              </a:rPr>
              <a:t>Потому что две плохие идеи могут составить одну хорошую.</a:t>
            </a:r>
          </a:p>
          <a:p>
            <a:pPr algn="just"/>
            <a:r>
              <a:rPr lang="ru-RU" sz="2000" b="1" dirty="0">
                <a:solidFill>
                  <a:srgbClr val="000080"/>
                </a:solidFill>
                <a:latin typeface="Times New Roman" pitchFamily="18" charset="0"/>
                <a:cs typeface="Times New Roman" pitchFamily="18" charset="0"/>
              </a:rPr>
              <a:t>Делайте перерывы и меняйте виды деятельности. </a:t>
            </a:r>
            <a:r>
              <a:rPr lang="ru-RU" sz="2000" dirty="0">
                <a:solidFill>
                  <a:srgbClr val="000080"/>
                </a:solidFill>
                <a:latin typeface="Times New Roman" pitchFamily="18" charset="0"/>
                <a:cs typeface="Times New Roman" pitchFamily="18" charset="0"/>
              </a:rPr>
              <a:t>Многие люди выдыхаются после 20-30 минут.</a:t>
            </a:r>
          </a:p>
          <a:p>
            <a:pPr algn="just"/>
            <a:r>
              <a:rPr lang="ru-RU" sz="2000" b="1" dirty="0">
                <a:solidFill>
                  <a:srgbClr val="000080"/>
                </a:solidFill>
                <a:latin typeface="Times New Roman" pitchFamily="18" charset="0"/>
                <a:cs typeface="Times New Roman" pitchFamily="18" charset="0"/>
              </a:rPr>
              <a:t>Оставьте дверь открытой. </a:t>
            </a:r>
            <a:r>
              <a:rPr lang="ru-RU" sz="2000" dirty="0">
                <a:solidFill>
                  <a:srgbClr val="000080"/>
                </a:solidFill>
                <a:latin typeface="Times New Roman" pitchFamily="18" charset="0"/>
                <a:cs typeface="Times New Roman" pitchFamily="18" charset="0"/>
              </a:rPr>
              <a:t>У людей будут появляться новые идеи и после сессии, поэтому удостоверьтесь, что они знают ,кому их можно передать</a:t>
            </a:r>
          </a:p>
        </p:txBody>
      </p:sp>
      <p:pic>
        <p:nvPicPr>
          <p:cNvPr id="4" name="Рисунок 3"/>
          <p:cNvPicPr>
            <a:picLocks noChangeAspect="1"/>
          </p:cNvPicPr>
          <p:nvPr/>
        </p:nvPicPr>
        <p:blipFill>
          <a:blip r:embed="rId2" cstate="print"/>
          <a:stretch>
            <a:fillRect/>
          </a:stretch>
        </p:blipFill>
        <p:spPr>
          <a:xfrm>
            <a:off x="1193532" y="1379420"/>
            <a:ext cx="404046" cy="357537"/>
          </a:xfrm>
          <a:prstGeom prst="rect">
            <a:avLst/>
          </a:prstGeom>
        </p:spPr>
      </p:pic>
      <p:pic>
        <p:nvPicPr>
          <p:cNvPr id="5" name="Рисунок 4"/>
          <p:cNvPicPr>
            <a:picLocks noChangeAspect="1"/>
          </p:cNvPicPr>
          <p:nvPr/>
        </p:nvPicPr>
        <p:blipFill>
          <a:blip r:embed="rId3" cstate="print"/>
          <a:stretch>
            <a:fillRect/>
          </a:stretch>
        </p:blipFill>
        <p:spPr>
          <a:xfrm>
            <a:off x="1222673" y="3978442"/>
            <a:ext cx="365296" cy="323247"/>
          </a:xfrm>
          <a:prstGeom prst="rect">
            <a:avLst/>
          </a:prstGeom>
        </p:spPr>
      </p:pic>
      <p:pic>
        <p:nvPicPr>
          <p:cNvPr id="6" name="Рисунок 5"/>
          <p:cNvPicPr>
            <a:picLocks noChangeAspect="1"/>
          </p:cNvPicPr>
          <p:nvPr/>
        </p:nvPicPr>
        <p:blipFill>
          <a:blip r:embed="rId3" cstate="print"/>
          <a:stretch>
            <a:fillRect/>
          </a:stretch>
        </p:blipFill>
        <p:spPr>
          <a:xfrm>
            <a:off x="1232282" y="4726469"/>
            <a:ext cx="365296" cy="323247"/>
          </a:xfrm>
          <a:prstGeom prst="rect">
            <a:avLst/>
          </a:prstGeom>
        </p:spPr>
      </p:pic>
    </p:spTree>
    <p:extLst>
      <p:ext uri="{BB962C8B-B14F-4D97-AF65-F5344CB8AC3E}">
        <p14:creationId xmlns:p14="http://schemas.microsoft.com/office/powerpoint/2010/main" val="13138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4397" y="2707240"/>
            <a:ext cx="4697800" cy="994172"/>
          </a:xfrm>
        </p:spPr>
        <p:txBody>
          <a:bodyPr>
            <a:normAutofit fontScale="90000"/>
          </a:bodyPr>
          <a:lstStyle/>
          <a:p>
            <a:pPr algn="ctr"/>
            <a:r>
              <a:rPr lang="ru-RU" sz="3300" dirty="0">
                <a:solidFill>
                  <a:srgbClr val="000080"/>
                </a:solidFill>
                <a:latin typeface="Times New Roman" pitchFamily="18" charset="0"/>
                <a:cs typeface="Times New Roman" pitchFamily="18" charset="0"/>
              </a:rPr>
              <a:t>Перекрестная наметка идей (40 минут)</a:t>
            </a:r>
            <a:br>
              <a:rPr lang="ru-RU" sz="3300" dirty="0">
                <a:solidFill>
                  <a:srgbClr val="000080"/>
                </a:solidFill>
                <a:latin typeface="Times New Roman" pitchFamily="18" charset="0"/>
                <a:cs typeface="Times New Roman" pitchFamily="18" charset="0"/>
              </a:rPr>
            </a:br>
            <a:endParaRPr lang="ru-RU" sz="3300" dirty="0">
              <a:solidFill>
                <a:srgbClr val="000080"/>
              </a:solidFill>
            </a:endParaRPr>
          </a:p>
        </p:txBody>
      </p:sp>
      <p:pic>
        <p:nvPicPr>
          <p:cNvPr id="101378" name="Picture 2" descr="https://avatars.mds.yandex.net/get-zen_doc/50335/pub_5b40b3374f3fe700a9c4ead5_5b40b35043ece300a9225990/scale_600"/>
          <p:cNvPicPr>
            <a:picLocks noChangeAspect="1" noChangeArrowheads="1"/>
          </p:cNvPicPr>
          <p:nvPr/>
        </p:nvPicPr>
        <p:blipFill>
          <a:blip r:embed="rId2" cstate="print"/>
          <a:srcRect/>
          <a:stretch>
            <a:fillRect/>
          </a:stretch>
        </p:blipFill>
        <p:spPr bwMode="auto">
          <a:xfrm>
            <a:off x="6022197" y="721112"/>
            <a:ext cx="4988187" cy="5373972"/>
          </a:xfrm>
          <a:prstGeom prst="rect">
            <a:avLst/>
          </a:prstGeom>
          <a:noFill/>
          <a:ln>
            <a:solidFill>
              <a:srgbClr val="FFC000"/>
            </a:solidFill>
          </a:ln>
        </p:spPr>
      </p:pic>
    </p:spTree>
    <p:extLst>
      <p:ext uri="{BB962C8B-B14F-4D97-AF65-F5344CB8AC3E}">
        <p14:creationId xmlns:p14="http://schemas.microsoft.com/office/powerpoint/2010/main" val="4209103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4533" y="1283196"/>
            <a:ext cx="6822056" cy="994172"/>
          </a:xfrm>
        </p:spPr>
        <p:txBody>
          <a:bodyPr>
            <a:noAutofit/>
          </a:bodyPr>
          <a:lstStyle/>
          <a:p>
            <a:pPr algn="ctr"/>
            <a:r>
              <a:rPr lang="ru-RU" sz="3300" dirty="0">
                <a:solidFill>
                  <a:srgbClr val="000080"/>
                </a:solidFill>
                <a:latin typeface="Times New Roman" panose="02020603050405020304" pitchFamily="18" charset="0"/>
                <a:cs typeface="Times New Roman" panose="02020603050405020304" pitchFamily="18" charset="0"/>
              </a:rPr>
              <a:t>Работаем в команде</a:t>
            </a:r>
          </a:p>
        </p:txBody>
      </p:sp>
      <p:sp>
        <p:nvSpPr>
          <p:cNvPr id="3" name="Объект 2"/>
          <p:cNvSpPr>
            <a:spLocks noGrp="1"/>
          </p:cNvSpPr>
          <p:nvPr>
            <p:ph idx="1"/>
          </p:nvPr>
        </p:nvSpPr>
        <p:spPr>
          <a:xfrm>
            <a:off x="2665798" y="1988841"/>
            <a:ext cx="8071645" cy="577055"/>
          </a:xfrm>
        </p:spPr>
        <p:txBody>
          <a:bodyPr>
            <a:noAutofit/>
          </a:bodyPr>
          <a:lstStyle/>
          <a:p>
            <a:pPr>
              <a:buNone/>
            </a:pPr>
            <a:r>
              <a:rPr lang="ru-RU" b="1" dirty="0">
                <a:solidFill>
                  <a:srgbClr val="C00000"/>
                </a:solidFill>
                <a:latin typeface="Times New Roman" panose="02020603050405020304" pitchFamily="18" charset="0"/>
                <a:cs typeface="Times New Roman" panose="02020603050405020304" pitchFamily="18" charset="0"/>
              </a:rPr>
              <a:t>ПРОБЛЕМА: как организовать работу в </a:t>
            </a:r>
            <a:r>
              <a:rPr lang="ru-RU" b="1" dirty="0" err="1">
                <a:solidFill>
                  <a:srgbClr val="C00000"/>
                </a:solidFill>
                <a:latin typeface="Times New Roman" panose="02020603050405020304" pitchFamily="18" charset="0"/>
                <a:cs typeface="Times New Roman" panose="02020603050405020304" pitchFamily="18" charset="0"/>
              </a:rPr>
              <a:t>КОУЧе</a:t>
            </a:r>
            <a:endParaRPr lang="ru-RU" b="1" dirty="0">
              <a:solidFill>
                <a:srgbClr val="C00000"/>
              </a:solidFill>
              <a:latin typeface="Times New Roman" panose="02020603050405020304" pitchFamily="18" charset="0"/>
              <a:cs typeface="Times New Roman" panose="02020603050405020304" pitchFamily="18" charset="0"/>
            </a:endParaRPr>
          </a:p>
          <a:p>
            <a:pPr>
              <a:buNone/>
            </a:pP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12783" y="2693128"/>
            <a:ext cx="9827394" cy="2062103"/>
          </a:xfrm>
          <a:prstGeom prst="rect">
            <a:avLst/>
          </a:prstGeom>
        </p:spPr>
        <p:txBody>
          <a:bodyPr wrap="square">
            <a:spAutoFit/>
          </a:bodyPr>
          <a:lstStyle/>
          <a:p>
            <a:pPr algn="ctr" fontAlgn="base">
              <a:spcBef>
                <a:spcPct val="0"/>
              </a:spcBef>
              <a:spcAft>
                <a:spcPct val="0"/>
              </a:spcAft>
            </a:pPr>
            <a:r>
              <a:rPr lang="ru-RU" sz="3200" b="1" dirty="0">
                <a:solidFill>
                  <a:srgbClr val="000080"/>
                </a:solidFill>
                <a:latin typeface="Times New Roman" panose="02020603050405020304" pitchFamily="18" charset="0"/>
                <a:cs typeface="Times New Roman" panose="02020603050405020304" pitchFamily="18" charset="0"/>
              </a:rPr>
              <a:t>Наша задача как администрации:</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a:t>
            </a:r>
            <a:r>
              <a:rPr lang="ru-RU" sz="2400" dirty="0" err="1">
                <a:solidFill>
                  <a:srgbClr val="000080"/>
                </a:solidFill>
                <a:latin typeface="Times New Roman" panose="02020603050405020304" pitchFamily="18" charset="0"/>
                <a:cs typeface="Times New Roman" panose="02020603050405020304" pitchFamily="18" charset="0"/>
              </a:rPr>
              <a:t>Замотивировать</a:t>
            </a:r>
            <a:r>
              <a:rPr lang="ru-RU" sz="2400" dirty="0">
                <a:solidFill>
                  <a:srgbClr val="000080"/>
                </a:solidFill>
                <a:latin typeface="Times New Roman" panose="02020603050405020304" pitchFamily="18" charset="0"/>
                <a:cs typeface="Times New Roman" panose="02020603050405020304" pitchFamily="18" charset="0"/>
              </a:rPr>
              <a:t> учителей (группа 1)</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Создать условия для работы (группа 2)</a:t>
            </a:r>
          </a:p>
          <a:p>
            <a:pPr fontAlgn="base">
              <a:spcBef>
                <a:spcPct val="0"/>
              </a:spcBef>
              <a:spcAft>
                <a:spcPct val="0"/>
              </a:spcAft>
              <a:buFont typeface="Arial" pitchFamily="34" charset="0"/>
              <a:buChar char="•"/>
            </a:pPr>
            <a:r>
              <a:rPr lang="ru-RU" sz="2400" dirty="0">
                <a:solidFill>
                  <a:srgbClr val="000080"/>
                </a:solidFill>
                <a:latin typeface="Times New Roman" panose="02020603050405020304" pitchFamily="18" charset="0"/>
                <a:cs typeface="Times New Roman" panose="02020603050405020304" pitchFamily="18" charset="0"/>
              </a:rPr>
              <a:t> Как и какую получать информацию с целью управления изменениями (</a:t>
            </a:r>
            <a:r>
              <a:rPr lang="ru-RU" sz="2400" dirty="0" smtClean="0">
                <a:solidFill>
                  <a:srgbClr val="000080"/>
                </a:solidFill>
                <a:latin typeface="Times New Roman" panose="02020603050405020304" pitchFamily="18" charset="0"/>
                <a:cs typeface="Times New Roman" panose="02020603050405020304" pitchFamily="18" charset="0"/>
              </a:rPr>
              <a:t>группа 3)</a:t>
            </a:r>
            <a:endParaRPr lang="ru-RU" sz="2400" dirty="0">
              <a:solidFill>
                <a:srgbClr val="0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42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4114" y="1556792"/>
            <a:ext cx="5791200" cy="533400"/>
          </a:xfrm>
        </p:spPr>
        <p:txBody>
          <a:bodyPr>
            <a:normAutofit fontScale="90000"/>
          </a:bodyPr>
          <a:lstStyle/>
          <a:p>
            <a:pPr algn="ctr"/>
            <a:r>
              <a:rPr lang="ru-RU" sz="3300" dirty="0">
                <a:solidFill>
                  <a:srgbClr val="000080"/>
                </a:solidFill>
                <a:latin typeface="Times New Roman" pitchFamily="18" charset="0"/>
                <a:cs typeface="Times New Roman" pitchFamily="18" charset="0"/>
              </a:rPr>
              <a:t>Перекрестная наметка идей </a:t>
            </a:r>
            <a:br>
              <a:rPr lang="ru-RU" sz="3300" dirty="0">
                <a:solidFill>
                  <a:srgbClr val="000080"/>
                </a:solidFill>
                <a:latin typeface="Times New Roman" pitchFamily="18" charset="0"/>
                <a:cs typeface="Times New Roman" pitchFamily="18" charset="0"/>
              </a:rPr>
            </a:br>
            <a:r>
              <a:rPr lang="ru-RU" sz="3300" dirty="0" err="1">
                <a:solidFill>
                  <a:srgbClr val="000080"/>
                </a:solidFill>
                <a:latin typeface="Times New Roman" pitchFamily="18" charset="0"/>
                <a:cs typeface="Times New Roman" pitchFamily="18" charset="0"/>
              </a:rPr>
              <a:t>Хорст</a:t>
            </a:r>
            <a:r>
              <a:rPr lang="ru-RU" sz="3300" dirty="0">
                <a:solidFill>
                  <a:srgbClr val="000080"/>
                </a:solidFill>
                <a:latin typeface="Times New Roman" pitchFamily="18" charset="0"/>
                <a:cs typeface="Times New Roman" pitchFamily="18" charset="0"/>
              </a:rPr>
              <a:t> </a:t>
            </a:r>
            <a:r>
              <a:rPr lang="ru-RU" sz="3300" dirty="0" err="1">
                <a:solidFill>
                  <a:srgbClr val="000080"/>
                </a:solidFill>
                <a:latin typeface="Times New Roman" pitchFamily="18" charset="0"/>
                <a:cs typeface="Times New Roman" pitchFamily="18" charset="0"/>
              </a:rPr>
              <a:t>Гершк</a:t>
            </a:r>
            <a:r>
              <a:rPr lang="ru-RU" sz="3300" dirty="0">
                <a:solidFill>
                  <a:srgbClr val="000080"/>
                </a:solidFill>
                <a:latin typeface="Times New Roman" pitchFamily="18" charset="0"/>
                <a:cs typeface="Times New Roman" pitchFamily="18" charset="0"/>
              </a:rPr>
              <a:t> (1979)</a:t>
            </a:r>
          </a:p>
        </p:txBody>
      </p:sp>
      <p:pic>
        <p:nvPicPr>
          <p:cNvPr id="108546" name="Picture 2" descr="https://blog.mann-ivanov-ferber.ru/wp-content/uploads/2018/05/image8-8-e1526883379322.png"/>
          <p:cNvPicPr>
            <a:picLocks noChangeAspect="1" noChangeArrowheads="1"/>
          </p:cNvPicPr>
          <p:nvPr/>
        </p:nvPicPr>
        <p:blipFill>
          <a:blip r:embed="rId2" cstate="print"/>
          <a:srcRect/>
          <a:stretch>
            <a:fillRect/>
          </a:stretch>
        </p:blipFill>
        <p:spPr bwMode="auto">
          <a:xfrm>
            <a:off x="1755371" y="2090192"/>
            <a:ext cx="2857500" cy="3214688"/>
          </a:xfrm>
          <a:prstGeom prst="rect">
            <a:avLst/>
          </a:prstGeom>
          <a:noFill/>
        </p:spPr>
      </p:pic>
      <p:sp>
        <p:nvSpPr>
          <p:cNvPr id="5" name="TextBox 4"/>
          <p:cNvSpPr txBox="1"/>
          <p:nvPr/>
        </p:nvSpPr>
        <p:spPr>
          <a:xfrm>
            <a:off x="5216278" y="2329396"/>
            <a:ext cx="5355928" cy="2677656"/>
          </a:xfrm>
          <a:prstGeom prst="rect">
            <a:avLst/>
          </a:prstGeom>
          <a:noFill/>
        </p:spPr>
        <p:txBody>
          <a:bodyPr wrap="square" rtlCol="0">
            <a:spAutoFit/>
          </a:bodyPr>
          <a:lstStyle/>
          <a:p>
            <a:pPr algn="just" fontAlgn="base">
              <a:spcBef>
                <a:spcPct val="0"/>
              </a:spcBef>
              <a:spcAft>
                <a:spcPct val="0"/>
              </a:spcAft>
            </a:pPr>
            <a:r>
              <a:rPr lang="ru-RU" sz="2100" dirty="0">
                <a:solidFill>
                  <a:srgbClr val="000080"/>
                </a:solidFill>
                <a:latin typeface="Times New Roman" pitchFamily="18" charset="0"/>
                <a:cs typeface="Times New Roman" pitchFamily="18" charset="0"/>
              </a:rPr>
              <a:t>      Эта техника мозгового штурма позволяет людям молча обдумать собственные идеи, а не идти на поводу  у более активных или  статусных коллег.</a:t>
            </a:r>
          </a:p>
          <a:p>
            <a:pPr algn="just" fontAlgn="base">
              <a:spcBef>
                <a:spcPct val="0"/>
              </a:spcBef>
              <a:spcAft>
                <a:spcPct val="0"/>
              </a:spcAft>
            </a:pPr>
            <a:r>
              <a:rPr lang="ru-RU" sz="2100" dirty="0">
                <a:solidFill>
                  <a:srgbClr val="000080"/>
                </a:solidFill>
                <a:latin typeface="Times New Roman" pitchFamily="18" charset="0"/>
                <a:cs typeface="Times New Roman" pitchFamily="18" charset="0"/>
              </a:rPr>
              <a:t>     Эта техника идеальная для групп, где доминируют одни и те же люди, где вам нужно уровнять условия для всех или услышать новые оригинальные мнения</a:t>
            </a:r>
          </a:p>
        </p:txBody>
      </p:sp>
    </p:spTree>
    <p:extLst>
      <p:ext uri="{BB962C8B-B14F-4D97-AF65-F5344CB8AC3E}">
        <p14:creationId xmlns:p14="http://schemas.microsoft.com/office/powerpoint/2010/main" val="2466910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7113" y="1689761"/>
            <a:ext cx="5791200" cy="533400"/>
          </a:xfrm>
        </p:spPr>
        <p:txBody>
          <a:bodyPr>
            <a:noAutofit/>
          </a:bodyPr>
          <a:lstStyle/>
          <a:p>
            <a:pPr algn="ctr"/>
            <a:r>
              <a:rPr lang="ru-RU" sz="3600" dirty="0">
                <a:solidFill>
                  <a:srgbClr val="000080"/>
                </a:solidFill>
                <a:latin typeface="Times New Roman" pitchFamily="18" charset="0"/>
                <a:cs typeface="Times New Roman" pitchFamily="18" charset="0"/>
              </a:rPr>
              <a:t>Такт 5</a:t>
            </a:r>
            <a:br>
              <a:rPr lang="ru-RU" sz="3600" dirty="0">
                <a:solidFill>
                  <a:srgbClr val="000080"/>
                </a:solidFill>
                <a:latin typeface="Times New Roman" pitchFamily="18" charset="0"/>
                <a:cs typeface="Times New Roman" pitchFamily="18" charset="0"/>
              </a:rPr>
            </a:br>
            <a:r>
              <a:rPr lang="ru-RU" sz="3600" dirty="0">
                <a:solidFill>
                  <a:srgbClr val="000080"/>
                </a:solidFill>
                <a:latin typeface="Times New Roman" pitchFamily="18" charset="0"/>
                <a:cs typeface="Times New Roman" pitchFamily="18" charset="0"/>
              </a:rPr>
              <a:t>Домашнее задание</a:t>
            </a:r>
          </a:p>
        </p:txBody>
      </p:sp>
      <p:sp>
        <p:nvSpPr>
          <p:cNvPr id="3" name="Содержимое 2"/>
          <p:cNvSpPr>
            <a:spLocks noGrp="1"/>
          </p:cNvSpPr>
          <p:nvPr>
            <p:ph idx="1"/>
          </p:nvPr>
        </p:nvSpPr>
        <p:spPr>
          <a:xfrm>
            <a:off x="1968138" y="2602727"/>
            <a:ext cx="8314078" cy="3263504"/>
          </a:xfrm>
        </p:spPr>
        <p:txBody>
          <a:bodyPr>
            <a:normAutofit/>
          </a:bodyPr>
          <a:lstStyle/>
          <a:p>
            <a:pPr>
              <a:buFont typeface="Wingdings" pitchFamily="2" charset="2"/>
              <a:buChar char="ü"/>
            </a:pPr>
            <a:r>
              <a:rPr lang="ru-RU" sz="2800" dirty="0">
                <a:solidFill>
                  <a:srgbClr val="000080"/>
                </a:solidFill>
                <a:latin typeface="Times New Roman" pitchFamily="18" charset="0"/>
                <a:cs typeface="Times New Roman" pitchFamily="18" charset="0"/>
              </a:rPr>
              <a:t>Разработать </a:t>
            </a:r>
            <a:r>
              <a:rPr lang="ru-RU" sz="2800" b="1" dirty="0">
                <a:solidFill>
                  <a:srgbClr val="000080"/>
                </a:solidFill>
                <a:latin typeface="Times New Roman" pitchFamily="18" charset="0"/>
                <a:cs typeface="Times New Roman" pitchFamily="18" charset="0"/>
              </a:rPr>
              <a:t>дорожную карту </a:t>
            </a:r>
            <a:r>
              <a:rPr lang="ru-RU" sz="2800" dirty="0">
                <a:solidFill>
                  <a:srgbClr val="000080"/>
                </a:solidFill>
                <a:latin typeface="Times New Roman" pitchFamily="18" charset="0"/>
                <a:cs typeface="Times New Roman" pitchFamily="18" charset="0"/>
              </a:rPr>
              <a:t>администратора по организации работы школьных </a:t>
            </a:r>
            <a:r>
              <a:rPr lang="ru-RU" sz="2800" dirty="0" err="1">
                <a:solidFill>
                  <a:srgbClr val="000080"/>
                </a:solidFill>
                <a:latin typeface="Times New Roman" pitchFamily="18" charset="0"/>
                <a:cs typeface="Times New Roman" pitchFamily="18" charset="0"/>
              </a:rPr>
              <a:t>КОУЧей</a:t>
            </a:r>
            <a:r>
              <a:rPr lang="ru-RU" sz="2800" dirty="0">
                <a:solidFill>
                  <a:srgbClr val="000080"/>
                </a:solidFill>
                <a:latin typeface="Times New Roman" pitchFamily="18" charset="0"/>
                <a:cs typeface="Times New Roman" pitchFamily="18" charset="0"/>
              </a:rPr>
              <a:t> в вашей образовательной организации</a:t>
            </a:r>
          </a:p>
          <a:p>
            <a:pPr>
              <a:buFont typeface="Wingdings" pitchFamily="2" charset="2"/>
              <a:buChar char="ü"/>
            </a:pPr>
            <a:r>
              <a:rPr lang="ru-RU" sz="2800" dirty="0">
                <a:solidFill>
                  <a:srgbClr val="000080"/>
                </a:solidFill>
                <a:latin typeface="Times New Roman" pitchFamily="18" charset="0"/>
                <a:cs typeface="Times New Roman" pitchFamily="18" charset="0"/>
              </a:rPr>
              <a:t>Выслать на почту куратора до 12 марта 2019 года</a:t>
            </a:r>
          </a:p>
        </p:txBody>
      </p:sp>
    </p:spTree>
    <p:extLst>
      <p:ext uri="{BB962C8B-B14F-4D97-AF65-F5344CB8AC3E}">
        <p14:creationId xmlns:p14="http://schemas.microsoft.com/office/powerpoint/2010/main" val="1538086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9363" y="604198"/>
            <a:ext cx="7886700" cy="994172"/>
          </a:xfrm>
        </p:spPr>
        <p:txBody>
          <a:bodyPr>
            <a:normAutofit/>
          </a:bodyPr>
          <a:lstStyle/>
          <a:p>
            <a:pPr algn="ctr"/>
            <a:r>
              <a:rPr lang="ru-RU" sz="3000" dirty="0" smtClean="0">
                <a:solidFill>
                  <a:srgbClr val="000080"/>
                </a:solidFill>
                <a:latin typeface="Times New Roman" pitchFamily="18" charset="0"/>
                <a:cs typeface="Times New Roman" pitchFamily="18" charset="0"/>
              </a:rPr>
              <a:t>Правила</a:t>
            </a:r>
            <a:endParaRPr lang="ru-RU" sz="3000" dirty="0">
              <a:solidFill>
                <a:srgbClr val="000080"/>
              </a:solidFill>
              <a:latin typeface="Times New Roman" pitchFamily="18" charset="0"/>
              <a:cs typeface="Times New Roman" pitchFamily="18" charset="0"/>
            </a:endParaRPr>
          </a:p>
        </p:txBody>
      </p:sp>
      <p:sp>
        <p:nvSpPr>
          <p:cNvPr id="3" name="Содержимое 2"/>
          <p:cNvSpPr>
            <a:spLocks noGrp="1"/>
          </p:cNvSpPr>
          <p:nvPr>
            <p:ph idx="1"/>
          </p:nvPr>
        </p:nvSpPr>
        <p:spPr>
          <a:xfrm>
            <a:off x="1212783" y="1379400"/>
            <a:ext cx="9769642" cy="3840480"/>
          </a:xfrm>
        </p:spPr>
        <p:txBody>
          <a:bodyPr>
            <a:noAutofit/>
          </a:bodyPr>
          <a:lstStyle/>
          <a:p>
            <a:pPr algn="just"/>
            <a:r>
              <a:rPr lang="ru-RU" sz="2000" b="1" dirty="0">
                <a:solidFill>
                  <a:srgbClr val="000080"/>
                </a:solidFill>
                <a:latin typeface="Times New Roman" pitchFamily="18" charset="0"/>
                <a:cs typeface="Times New Roman" pitchFamily="18" charset="0"/>
              </a:rPr>
              <a:t>Не будьте слишком серьезными. </a:t>
            </a:r>
            <a:r>
              <a:rPr lang="ru-RU" sz="2000" dirty="0">
                <a:solidFill>
                  <a:srgbClr val="000080"/>
                </a:solidFill>
                <a:latin typeface="Times New Roman" pitchFamily="18" charset="0"/>
                <a:cs typeface="Times New Roman" pitchFamily="18" charset="0"/>
              </a:rPr>
              <a:t>Смех расслабляет мозг.</a:t>
            </a:r>
          </a:p>
          <a:p>
            <a:pPr algn="just"/>
            <a:r>
              <a:rPr lang="ru-RU" sz="2000" b="1" dirty="0">
                <a:solidFill>
                  <a:srgbClr val="000080"/>
                </a:solidFill>
                <a:latin typeface="Times New Roman" pitchFamily="18" charset="0"/>
                <a:cs typeface="Times New Roman" pitchFamily="18" charset="0"/>
              </a:rPr>
              <a:t>Не ограничивайте фантазию. </a:t>
            </a:r>
            <a:r>
              <a:rPr lang="ru-RU" sz="2000" dirty="0">
                <a:solidFill>
                  <a:srgbClr val="000080"/>
                </a:solidFill>
                <a:latin typeface="Times New Roman" pitchFamily="18" charset="0"/>
                <a:cs typeface="Times New Roman" pitchFamily="18" charset="0"/>
              </a:rPr>
              <a:t>Гораздо проще найти что-то полезное в безумной идее, чем вдохнуть жизнь в банальную</a:t>
            </a:r>
          </a:p>
          <a:p>
            <a:pPr algn="just"/>
            <a:r>
              <a:rPr lang="ru-RU" sz="2000" b="1" dirty="0">
                <a:solidFill>
                  <a:srgbClr val="000080"/>
                </a:solidFill>
                <a:latin typeface="Times New Roman" pitchFamily="18" charset="0"/>
                <a:cs typeface="Times New Roman" pitchFamily="18" charset="0"/>
              </a:rPr>
              <a:t>Относитесь ко всем идеям одинаково… вначале.</a:t>
            </a:r>
            <a:r>
              <a:rPr lang="ru-RU" sz="2000" dirty="0">
                <a:solidFill>
                  <a:srgbClr val="000080"/>
                </a:solidFill>
                <a:latin typeface="Times New Roman" pitchFamily="18" charset="0"/>
                <a:cs typeface="Times New Roman" pitchFamily="18" charset="0"/>
              </a:rPr>
              <a:t>  Если вы положительно реагируете на одну идею, делайте тоже самое со всеми. Если вы записываете одну идею, то записывайте их все. Кроме того, когда </a:t>
            </a:r>
            <a:r>
              <a:rPr lang="ru-RU" sz="2000">
                <a:solidFill>
                  <a:srgbClr val="000080"/>
                </a:solidFill>
                <a:latin typeface="Times New Roman" pitchFamily="18" charset="0"/>
                <a:cs typeface="Times New Roman" pitchFamily="18" charset="0"/>
              </a:rPr>
              <a:t>идеи </a:t>
            </a:r>
            <a:r>
              <a:rPr lang="ru-RU" sz="2000" smtClean="0">
                <a:solidFill>
                  <a:srgbClr val="000080"/>
                </a:solidFill>
                <a:latin typeface="Times New Roman" pitchFamily="18" charset="0"/>
                <a:cs typeface="Times New Roman" pitchFamily="18" charset="0"/>
              </a:rPr>
              <a:t>записаны, </a:t>
            </a:r>
            <a:r>
              <a:rPr lang="ru-RU" sz="2000" dirty="0">
                <a:solidFill>
                  <a:srgbClr val="000080"/>
                </a:solidFill>
                <a:latin typeface="Times New Roman" pitchFamily="18" charset="0"/>
                <a:cs typeface="Times New Roman" pitchFamily="18" charset="0"/>
              </a:rPr>
              <a:t>становится проще… развивать идеи других.</a:t>
            </a:r>
          </a:p>
          <a:p>
            <a:pPr algn="just"/>
            <a:r>
              <a:rPr lang="ru-RU" sz="2000" b="1" dirty="0">
                <a:solidFill>
                  <a:srgbClr val="000080"/>
                </a:solidFill>
                <a:latin typeface="Times New Roman" pitchFamily="18" charset="0"/>
                <a:cs typeface="Times New Roman" pitchFamily="18" charset="0"/>
              </a:rPr>
              <a:t>Развивайте идеи других. </a:t>
            </a:r>
            <a:r>
              <a:rPr lang="ru-RU" sz="2000" dirty="0">
                <a:solidFill>
                  <a:srgbClr val="000080"/>
                </a:solidFill>
                <a:latin typeface="Times New Roman" pitchFamily="18" charset="0"/>
                <a:cs typeface="Times New Roman" pitchFamily="18" charset="0"/>
              </a:rPr>
              <a:t>Потому что две плохие идеи могут составить одну хорошую.</a:t>
            </a:r>
          </a:p>
          <a:p>
            <a:pPr algn="just"/>
            <a:r>
              <a:rPr lang="ru-RU" sz="2000" b="1" dirty="0">
                <a:solidFill>
                  <a:srgbClr val="000080"/>
                </a:solidFill>
                <a:latin typeface="Times New Roman" pitchFamily="18" charset="0"/>
                <a:cs typeface="Times New Roman" pitchFamily="18" charset="0"/>
              </a:rPr>
              <a:t>Делайте перерывы и меняйте виды деятельности. </a:t>
            </a:r>
            <a:r>
              <a:rPr lang="ru-RU" sz="2000" dirty="0">
                <a:solidFill>
                  <a:srgbClr val="000080"/>
                </a:solidFill>
                <a:latin typeface="Times New Roman" pitchFamily="18" charset="0"/>
                <a:cs typeface="Times New Roman" pitchFamily="18" charset="0"/>
              </a:rPr>
              <a:t>Многие люди выдыхаются после 20-30 минут.</a:t>
            </a:r>
          </a:p>
          <a:p>
            <a:pPr algn="just"/>
            <a:r>
              <a:rPr lang="ru-RU" sz="2000" b="1" dirty="0">
                <a:solidFill>
                  <a:srgbClr val="000080"/>
                </a:solidFill>
                <a:latin typeface="Times New Roman" pitchFamily="18" charset="0"/>
                <a:cs typeface="Times New Roman" pitchFamily="18" charset="0"/>
              </a:rPr>
              <a:t>Оставьте дверь открытой. </a:t>
            </a:r>
            <a:r>
              <a:rPr lang="ru-RU" sz="2000" dirty="0">
                <a:solidFill>
                  <a:srgbClr val="000080"/>
                </a:solidFill>
                <a:latin typeface="Times New Roman" pitchFamily="18" charset="0"/>
                <a:cs typeface="Times New Roman" pitchFamily="18" charset="0"/>
              </a:rPr>
              <a:t>У людей будут появляться новые идеи и после сессии, поэтому удостоверьтесь, что они знают ,кому их можно передать</a:t>
            </a:r>
          </a:p>
        </p:txBody>
      </p:sp>
      <p:pic>
        <p:nvPicPr>
          <p:cNvPr id="4" name="Рисунок 3"/>
          <p:cNvPicPr>
            <a:picLocks noChangeAspect="1"/>
          </p:cNvPicPr>
          <p:nvPr/>
        </p:nvPicPr>
        <p:blipFill>
          <a:blip r:embed="rId2" cstate="print"/>
          <a:stretch>
            <a:fillRect/>
          </a:stretch>
        </p:blipFill>
        <p:spPr>
          <a:xfrm>
            <a:off x="1212783" y="1419601"/>
            <a:ext cx="404046" cy="357537"/>
          </a:xfrm>
          <a:prstGeom prst="rect">
            <a:avLst/>
          </a:prstGeom>
        </p:spPr>
      </p:pic>
      <p:pic>
        <p:nvPicPr>
          <p:cNvPr id="5" name="Рисунок 4"/>
          <p:cNvPicPr>
            <a:picLocks noChangeAspect="1"/>
          </p:cNvPicPr>
          <p:nvPr/>
        </p:nvPicPr>
        <p:blipFill>
          <a:blip r:embed="rId3" cstate="print"/>
          <a:stretch>
            <a:fillRect/>
          </a:stretch>
        </p:blipFill>
        <p:spPr>
          <a:xfrm>
            <a:off x="1251533" y="4003096"/>
            <a:ext cx="365296" cy="323247"/>
          </a:xfrm>
          <a:prstGeom prst="rect">
            <a:avLst/>
          </a:prstGeom>
        </p:spPr>
      </p:pic>
      <p:pic>
        <p:nvPicPr>
          <p:cNvPr id="6" name="Рисунок 5"/>
          <p:cNvPicPr>
            <a:picLocks noChangeAspect="1"/>
          </p:cNvPicPr>
          <p:nvPr/>
        </p:nvPicPr>
        <p:blipFill>
          <a:blip r:embed="rId3" cstate="print"/>
          <a:stretch>
            <a:fillRect/>
          </a:stretch>
        </p:blipFill>
        <p:spPr>
          <a:xfrm>
            <a:off x="1241551" y="4713944"/>
            <a:ext cx="365296" cy="323247"/>
          </a:xfrm>
          <a:prstGeom prst="rect">
            <a:avLst/>
          </a:prstGeom>
        </p:spPr>
      </p:pic>
      <p:pic>
        <p:nvPicPr>
          <p:cNvPr id="7" name="Рисунок 6"/>
          <p:cNvPicPr>
            <a:picLocks noChangeAspect="1"/>
          </p:cNvPicPr>
          <p:nvPr/>
        </p:nvPicPr>
        <p:blipFill>
          <a:blip r:embed="rId2" cstate="print"/>
          <a:stretch>
            <a:fillRect/>
          </a:stretch>
        </p:blipFill>
        <p:spPr>
          <a:xfrm>
            <a:off x="1251533" y="2660322"/>
            <a:ext cx="404046" cy="357537"/>
          </a:xfrm>
          <a:prstGeom prst="rect">
            <a:avLst/>
          </a:prstGeom>
        </p:spPr>
      </p:pic>
      <p:pic>
        <p:nvPicPr>
          <p:cNvPr id="8" name="Рисунок 7"/>
          <p:cNvPicPr>
            <a:picLocks noChangeAspect="1"/>
          </p:cNvPicPr>
          <p:nvPr/>
        </p:nvPicPr>
        <p:blipFill>
          <a:blip r:embed="rId2" cstate="print"/>
          <a:stretch>
            <a:fillRect/>
          </a:stretch>
        </p:blipFill>
        <p:spPr>
          <a:xfrm>
            <a:off x="1212783" y="5540263"/>
            <a:ext cx="404046" cy="357537"/>
          </a:xfrm>
          <a:prstGeom prst="rect">
            <a:avLst/>
          </a:prstGeom>
        </p:spPr>
      </p:pic>
    </p:spTree>
    <p:extLst>
      <p:ext uri="{BB962C8B-B14F-4D97-AF65-F5344CB8AC3E}">
        <p14:creationId xmlns:p14="http://schemas.microsoft.com/office/powerpoint/2010/main" val="7633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txBox="1">
            <a:spLocks/>
          </p:cNvSpPr>
          <p:nvPr/>
        </p:nvSpPr>
        <p:spPr>
          <a:xfrm>
            <a:off x="2819845" y="1933241"/>
            <a:ext cx="6534726" cy="135444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spcBef>
                <a:spcPct val="0"/>
              </a:spcBef>
              <a:spcAft>
                <a:spcPct val="0"/>
              </a:spcAft>
              <a:buNone/>
            </a:pPr>
            <a:r>
              <a:rPr lang="ru-RU" sz="3300" b="1" dirty="0">
                <a:solidFill>
                  <a:srgbClr val="000080"/>
                </a:solidFill>
                <a:latin typeface="Times New Roman" panose="02020603050405020304" pitchFamily="18" charset="0"/>
                <a:cs typeface="Times New Roman" panose="02020603050405020304" pitchFamily="18" charset="0"/>
              </a:rPr>
              <a:t>СПАСИБО ЗА ВНИМАНИЕ!</a:t>
            </a:r>
            <a:endParaRPr lang="ru-RU" sz="3600" b="1" dirty="0">
              <a:solidFill>
                <a:srgbClr val="00008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764187" y="3108961"/>
            <a:ext cx="6841844" cy="1246495"/>
          </a:xfrm>
          <a:prstGeom prst="rect">
            <a:avLst/>
          </a:prstGeom>
          <a:noFill/>
        </p:spPr>
        <p:txBody>
          <a:bodyPr wrap="square" rtlCol="0">
            <a:spAutoFit/>
          </a:bodyPr>
          <a:lstStyle/>
          <a:p>
            <a:pPr algn="r" fontAlgn="base">
              <a:spcBef>
                <a:spcPct val="0"/>
              </a:spcBef>
              <a:spcAft>
                <a:spcPct val="0"/>
              </a:spcAft>
            </a:pPr>
            <a:endParaRPr lang="ru-RU" sz="1500" dirty="0">
              <a:solidFill>
                <a:srgbClr val="1B2911"/>
              </a:solidFill>
              <a:latin typeface="Times New Roman" panose="02020603050405020304" pitchFamily="18" charset="0"/>
              <a:cs typeface="Times New Roman" panose="02020603050405020304" pitchFamily="18" charset="0"/>
            </a:endParaRPr>
          </a:p>
          <a:p>
            <a:pPr algn="r" fontAlgn="base">
              <a:spcBef>
                <a:spcPct val="0"/>
              </a:spcBef>
              <a:spcAft>
                <a:spcPct val="0"/>
              </a:spcAft>
            </a:pPr>
            <a:r>
              <a:rPr lang="ru-RU" sz="1500" dirty="0">
                <a:solidFill>
                  <a:srgbClr val="1B2911"/>
                </a:solidFill>
                <a:latin typeface="Times New Roman" panose="02020603050405020304" pitchFamily="18" charset="0"/>
                <a:cs typeface="Times New Roman" panose="02020603050405020304" pitchFamily="18" charset="0"/>
              </a:rPr>
              <a:t> </a:t>
            </a:r>
            <a:r>
              <a:rPr lang="ru-RU" sz="1500" dirty="0">
                <a:solidFill>
                  <a:srgbClr val="000080"/>
                </a:solidFill>
                <a:latin typeface="Times New Roman" panose="02020603050405020304" pitchFamily="18" charset="0"/>
                <a:cs typeface="Times New Roman" panose="02020603050405020304" pitchFamily="18" charset="0"/>
              </a:rPr>
              <a:t>Юлия Сергеевна Никитина</a:t>
            </a:r>
          </a:p>
          <a:p>
            <a:pPr algn="r" fontAlgn="base">
              <a:spcBef>
                <a:spcPct val="0"/>
              </a:spcBef>
              <a:spcAft>
                <a:spcPct val="0"/>
              </a:spcAft>
            </a:pPr>
            <a:r>
              <a:rPr lang="ru-RU" sz="1500" dirty="0">
                <a:solidFill>
                  <a:srgbClr val="000080"/>
                </a:solidFill>
                <a:latin typeface="Times New Roman" panose="02020603050405020304" pitchFamily="18" charset="0"/>
                <a:cs typeface="Times New Roman" panose="02020603050405020304" pitchFamily="18" charset="0"/>
              </a:rPr>
              <a:t>Светлана Михайловна Полищук</a:t>
            </a:r>
          </a:p>
          <a:p>
            <a:pPr algn="r" fontAlgn="base">
              <a:spcBef>
                <a:spcPct val="0"/>
              </a:spcBef>
              <a:spcAft>
                <a:spcPct val="0"/>
              </a:spcAft>
            </a:pPr>
            <a:r>
              <a:rPr lang="en-US" sz="1500" dirty="0">
                <a:solidFill>
                  <a:srgbClr val="000080"/>
                </a:solidFill>
                <a:latin typeface="Times New Roman" panose="02020603050405020304" pitchFamily="18" charset="0"/>
                <a:cs typeface="Times New Roman" panose="02020603050405020304" pitchFamily="18" charset="0"/>
                <a:hlinkClick r:id="rId3"/>
              </a:rPr>
              <a:t>crii@iro.yar.ru</a:t>
            </a:r>
            <a:endParaRPr lang="ru-RU" sz="1500" dirty="0">
              <a:solidFill>
                <a:srgbClr val="000080"/>
              </a:solidFill>
              <a:latin typeface="Times New Roman" panose="02020603050405020304" pitchFamily="18" charset="0"/>
              <a:cs typeface="Times New Roman" panose="02020603050405020304" pitchFamily="18" charset="0"/>
            </a:endParaRPr>
          </a:p>
          <a:p>
            <a:pPr algn="r" fontAlgn="base">
              <a:spcBef>
                <a:spcPct val="0"/>
              </a:spcBef>
              <a:spcAft>
                <a:spcPct val="0"/>
              </a:spcAft>
            </a:pPr>
            <a:r>
              <a:rPr lang="ru-RU" sz="1500" dirty="0">
                <a:solidFill>
                  <a:srgbClr val="000080"/>
                </a:solidFill>
                <a:latin typeface="Times New Roman" panose="02020603050405020304" pitchFamily="18" charset="0"/>
                <a:cs typeface="Times New Roman" panose="02020603050405020304" pitchFamily="18" charset="0"/>
              </a:rPr>
              <a:t>(4852) 23-07-61</a:t>
            </a:r>
          </a:p>
        </p:txBody>
      </p:sp>
      <p:sp>
        <p:nvSpPr>
          <p:cNvPr id="6" name="Заголовок 1"/>
          <p:cNvSpPr txBox="1">
            <a:spLocks/>
          </p:cNvSpPr>
          <p:nvPr/>
        </p:nvSpPr>
        <p:spPr>
          <a:xfrm>
            <a:off x="2327108" y="2404001"/>
            <a:ext cx="7520200" cy="737606"/>
          </a:xfrm>
          <a:prstGeom prst="rect">
            <a:avLst/>
          </a:prstGeom>
        </p:spPr>
        <p:txBody>
          <a:bodyPr vert="horz" lIns="68580" tIns="34290" rIns="68580" bIns="3429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base">
              <a:spcAft>
                <a:spcPct val="0"/>
              </a:spcAft>
            </a:pPr>
            <a:r>
              <a:rPr lang="ru-RU" sz="2700" dirty="0">
                <a:solidFill>
                  <a:srgbClr val="F8F8F8"/>
                </a:solidFill>
                <a:latin typeface="Times New Roman" panose="02020603050405020304" pitchFamily="18" charset="0"/>
                <a:cs typeface="Times New Roman" panose="02020603050405020304" pitchFamily="18" charset="0"/>
              </a:rPr>
              <a:t>ГОТОВЫ ОТВЕЧАТЬ НА ВАШИ ВОПРОСЫ!</a:t>
            </a:r>
          </a:p>
        </p:txBody>
      </p:sp>
    </p:spTree>
    <p:extLst>
      <p:ext uri="{BB962C8B-B14F-4D97-AF65-F5344CB8AC3E}">
        <p14:creationId xmlns:p14="http://schemas.microsoft.com/office/powerpoint/2010/main" val="458805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130465" y="1543634"/>
            <a:ext cx="5915025" cy="994172"/>
          </a:xfrm>
        </p:spPr>
        <p:txBody>
          <a:bodyPr>
            <a:noAutofit/>
          </a:bodyPr>
          <a:lstStyle/>
          <a:p>
            <a:pPr algn="ctr"/>
            <a:r>
              <a:rPr lang="ru-RU" sz="4400" dirty="0">
                <a:solidFill>
                  <a:srgbClr val="000080"/>
                </a:solidFill>
                <a:latin typeface="Times New Roman" panose="02020603050405020304" pitchFamily="18" charset="0"/>
                <a:cs typeface="Times New Roman" panose="02020603050405020304" pitchFamily="18" charset="0"/>
              </a:rPr>
              <a:t>Такт </a:t>
            </a:r>
            <a:r>
              <a:rPr lang="ru-RU" sz="4400" dirty="0" smtClean="0">
                <a:solidFill>
                  <a:srgbClr val="000080"/>
                </a:solidFill>
                <a:latin typeface="Times New Roman" panose="02020603050405020304" pitchFamily="18" charset="0"/>
                <a:cs typeface="Times New Roman" panose="02020603050405020304" pitchFamily="18" charset="0"/>
              </a:rPr>
              <a:t>1</a:t>
            </a:r>
            <a:r>
              <a:rPr lang="ru-RU" sz="4400" dirty="0">
                <a:solidFill>
                  <a:srgbClr val="000080"/>
                </a:solidFill>
                <a:latin typeface="Times New Roman" panose="02020603050405020304" pitchFamily="18" charset="0"/>
                <a:cs typeface="Times New Roman" panose="02020603050405020304" pitchFamily="18" charset="0"/>
              </a:rPr>
              <a:t/>
            </a:r>
            <a:br>
              <a:rPr lang="ru-RU" sz="4400" dirty="0">
                <a:solidFill>
                  <a:srgbClr val="000080"/>
                </a:solidFill>
                <a:latin typeface="Times New Roman" panose="02020603050405020304" pitchFamily="18" charset="0"/>
                <a:cs typeface="Times New Roman" panose="02020603050405020304" pitchFamily="18" charset="0"/>
              </a:rPr>
            </a:br>
            <a:r>
              <a:rPr lang="ru-RU" sz="4400" dirty="0">
                <a:solidFill>
                  <a:srgbClr val="000080"/>
                </a:solidFill>
                <a:latin typeface="Times New Roman" panose="02020603050405020304" pitchFamily="18" charset="0"/>
                <a:cs typeface="Times New Roman" panose="02020603050405020304" pitchFamily="18" charset="0"/>
              </a:rPr>
              <a:t>Разогрев</a:t>
            </a:r>
          </a:p>
        </p:txBody>
      </p:sp>
      <p:sp>
        <p:nvSpPr>
          <p:cNvPr id="4" name="Заголовок 1"/>
          <p:cNvSpPr txBox="1">
            <a:spLocks/>
          </p:cNvSpPr>
          <p:nvPr/>
        </p:nvSpPr>
        <p:spPr>
          <a:xfrm>
            <a:off x="77002" y="2204349"/>
            <a:ext cx="12021953" cy="17907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endParaRPr lang="ru-RU" sz="4500" dirty="0">
              <a:solidFill>
                <a:srgbClr val="F8F8F8"/>
              </a:solidFill>
              <a:latin typeface="Times New Roman" panose="02020603050405020304" pitchFamily="18" charset="0"/>
              <a:cs typeface="Times New Roman" panose="02020603050405020304" pitchFamily="18" charset="0"/>
            </a:endParaRPr>
          </a:p>
          <a:p>
            <a:pPr algn="ctr" fontAlgn="base">
              <a:spcAft>
                <a:spcPct val="0"/>
              </a:spcAft>
            </a:pPr>
            <a:r>
              <a:rPr lang="ru-RU" sz="4500" dirty="0" smtClean="0">
                <a:solidFill>
                  <a:schemeClr val="tx2">
                    <a:lumMod val="75000"/>
                  </a:schemeClr>
                </a:solidFill>
                <a:latin typeface="Times New Roman" panose="02020603050405020304" pitchFamily="18" charset="0"/>
                <a:cs typeface="Times New Roman" panose="02020603050405020304" pitchFamily="18" charset="0"/>
              </a:rPr>
              <a:t>Упражнение «</a:t>
            </a:r>
            <a:r>
              <a:rPr lang="ru-RU" sz="4500" dirty="0">
                <a:solidFill>
                  <a:schemeClr val="tx2">
                    <a:lumMod val="75000"/>
                  </a:schemeClr>
                </a:solidFill>
                <a:latin typeface="Times New Roman" panose="02020603050405020304" pitchFamily="18" charset="0"/>
                <a:cs typeface="Times New Roman" panose="02020603050405020304" pitchFamily="18" charset="0"/>
              </a:rPr>
              <a:t>Девять точек»</a:t>
            </a:r>
          </a:p>
        </p:txBody>
      </p:sp>
    </p:spTree>
    <p:extLst>
      <p:ext uri="{BB962C8B-B14F-4D97-AF65-F5344CB8AC3E}">
        <p14:creationId xmlns:p14="http://schemas.microsoft.com/office/powerpoint/2010/main" val="74037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5885" y="1682071"/>
            <a:ext cx="8342811" cy="3263504"/>
          </a:xfrm>
        </p:spPr>
        <p:txBody>
          <a:bodyPr>
            <a:normAutofit/>
          </a:bodyPr>
          <a:lstStyle/>
          <a:p>
            <a:pPr marL="0" indent="0">
              <a:buNone/>
            </a:pPr>
            <a:r>
              <a:rPr lang="ru-RU" sz="3600" b="1" dirty="0">
                <a:solidFill>
                  <a:srgbClr val="000080"/>
                </a:solidFill>
                <a:latin typeface="Times New Roman" panose="02020603050405020304" pitchFamily="18" charset="0"/>
                <a:cs typeface="Times New Roman" panose="02020603050405020304" pitchFamily="18" charset="0"/>
              </a:rPr>
              <a:t>Собраться вместе есть начало. Держаться вместе есть прогресс. Работать вместе есть успех. </a:t>
            </a:r>
          </a:p>
          <a:p>
            <a:pPr marL="0" indent="0" algn="r">
              <a:buNone/>
            </a:pPr>
            <a:r>
              <a:rPr lang="ru-RU" sz="3300" i="1" dirty="0">
                <a:solidFill>
                  <a:srgbClr val="0033CC"/>
                </a:solidFill>
                <a:latin typeface="Times New Roman" panose="02020603050405020304" pitchFamily="18" charset="0"/>
                <a:cs typeface="Times New Roman" panose="02020603050405020304" pitchFamily="18" charset="0"/>
              </a:rPr>
              <a:t>Генри Форд</a:t>
            </a:r>
          </a:p>
        </p:txBody>
      </p:sp>
    </p:spTree>
    <p:extLst>
      <p:ext uri="{BB962C8B-B14F-4D97-AF65-F5344CB8AC3E}">
        <p14:creationId xmlns:p14="http://schemas.microsoft.com/office/powerpoint/2010/main" val="188739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1390712"/>
            <a:ext cx="7886700" cy="994172"/>
          </a:xfrm>
        </p:spPr>
        <p:txBody>
          <a:bodyPr>
            <a:normAutofit/>
          </a:bodyPr>
          <a:lstStyle/>
          <a:p>
            <a:pPr algn="ctr"/>
            <a:r>
              <a:rPr lang="ru-RU" sz="3300" dirty="0">
                <a:solidFill>
                  <a:srgbClr val="000080"/>
                </a:solidFill>
                <a:latin typeface="Times New Roman" panose="02020603050405020304" pitchFamily="18" charset="0"/>
                <a:cs typeface="Times New Roman" panose="02020603050405020304" pitchFamily="18" charset="0"/>
              </a:rPr>
              <a:t>Упражнение «Девять точек»</a:t>
            </a:r>
          </a:p>
        </p:txBody>
      </p:sp>
      <p:sp>
        <p:nvSpPr>
          <p:cNvPr id="3" name="Объект 2"/>
          <p:cNvSpPr>
            <a:spLocks noGrp="1"/>
          </p:cNvSpPr>
          <p:nvPr>
            <p:ph idx="1"/>
          </p:nvPr>
        </p:nvSpPr>
        <p:spPr>
          <a:xfrm>
            <a:off x="5539215" y="2398191"/>
            <a:ext cx="4017946" cy="2859476"/>
          </a:xfrm>
        </p:spPr>
        <p:txBody>
          <a:bodyPr>
            <a:normAutofit fontScale="92500" lnSpcReduction="10000"/>
          </a:bodyPr>
          <a:lstStyle/>
          <a:p>
            <a:pPr marL="385763" indent="-385763" algn="ctr">
              <a:spcAft>
                <a:spcPts val="0"/>
              </a:spcAft>
              <a:buNone/>
            </a:pPr>
            <a:r>
              <a:rPr lang="ru-RU" dirty="0">
                <a:solidFill>
                  <a:srgbClr val="000080"/>
                </a:solidFill>
                <a:latin typeface="Times New Roman" panose="02020603050405020304" pitchFamily="18" charset="0"/>
                <a:ea typeface="Calibri" panose="020F0502020204030204" pitchFamily="34" charset="0"/>
                <a:cs typeface="Times New Roman" panose="02020603050405020304" pitchFamily="18" charset="0"/>
              </a:rPr>
              <a:t>Посмотрите на рисунок. </a:t>
            </a:r>
          </a:p>
          <a:p>
            <a:pPr marL="385763" indent="-385763" algn="just">
              <a:spcAft>
                <a:spcPts val="0"/>
              </a:spcAft>
              <a:buNone/>
            </a:pPr>
            <a:r>
              <a:rPr lang="ru-RU" dirty="0">
                <a:solidFill>
                  <a:srgbClr val="000080"/>
                </a:solidFill>
                <a:latin typeface="Times New Roman" panose="02020603050405020304" pitchFamily="18" charset="0"/>
                <a:ea typeface="Calibri" panose="020F0502020204030204" pitchFamily="34" charset="0"/>
                <a:cs typeface="Times New Roman" panose="02020603050405020304" pitchFamily="18" charset="0"/>
              </a:rPr>
              <a:t>1. Как можно соединить все девять точек тремя прямыми линиями, не отрывая карандаша от бумаги?</a:t>
            </a:r>
          </a:p>
          <a:p>
            <a:pPr marL="385763" indent="-385763" algn="just">
              <a:buNone/>
            </a:pPr>
            <a:r>
              <a:rPr lang="ru-RU" dirty="0">
                <a:solidFill>
                  <a:srgbClr val="000080"/>
                </a:solidFill>
                <a:latin typeface="Times New Roman" panose="02020603050405020304" pitchFamily="18" charset="0"/>
                <a:ea typeface="Calibri" panose="020F0502020204030204" pitchFamily="34" charset="0"/>
              </a:rPr>
              <a:t>2. Соедините девять точек одной прямой линией? </a:t>
            </a:r>
            <a:endParaRPr lang="ru-RU" dirty="0">
              <a:solidFill>
                <a:srgbClr val="000080"/>
              </a:solidFill>
            </a:endParaRPr>
          </a:p>
          <a:p>
            <a:pPr marL="385763" indent="-385763">
              <a:spcAft>
                <a:spcPts val="0"/>
              </a:spcAft>
              <a:buAutoNum type="arabicPeriod"/>
            </a:pPr>
            <a:endParaRPr lang="ru-RU" dirty="0"/>
          </a:p>
        </p:txBody>
      </p:sp>
      <p:pic>
        <p:nvPicPr>
          <p:cNvPr id="3074" name="Picture 2" descr="https://www.nastroy.net/images/201706/817833-1498154599.jpg"/>
          <p:cNvPicPr>
            <a:picLocks noChangeAspect="1" noChangeArrowheads="1"/>
          </p:cNvPicPr>
          <p:nvPr/>
        </p:nvPicPr>
        <p:blipFill rotWithShape="1">
          <a:blip r:embed="rId2" cstate="print"/>
          <a:srcRect l="19217" r="17561" b="20541"/>
          <a:stretch/>
        </p:blipFill>
        <p:spPr bwMode="auto">
          <a:xfrm>
            <a:off x="2495600" y="2348880"/>
            <a:ext cx="2592288" cy="2592288"/>
          </a:xfrm>
          <a:prstGeom prst="rect">
            <a:avLst/>
          </a:prstGeom>
          <a:noFill/>
        </p:spPr>
      </p:pic>
    </p:spTree>
    <p:extLst>
      <p:ext uri="{BB962C8B-B14F-4D97-AF65-F5344CB8AC3E}">
        <p14:creationId xmlns:p14="http://schemas.microsoft.com/office/powerpoint/2010/main" val="74277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672" y="1229084"/>
            <a:ext cx="7886700" cy="994172"/>
          </a:xfrm>
        </p:spPr>
        <p:txBody>
          <a:bodyPr>
            <a:normAutofit/>
          </a:bodyPr>
          <a:lstStyle/>
          <a:p>
            <a:r>
              <a:rPr lang="ru-RU" sz="3600" dirty="0">
                <a:solidFill>
                  <a:srgbClr val="000080"/>
                </a:solidFill>
                <a:latin typeface="Times New Roman" panose="02020603050405020304" pitchFamily="18" charset="0"/>
                <a:cs typeface="Times New Roman" panose="02020603050405020304" pitchFamily="18" charset="0"/>
              </a:rPr>
              <a:t>Упражнение «Девять точек»</a:t>
            </a:r>
          </a:p>
        </p:txBody>
      </p:sp>
      <p:sp>
        <p:nvSpPr>
          <p:cNvPr id="10" name="Пятиугольник 9"/>
          <p:cNvSpPr/>
          <p:nvPr/>
        </p:nvSpPr>
        <p:spPr>
          <a:xfrm>
            <a:off x="2495600" y="3803391"/>
            <a:ext cx="3312368" cy="816429"/>
          </a:xfrm>
          <a:prstGeom prst="homePlate">
            <a:avLst/>
          </a:prstGeom>
          <a:solidFill>
            <a:schemeClr val="tx2">
              <a:lumMod val="60000"/>
              <a:lumOff val="40000"/>
            </a:schemeClr>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07000"/>
              </a:lnSpc>
              <a:spcBef>
                <a:spcPts val="750"/>
              </a:spcBef>
              <a:spcAft>
                <a:spcPts val="600"/>
              </a:spcAft>
            </a:pPr>
            <a:r>
              <a:rPr lang="ru-RU"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где граница проблемы? </a:t>
            </a:r>
          </a:p>
        </p:txBody>
      </p:sp>
      <p:sp>
        <p:nvSpPr>
          <p:cNvPr id="12" name="Блок-схема: несколько документов 11"/>
          <p:cNvSpPr/>
          <p:nvPr/>
        </p:nvSpPr>
        <p:spPr>
          <a:xfrm>
            <a:off x="6240016" y="3566482"/>
            <a:ext cx="4122038" cy="1160307"/>
          </a:xfrm>
          <a:prstGeom prst="flowChartMultidocument">
            <a:avLst/>
          </a:prstGeom>
          <a:gradFill>
            <a:gsLst>
              <a:gs pos="0">
                <a:schemeClr val="tx2">
                  <a:lumMod val="20000"/>
                  <a:lumOff val="80000"/>
                </a:schemeClr>
              </a:gs>
              <a:gs pos="74000">
                <a:schemeClr val="tx2">
                  <a:lumMod val="40000"/>
                  <a:lumOff val="60000"/>
                </a:schemeClr>
              </a:gs>
              <a:gs pos="83000">
                <a:schemeClr val="tx2">
                  <a:lumMod val="60000"/>
                  <a:lumOff val="40000"/>
                </a:schemeClr>
              </a:gs>
              <a:gs pos="100000">
                <a:schemeClr val="tx2">
                  <a:lumMod val="75000"/>
                </a:schemeClr>
              </a:gs>
            </a:gsLst>
            <a:lin ang="5400000" scaled="1"/>
          </a:gra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Ничто не мешает сделать точки «мобильными</a:t>
            </a:r>
            <a:r>
              <a:rPr lang="ru-RU"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prstClr val="white"/>
              </a:solidFill>
            </a:endParaRPr>
          </a:p>
        </p:txBody>
      </p:sp>
      <p:sp>
        <p:nvSpPr>
          <p:cNvPr id="18" name="Пятиугольник 17"/>
          <p:cNvSpPr/>
          <p:nvPr/>
        </p:nvSpPr>
        <p:spPr>
          <a:xfrm>
            <a:off x="2495600" y="2349996"/>
            <a:ext cx="3312368" cy="816429"/>
          </a:xfrm>
          <a:prstGeom prst="homePlate">
            <a:avLst/>
          </a:prstGeom>
          <a:solidFill>
            <a:schemeClr val="tx2">
              <a:lumMod val="60000"/>
              <a:lumOff val="40000"/>
            </a:schemeClr>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07000"/>
              </a:lnSpc>
              <a:spcBef>
                <a:spcPts val="750"/>
              </a:spcBef>
              <a:spcAft>
                <a:spcPts val="600"/>
              </a:spcAft>
            </a:pPr>
            <a:r>
              <a:rPr lang="ru-RU" dirty="0">
                <a:solidFill>
                  <a:srgbClr val="000000"/>
                </a:solidFill>
                <a:latin typeface="Times New Roman" panose="02020603050405020304" pitchFamily="18" charset="0"/>
                <a:ea typeface="Calibri" panose="020F0502020204030204" pitchFamily="34" charset="0"/>
              </a:rPr>
              <a:t>Каковы константы (то, что нельзя изменить) проблемы?</a:t>
            </a:r>
            <a:endPar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Блок-схема: несколько документов 18"/>
          <p:cNvSpPr/>
          <p:nvPr/>
        </p:nvSpPr>
        <p:spPr>
          <a:xfrm>
            <a:off x="6240016" y="2132857"/>
            <a:ext cx="4122038" cy="1160307"/>
          </a:xfrm>
          <a:prstGeom prst="flowChartMultidocument">
            <a:avLst/>
          </a:prstGeom>
          <a:gradFill>
            <a:gsLst>
              <a:gs pos="0">
                <a:schemeClr val="tx2">
                  <a:lumMod val="20000"/>
                  <a:lumOff val="80000"/>
                </a:schemeClr>
              </a:gs>
              <a:gs pos="74000">
                <a:schemeClr val="tx2">
                  <a:lumMod val="40000"/>
                  <a:lumOff val="60000"/>
                </a:schemeClr>
              </a:gs>
              <a:gs pos="83000">
                <a:schemeClr val="tx2">
                  <a:lumMod val="60000"/>
                  <a:lumOff val="40000"/>
                </a:schemeClr>
              </a:gs>
              <a:gs pos="100000">
                <a:schemeClr val="tx2">
                  <a:lumMod val="75000"/>
                </a:schemeClr>
              </a:gs>
            </a:gsLst>
            <a:lin ang="5400000" scaled="1"/>
          </a:gra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Есть только одно требование к линиям относительно точек: соединить все</a:t>
            </a:r>
            <a:endParaRPr lang="ru-RU" sz="1500" dirty="0">
              <a:solidFill>
                <a:prstClr val="white"/>
              </a:solidFill>
            </a:endParaRPr>
          </a:p>
        </p:txBody>
      </p:sp>
    </p:spTree>
    <p:extLst>
      <p:ext uri="{BB962C8B-B14F-4D97-AF65-F5344CB8AC3E}">
        <p14:creationId xmlns:p14="http://schemas.microsoft.com/office/powerpoint/2010/main" val="29092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8538" y="1466751"/>
            <a:ext cx="7721600" cy="533400"/>
          </a:xfrm>
        </p:spPr>
        <p:txBody>
          <a:bodyPr/>
          <a:lstStyle/>
          <a:p>
            <a:r>
              <a:rPr lang="ru-RU" sz="3200" dirty="0">
                <a:solidFill>
                  <a:srgbClr val="000080"/>
                </a:solidFill>
                <a:latin typeface="Times New Roman" panose="02020603050405020304" pitchFamily="18" charset="0"/>
                <a:cs typeface="Times New Roman" panose="02020603050405020304" pitchFamily="18" charset="0"/>
              </a:rPr>
              <a:t>Упражнение «Девять точек»</a:t>
            </a:r>
            <a:endParaRPr lang="ru-RU" sz="3200" dirty="0">
              <a:solidFill>
                <a:srgbClr val="000080"/>
              </a:solidFill>
            </a:endParaRPr>
          </a:p>
        </p:txBody>
      </p:sp>
      <p:sp>
        <p:nvSpPr>
          <p:cNvPr id="3" name="Объект 2"/>
          <p:cNvSpPr>
            <a:spLocks noGrp="1"/>
          </p:cNvSpPr>
          <p:nvPr>
            <p:ph idx="1"/>
          </p:nvPr>
        </p:nvSpPr>
        <p:spPr>
          <a:xfrm>
            <a:off x="2237339" y="2262739"/>
            <a:ext cx="7721600" cy="3886200"/>
          </a:xfrm>
        </p:spPr>
        <p:txBody>
          <a:bodyPr/>
          <a:lstStyle/>
          <a:p>
            <a:pPr marL="0" indent="0" algn="just">
              <a:lnSpc>
                <a:spcPct val="107000"/>
              </a:lnSpc>
              <a:spcAft>
                <a:spcPts val="600"/>
              </a:spcAft>
              <a:buNone/>
            </a:pPr>
            <a:r>
              <a:rPr lang="ru-RU" dirty="0">
                <a:solidFill>
                  <a:srgbClr val="000080"/>
                </a:solidFill>
                <a:latin typeface="Times New Roman" panose="02020603050405020304" pitchFamily="18" charset="0"/>
                <a:ea typeface="Calibri" panose="020F0502020204030204" pitchFamily="34" charset="0"/>
                <a:cs typeface="Times New Roman" panose="02020603050405020304" pitchFamily="18" charset="0"/>
              </a:rPr>
              <a:t>РЕШЕНИЕ </a:t>
            </a:r>
            <a:r>
              <a:rPr lang="ru-RU" dirty="0" smtClean="0">
                <a:solidFill>
                  <a:srgbClr val="00008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600"/>
              </a:spcAft>
              <a:buNone/>
            </a:pP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1624" y="2924944"/>
            <a:ext cx="4480123" cy="1563436"/>
          </a:xfrm>
          <a:prstGeom prst="rect">
            <a:avLst/>
          </a:prstGeom>
        </p:spPr>
      </p:pic>
      <p:pic>
        <p:nvPicPr>
          <p:cNvPr id="7" name="Рисунок 6"/>
          <p:cNvPicPr>
            <a:picLocks noChangeAspect="1"/>
          </p:cNvPicPr>
          <p:nvPr/>
        </p:nvPicPr>
        <p:blipFill>
          <a:blip r:embed="rId3" cstate="print"/>
          <a:stretch>
            <a:fillRect/>
          </a:stretch>
        </p:blipFill>
        <p:spPr>
          <a:xfrm>
            <a:off x="7966787" y="2536802"/>
            <a:ext cx="2309462" cy="2178476"/>
          </a:xfrm>
          <a:prstGeom prst="rect">
            <a:avLst/>
          </a:prstGeom>
        </p:spPr>
      </p:pic>
      <p:sp>
        <p:nvSpPr>
          <p:cNvPr id="8" name="Прямоугольник 7"/>
          <p:cNvSpPr/>
          <p:nvPr/>
        </p:nvSpPr>
        <p:spPr>
          <a:xfrm rot="5400000">
            <a:off x="7502993" y="2984916"/>
            <a:ext cx="3248526" cy="1378819"/>
          </a:xfrm>
          <a:prstGeom prst="rect">
            <a:avLst/>
          </a:prstGeom>
          <a:gradFill>
            <a:gsLst>
              <a:gs pos="0">
                <a:schemeClr val="tx2">
                  <a:lumMod val="75000"/>
                </a:schemeClr>
              </a:gs>
              <a:gs pos="74000">
                <a:schemeClr val="tx2">
                  <a:lumMod val="60000"/>
                  <a:lumOff val="40000"/>
                </a:schemeClr>
              </a:gs>
              <a:gs pos="83000">
                <a:schemeClr val="tx2">
                  <a:lumMod val="40000"/>
                  <a:lumOff val="60000"/>
                </a:schemeClr>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9" name="Овал 8"/>
          <p:cNvSpPr/>
          <p:nvPr/>
        </p:nvSpPr>
        <p:spPr>
          <a:xfrm>
            <a:off x="5193030" y="5298989"/>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0" name="Овал 9"/>
          <p:cNvSpPr/>
          <p:nvPr/>
        </p:nvSpPr>
        <p:spPr>
          <a:xfrm>
            <a:off x="5607084" y="5298989"/>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1" name="Овал 10"/>
          <p:cNvSpPr/>
          <p:nvPr/>
        </p:nvSpPr>
        <p:spPr>
          <a:xfrm>
            <a:off x="2804160" y="531495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2" name="Овал 11"/>
          <p:cNvSpPr/>
          <p:nvPr/>
        </p:nvSpPr>
        <p:spPr>
          <a:xfrm>
            <a:off x="3147060" y="532638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3" name="Овал 12"/>
          <p:cNvSpPr/>
          <p:nvPr/>
        </p:nvSpPr>
        <p:spPr>
          <a:xfrm>
            <a:off x="3501390" y="533781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4" name="Овал 13"/>
          <p:cNvSpPr/>
          <p:nvPr/>
        </p:nvSpPr>
        <p:spPr>
          <a:xfrm>
            <a:off x="3821430" y="532638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5" name="Овал 14"/>
          <p:cNvSpPr/>
          <p:nvPr/>
        </p:nvSpPr>
        <p:spPr>
          <a:xfrm>
            <a:off x="4130040" y="531495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6" name="Овал 15"/>
          <p:cNvSpPr/>
          <p:nvPr/>
        </p:nvSpPr>
        <p:spPr>
          <a:xfrm>
            <a:off x="4461510" y="532638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sp>
        <p:nvSpPr>
          <p:cNvPr id="17" name="Овал 16"/>
          <p:cNvSpPr/>
          <p:nvPr/>
        </p:nvSpPr>
        <p:spPr>
          <a:xfrm>
            <a:off x="4804410" y="5303520"/>
            <a:ext cx="102870" cy="125730"/>
          </a:xfrm>
          <a:prstGeom prst="ellipse">
            <a:avLst/>
          </a:prstGeom>
          <a:solidFill>
            <a:srgbClr val="0033CC"/>
          </a:solidFill>
          <a:ln>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srgbClr val="F8F8F8"/>
              </a:solidFill>
            </a:endParaRPr>
          </a:p>
        </p:txBody>
      </p:sp>
      <p:cxnSp>
        <p:nvCxnSpPr>
          <p:cNvPr id="19" name="Прямая соединительная линия 18"/>
          <p:cNvCxnSpPr/>
          <p:nvPr/>
        </p:nvCxnSpPr>
        <p:spPr>
          <a:xfrm>
            <a:off x="2524125" y="5382037"/>
            <a:ext cx="3874770" cy="0"/>
          </a:xfrm>
          <a:prstGeom prst="line">
            <a:avLst/>
          </a:prstGeom>
          <a:ln w="38100">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8489" y="929879"/>
            <a:ext cx="5915025" cy="994172"/>
          </a:xfrm>
        </p:spPr>
        <p:txBody>
          <a:bodyPr>
            <a:normAutofit fontScale="90000"/>
          </a:bodyPr>
          <a:lstStyle/>
          <a:p>
            <a:pPr algn="ctr"/>
            <a:r>
              <a:rPr lang="ru-RU" sz="3300" dirty="0">
                <a:solidFill>
                  <a:srgbClr val="000080"/>
                </a:solidFill>
                <a:latin typeface="Times New Roman" panose="02020603050405020304" pitchFamily="18" charset="0"/>
                <a:cs typeface="Times New Roman" panose="02020603050405020304" pitchFamily="18" charset="0"/>
              </a:rPr>
              <a:t>Такт </a:t>
            </a:r>
            <a:r>
              <a:rPr lang="ru-RU" sz="3300" dirty="0" smtClean="0">
                <a:solidFill>
                  <a:srgbClr val="000080"/>
                </a:solidFill>
                <a:latin typeface="Times New Roman" panose="02020603050405020304" pitchFamily="18" charset="0"/>
                <a:cs typeface="Times New Roman" panose="02020603050405020304" pitchFamily="18" charset="0"/>
              </a:rPr>
              <a:t>2</a:t>
            </a:r>
            <a:r>
              <a:rPr lang="ru-RU" sz="3300" dirty="0">
                <a:solidFill>
                  <a:srgbClr val="000080"/>
                </a:solidFill>
                <a:latin typeface="Times New Roman" panose="02020603050405020304" pitchFamily="18" charset="0"/>
                <a:cs typeface="Times New Roman" panose="02020603050405020304" pitchFamily="18" charset="0"/>
              </a:rPr>
              <a:t/>
            </a:r>
            <a:br>
              <a:rPr lang="ru-RU" sz="3300" dirty="0">
                <a:solidFill>
                  <a:srgbClr val="000080"/>
                </a:solidFill>
                <a:latin typeface="Times New Roman" panose="02020603050405020304" pitchFamily="18" charset="0"/>
                <a:cs typeface="Times New Roman" panose="02020603050405020304" pitchFamily="18" charset="0"/>
              </a:rPr>
            </a:br>
            <a:r>
              <a:rPr lang="ru-RU" sz="3300" dirty="0">
                <a:solidFill>
                  <a:srgbClr val="000080"/>
                </a:solidFill>
                <a:latin typeface="Times New Roman" panose="02020603050405020304" pitchFamily="18" charset="0"/>
                <a:cs typeface="Times New Roman" panose="02020603050405020304" pitchFamily="18" charset="0"/>
              </a:rPr>
              <a:t>Становимся экспертами</a:t>
            </a:r>
          </a:p>
        </p:txBody>
      </p:sp>
      <p:sp>
        <p:nvSpPr>
          <p:cNvPr id="3" name="Объект 2"/>
          <p:cNvSpPr>
            <a:spLocks noGrp="1"/>
          </p:cNvSpPr>
          <p:nvPr>
            <p:ph idx="1"/>
          </p:nvPr>
        </p:nvSpPr>
        <p:spPr>
          <a:xfrm>
            <a:off x="2423592" y="1924052"/>
            <a:ext cx="7344816" cy="4241253"/>
          </a:xfrm>
        </p:spPr>
        <p:txBody>
          <a:bodyPr>
            <a:normAutofit fontScale="85000" lnSpcReduction="20000"/>
          </a:bodyPr>
          <a:lstStyle/>
          <a:p>
            <a:pPr algn="ctr">
              <a:lnSpc>
                <a:spcPct val="100000"/>
              </a:lnSpc>
              <a:buNone/>
            </a:pPr>
            <a:r>
              <a:rPr lang="ru-RU" sz="2100" b="1" dirty="0">
                <a:solidFill>
                  <a:srgbClr val="0033CC"/>
                </a:solidFill>
                <a:latin typeface="Times New Roman" panose="02020603050405020304" pitchFamily="18" charset="0"/>
                <a:cs typeface="Times New Roman" panose="02020603050405020304" pitchFamily="18" charset="0"/>
              </a:rPr>
              <a:t>ЗАДАНИЕ</a:t>
            </a:r>
          </a:p>
          <a:p>
            <a:pPr algn="just">
              <a:lnSpc>
                <a:spcPct val="100000"/>
              </a:lnSpc>
              <a:buNone/>
            </a:pPr>
            <a:r>
              <a:rPr lang="ru-RU" sz="2100" dirty="0">
                <a:latin typeface="Times New Roman" panose="02020603050405020304" pitchFamily="18" charset="0"/>
                <a:cs typeface="Times New Roman" panose="02020603050405020304" pitchFamily="18" charset="0"/>
              </a:rPr>
              <a:t> </a:t>
            </a:r>
            <a:r>
              <a:rPr lang="ru-RU" sz="2100" dirty="0">
                <a:solidFill>
                  <a:srgbClr val="000080"/>
                </a:solidFill>
                <a:latin typeface="Times New Roman" panose="02020603050405020304" pitchFamily="18" charset="0"/>
                <a:cs typeface="Times New Roman" panose="02020603050405020304" pitchFamily="18" charset="0"/>
              </a:rPr>
              <a:t>1.</a:t>
            </a:r>
            <a:r>
              <a:rPr lang="ru-RU" sz="2100" b="1" dirty="0">
                <a:solidFill>
                  <a:srgbClr val="000080"/>
                </a:solidFill>
                <a:latin typeface="Times New Roman" panose="02020603050405020304" pitchFamily="18" charset="0"/>
                <a:cs typeface="Times New Roman" panose="02020603050405020304" pitchFamily="18" charset="0"/>
              </a:rPr>
              <a:t> </a:t>
            </a:r>
            <a:r>
              <a:rPr lang="ru-RU" sz="2100" dirty="0">
                <a:solidFill>
                  <a:srgbClr val="000080"/>
                </a:solidFill>
                <a:latin typeface="Times New Roman" panose="02020603050405020304" pitchFamily="18" charset="0"/>
                <a:cs typeface="Times New Roman" panose="02020603050405020304" pitchFamily="18" charset="0"/>
              </a:rPr>
              <a:t>Разбиться на </a:t>
            </a:r>
            <a:r>
              <a:rPr lang="ru-RU" sz="2100" b="1" dirty="0">
                <a:solidFill>
                  <a:srgbClr val="000080"/>
                </a:solidFill>
                <a:latin typeface="Times New Roman" panose="02020603050405020304" pitchFamily="18" charset="0"/>
                <a:cs typeface="Times New Roman" panose="02020603050405020304" pitchFamily="18" charset="0"/>
              </a:rPr>
              <a:t>команды по 4-5 человек</a:t>
            </a:r>
            <a:r>
              <a:rPr lang="ru-RU" sz="2100" dirty="0">
                <a:solidFill>
                  <a:srgbClr val="000080"/>
                </a:solidFill>
                <a:latin typeface="Times New Roman" panose="02020603050405020304" pitchFamily="18" charset="0"/>
                <a:cs typeface="Times New Roman" panose="02020603050405020304" pitchFamily="18" charset="0"/>
              </a:rPr>
              <a:t>.</a:t>
            </a:r>
          </a:p>
          <a:p>
            <a:pPr algn="just">
              <a:lnSpc>
                <a:spcPct val="100000"/>
              </a:lnSpc>
              <a:buNone/>
            </a:pPr>
            <a:r>
              <a:rPr lang="ru-RU" sz="2100" b="1" dirty="0">
                <a:solidFill>
                  <a:srgbClr val="000080"/>
                </a:solidFill>
                <a:latin typeface="Times New Roman" panose="02020603050405020304" pitchFamily="18" charset="0"/>
                <a:cs typeface="Times New Roman" panose="02020603050405020304" pitchFamily="18" charset="0"/>
              </a:rPr>
              <a:t> </a:t>
            </a:r>
            <a:r>
              <a:rPr lang="ru-RU" sz="2100" dirty="0">
                <a:solidFill>
                  <a:srgbClr val="000080"/>
                </a:solidFill>
                <a:latin typeface="Times New Roman" panose="02020603050405020304" pitchFamily="18" charset="0"/>
                <a:cs typeface="Times New Roman" panose="02020603050405020304" pitchFamily="18" charset="0"/>
              </a:rPr>
              <a:t>2. На столе у каждой команды </a:t>
            </a:r>
            <a:r>
              <a:rPr lang="ru-RU" sz="2100" b="1" dirty="0">
                <a:solidFill>
                  <a:srgbClr val="000080"/>
                </a:solidFill>
                <a:latin typeface="Times New Roman" panose="02020603050405020304" pitchFamily="18" charset="0"/>
                <a:cs typeface="Times New Roman" panose="02020603050405020304" pitchFamily="18" charset="0"/>
              </a:rPr>
              <a:t>планы работы </a:t>
            </a:r>
            <a:r>
              <a:rPr lang="ru-RU" sz="2100" b="1" dirty="0" err="1">
                <a:solidFill>
                  <a:srgbClr val="000080"/>
                </a:solidFill>
                <a:latin typeface="Times New Roman" panose="02020603050405020304" pitchFamily="18" charset="0"/>
                <a:cs typeface="Times New Roman" panose="02020603050405020304" pitchFamily="18" charset="0"/>
              </a:rPr>
              <a:t>КОУЧа</a:t>
            </a:r>
            <a:r>
              <a:rPr lang="ru-RU" sz="2100" dirty="0">
                <a:solidFill>
                  <a:srgbClr val="000080"/>
                </a:solidFill>
                <a:latin typeface="Times New Roman" panose="02020603050405020304" pitchFamily="18" charset="0"/>
                <a:cs typeface="Times New Roman" panose="02020603050405020304" pitchFamily="18" charset="0"/>
              </a:rPr>
              <a:t> разных школ проекта ШНСУ и </a:t>
            </a:r>
            <a:r>
              <a:rPr lang="ru-RU" sz="2100" b="1" dirty="0">
                <a:solidFill>
                  <a:srgbClr val="000080"/>
                </a:solidFill>
                <a:latin typeface="Times New Roman" panose="02020603050405020304" pitchFamily="18" charset="0"/>
                <a:cs typeface="Times New Roman" panose="02020603050405020304" pitchFamily="18" charset="0"/>
              </a:rPr>
              <a:t>экспертные листы</a:t>
            </a:r>
            <a:r>
              <a:rPr lang="ru-RU" sz="2100" dirty="0">
                <a:solidFill>
                  <a:srgbClr val="000080"/>
                </a:solidFill>
                <a:latin typeface="Times New Roman" panose="02020603050405020304" pitchFamily="18" charset="0"/>
                <a:cs typeface="Times New Roman" panose="02020603050405020304" pitchFamily="18" charset="0"/>
              </a:rPr>
              <a:t>. Количество совпадает.</a:t>
            </a:r>
          </a:p>
          <a:p>
            <a:pPr algn="just">
              <a:lnSpc>
                <a:spcPct val="100000"/>
              </a:lnSpc>
              <a:buNone/>
            </a:pPr>
            <a:r>
              <a:rPr lang="ru-RU" sz="2100" dirty="0">
                <a:solidFill>
                  <a:srgbClr val="000080"/>
                </a:solidFill>
                <a:latin typeface="Times New Roman" panose="02020603050405020304" pitchFamily="18" charset="0"/>
                <a:cs typeface="Times New Roman" panose="02020603050405020304" pitchFamily="18" charset="0"/>
              </a:rPr>
              <a:t>3. Необходимо каждому эксперту по каждому плану заполнить </a:t>
            </a:r>
            <a:r>
              <a:rPr lang="ru-RU" sz="2100" b="1" dirty="0">
                <a:solidFill>
                  <a:srgbClr val="000080"/>
                </a:solidFill>
                <a:latin typeface="Times New Roman" panose="02020603050405020304" pitchFamily="18" charset="0"/>
                <a:cs typeface="Times New Roman" panose="02020603050405020304" pitchFamily="18" charset="0"/>
              </a:rPr>
              <a:t>экспертный лист</a:t>
            </a:r>
            <a:r>
              <a:rPr lang="ru-RU" sz="2100" dirty="0">
                <a:solidFill>
                  <a:srgbClr val="000080"/>
                </a:solidFill>
                <a:latin typeface="Times New Roman" panose="02020603050405020304" pitchFamily="18" charset="0"/>
                <a:cs typeface="Times New Roman" panose="02020603050405020304" pitchFamily="18" charset="0"/>
              </a:rPr>
              <a:t>. На работу </a:t>
            </a:r>
            <a:r>
              <a:rPr lang="ru-RU" sz="2100" b="1" dirty="0">
                <a:solidFill>
                  <a:srgbClr val="000080"/>
                </a:solidFill>
                <a:latin typeface="Times New Roman" panose="02020603050405020304" pitchFamily="18" charset="0"/>
                <a:cs typeface="Times New Roman" panose="02020603050405020304" pitchFamily="18" charset="0"/>
              </a:rPr>
              <a:t>30 минут.</a:t>
            </a:r>
          </a:p>
          <a:p>
            <a:pPr algn="just">
              <a:lnSpc>
                <a:spcPct val="100000"/>
              </a:lnSpc>
              <a:buNone/>
            </a:pPr>
            <a:r>
              <a:rPr lang="ru-RU" sz="2100" dirty="0">
                <a:solidFill>
                  <a:srgbClr val="000080"/>
                </a:solidFill>
                <a:latin typeface="Times New Roman" panose="02020603050405020304" pitchFamily="18" charset="0"/>
                <a:cs typeface="Times New Roman" panose="02020603050405020304" pitchFamily="18" charset="0"/>
              </a:rPr>
              <a:t>4. Через 30 минут совместно в команде </a:t>
            </a:r>
            <a:r>
              <a:rPr lang="ru-RU" sz="2100" b="1" dirty="0">
                <a:solidFill>
                  <a:srgbClr val="000080"/>
                </a:solidFill>
                <a:latin typeface="Times New Roman" panose="02020603050405020304" pitchFamily="18" charset="0"/>
                <a:cs typeface="Times New Roman" panose="02020603050405020304" pitchFamily="18" charset="0"/>
              </a:rPr>
              <a:t>выделить 1-5 «фишек»</a:t>
            </a:r>
            <a:r>
              <a:rPr lang="ru-RU" sz="2100" dirty="0">
                <a:solidFill>
                  <a:srgbClr val="000080"/>
                </a:solidFill>
                <a:latin typeface="Times New Roman" panose="02020603050405020304" pitchFamily="18" charset="0"/>
                <a:cs typeface="Times New Roman" panose="02020603050405020304" pitchFamily="18" charset="0"/>
              </a:rPr>
              <a:t>, о которых вы раньше не догадывались, а теперь это вас «накрыло». На работу </a:t>
            </a:r>
            <a:r>
              <a:rPr lang="ru-RU" sz="2100" b="1" dirty="0">
                <a:solidFill>
                  <a:srgbClr val="000080"/>
                </a:solidFill>
                <a:latin typeface="Times New Roman" panose="02020603050405020304" pitchFamily="18" charset="0"/>
                <a:cs typeface="Times New Roman" panose="02020603050405020304" pitchFamily="18" charset="0"/>
              </a:rPr>
              <a:t>10 минут.</a:t>
            </a:r>
          </a:p>
          <a:p>
            <a:pPr algn="just">
              <a:lnSpc>
                <a:spcPct val="100000"/>
              </a:lnSpc>
              <a:buNone/>
            </a:pPr>
            <a:r>
              <a:rPr lang="ru-RU" sz="2100" dirty="0">
                <a:solidFill>
                  <a:srgbClr val="000080"/>
                </a:solidFill>
                <a:latin typeface="Times New Roman" panose="02020603050405020304" pitchFamily="18" charset="0"/>
                <a:cs typeface="Times New Roman" panose="02020603050405020304" pitchFamily="18" charset="0"/>
              </a:rPr>
              <a:t>5. Представить </a:t>
            </a:r>
            <a:r>
              <a:rPr lang="ru-RU" sz="2100" b="1" dirty="0">
                <a:solidFill>
                  <a:srgbClr val="000080"/>
                </a:solidFill>
                <a:latin typeface="Times New Roman" panose="02020603050405020304" pitchFamily="18" charset="0"/>
                <a:cs typeface="Times New Roman" panose="02020603050405020304" pitchFamily="18" charset="0"/>
              </a:rPr>
              <a:t>мнение команды </a:t>
            </a:r>
            <a:r>
              <a:rPr lang="ru-RU" sz="2100" dirty="0">
                <a:solidFill>
                  <a:srgbClr val="000080"/>
                </a:solidFill>
                <a:latin typeface="Times New Roman" panose="02020603050405020304" pitchFamily="18" charset="0"/>
                <a:cs typeface="Times New Roman" panose="02020603050405020304" pitchFamily="18" charset="0"/>
              </a:rPr>
              <a:t>об интересных «фишках» и сдать экспертные листы.</a:t>
            </a:r>
          </a:p>
          <a:p>
            <a:pPr algn="ctr">
              <a:lnSpc>
                <a:spcPct val="100000"/>
              </a:lnSpc>
              <a:buNone/>
            </a:pPr>
            <a:r>
              <a:rPr lang="ru-RU" sz="1950" b="1" i="1" dirty="0">
                <a:solidFill>
                  <a:srgbClr val="000080"/>
                </a:solidFill>
                <a:latin typeface="Times New Roman" panose="02020603050405020304" pitchFamily="18" charset="0"/>
                <a:cs typeface="Times New Roman" panose="02020603050405020304" pitchFamily="18" charset="0"/>
              </a:rPr>
              <a:t>Кураторы проекта сгруппируют экспертные листы по каждой школе, отсканируют и выставят на ИЛИАС в Личный кабинет школы в папку Методическая копилка.</a:t>
            </a:r>
          </a:p>
          <a:p>
            <a:pPr algn="just">
              <a:lnSpc>
                <a:spcPct val="100000"/>
              </a:lnSpc>
              <a:buNone/>
            </a:pPr>
            <a:endParaRPr lang="ru-RU"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64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198371" y="2416104"/>
            <a:ext cx="7745329" cy="1790700"/>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endParaRPr lang="ru-RU" sz="4500" dirty="0">
              <a:solidFill>
                <a:srgbClr val="F8F8F8"/>
              </a:solidFill>
              <a:latin typeface="Times New Roman" panose="02020603050405020304" pitchFamily="18" charset="0"/>
              <a:cs typeface="Times New Roman" panose="02020603050405020304" pitchFamily="18" charset="0"/>
            </a:endParaRPr>
          </a:p>
          <a:p>
            <a:pPr algn="ctr" fontAlgn="base">
              <a:spcAft>
                <a:spcPct val="0"/>
              </a:spcAft>
            </a:pPr>
            <a:r>
              <a:rPr lang="ru-RU" sz="4500" dirty="0">
                <a:solidFill>
                  <a:schemeClr val="tx2">
                    <a:lumMod val="75000"/>
                  </a:schemeClr>
                </a:solidFill>
                <a:latin typeface="Times New Roman" panose="02020603050405020304" pitchFamily="18" charset="0"/>
                <a:cs typeface="Times New Roman" panose="02020603050405020304" pitchFamily="18" charset="0"/>
              </a:rPr>
              <a:t>Упражнение </a:t>
            </a:r>
          </a:p>
          <a:p>
            <a:pPr algn="ctr" fontAlgn="base">
              <a:spcAft>
                <a:spcPct val="0"/>
              </a:spcAft>
            </a:pPr>
            <a:r>
              <a:rPr lang="ru-RU" sz="4500" dirty="0">
                <a:solidFill>
                  <a:schemeClr val="tx2">
                    <a:lumMod val="75000"/>
                  </a:schemeClr>
                </a:solidFill>
                <a:latin typeface="Times New Roman" panose="02020603050405020304" pitchFamily="18" charset="0"/>
                <a:cs typeface="Times New Roman" panose="02020603050405020304" pitchFamily="18" charset="0"/>
              </a:rPr>
              <a:t>«Один + Один = Один»</a:t>
            </a:r>
          </a:p>
        </p:txBody>
      </p:sp>
      <p:sp>
        <p:nvSpPr>
          <p:cNvPr id="3" name="Заголовок 1"/>
          <p:cNvSpPr>
            <a:spLocks noGrp="1"/>
          </p:cNvSpPr>
          <p:nvPr>
            <p:ph type="title"/>
          </p:nvPr>
        </p:nvSpPr>
        <p:spPr>
          <a:xfrm>
            <a:off x="3196431" y="1582135"/>
            <a:ext cx="5915025" cy="994172"/>
          </a:xfrm>
        </p:spPr>
        <p:txBody>
          <a:bodyPr>
            <a:noAutofit/>
          </a:bodyPr>
          <a:lstStyle/>
          <a:p>
            <a:pPr algn="ctr"/>
            <a:r>
              <a:rPr lang="ru-RU" sz="4400" dirty="0">
                <a:solidFill>
                  <a:srgbClr val="000080"/>
                </a:solidFill>
                <a:latin typeface="Times New Roman" panose="02020603050405020304" pitchFamily="18" charset="0"/>
                <a:cs typeface="Times New Roman" panose="02020603050405020304" pitchFamily="18" charset="0"/>
              </a:rPr>
              <a:t>Такт </a:t>
            </a:r>
            <a:r>
              <a:rPr lang="ru-RU" sz="4400" dirty="0" smtClean="0">
                <a:solidFill>
                  <a:srgbClr val="000080"/>
                </a:solidFill>
                <a:latin typeface="Times New Roman" panose="02020603050405020304" pitchFamily="18" charset="0"/>
                <a:cs typeface="Times New Roman" panose="02020603050405020304" pitchFamily="18" charset="0"/>
              </a:rPr>
              <a:t>3</a:t>
            </a:r>
            <a:r>
              <a:rPr lang="ru-RU" sz="4400" dirty="0">
                <a:solidFill>
                  <a:srgbClr val="000080"/>
                </a:solidFill>
                <a:latin typeface="Times New Roman" panose="02020603050405020304" pitchFamily="18" charset="0"/>
                <a:cs typeface="Times New Roman" panose="02020603050405020304" pitchFamily="18" charset="0"/>
              </a:rPr>
              <a:t/>
            </a:r>
            <a:br>
              <a:rPr lang="ru-RU" sz="4400" dirty="0">
                <a:solidFill>
                  <a:srgbClr val="000080"/>
                </a:solidFill>
                <a:latin typeface="Times New Roman" panose="02020603050405020304" pitchFamily="18" charset="0"/>
                <a:cs typeface="Times New Roman" panose="02020603050405020304" pitchFamily="18" charset="0"/>
              </a:rPr>
            </a:br>
            <a:r>
              <a:rPr lang="ru-RU" sz="4400" dirty="0">
                <a:solidFill>
                  <a:srgbClr val="000080"/>
                </a:solidFill>
                <a:latin typeface="Times New Roman" panose="02020603050405020304" pitchFamily="18" charset="0"/>
                <a:cs typeface="Times New Roman" panose="02020603050405020304" pitchFamily="18" charset="0"/>
              </a:rPr>
              <a:t>Разогрев</a:t>
            </a:r>
          </a:p>
        </p:txBody>
      </p:sp>
    </p:spTree>
    <p:extLst>
      <p:ext uri="{BB962C8B-B14F-4D97-AF65-F5344CB8AC3E}">
        <p14:creationId xmlns:p14="http://schemas.microsoft.com/office/powerpoint/2010/main" val="268230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2039" y="1545116"/>
            <a:ext cx="6697044" cy="533400"/>
          </a:xfrm>
        </p:spPr>
        <p:txBody>
          <a:bodyPr/>
          <a:lstStyle/>
          <a:p>
            <a:pPr algn="ctr"/>
            <a:r>
              <a:rPr lang="ru-RU" b="1" dirty="0" smtClean="0">
                <a:solidFill>
                  <a:srgbClr val="000080"/>
                </a:solidFill>
                <a:latin typeface="Times New Roman" pitchFamily="18" charset="0"/>
                <a:cs typeface="Times New Roman" pitchFamily="18" charset="0"/>
              </a:rPr>
              <a:t>Если одну каплю воды добавить к другой, то получится только одна капля, а не две.</a:t>
            </a:r>
            <a:endParaRPr lang="ru-RU" b="1" dirty="0">
              <a:solidFill>
                <a:srgbClr val="000080"/>
              </a:solidFill>
              <a:latin typeface="Times New Roman" pitchFamily="18" charset="0"/>
              <a:cs typeface="Times New Roman" pitchFamily="18" charset="0"/>
            </a:endParaRPr>
          </a:p>
        </p:txBody>
      </p:sp>
      <p:sp>
        <p:nvSpPr>
          <p:cNvPr id="3" name="Содержимое 2"/>
          <p:cNvSpPr>
            <a:spLocks noGrp="1"/>
          </p:cNvSpPr>
          <p:nvPr>
            <p:ph idx="1"/>
          </p:nvPr>
        </p:nvSpPr>
        <p:spPr>
          <a:xfrm>
            <a:off x="1203157" y="2184393"/>
            <a:ext cx="9856269" cy="3981128"/>
          </a:xfrm>
        </p:spPr>
        <p:txBody>
          <a:bodyPr>
            <a:noAutofit/>
          </a:bodyPr>
          <a:lstStyle/>
          <a:p>
            <a:r>
              <a:rPr lang="ru-RU" dirty="0">
                <a:solidFill>
                  <a:srgbClr val="000080"/>
                </a:solidFill>
                <a:latin typeface="Times New Roman" pitchFamily="18" charset="0"/>
                <a:cs typeface="Times New Roman" pitchFamily="18" charset="0"/>
              </a:rPr>
              <a:t>Сначала посчитаемся.</a:t>
            </a:r>
          </a:p>
          <a:p>
            <a:r>
              <a:rPr lang="ru-RU" dirty="0">
                <a:solidFill>
                  <a:srgbClr val="000080"/>
                </a:solidFill>
                <a:latin typeface="Times New Roman" pitchFamily="18" charset="0"/>
                <a:cs typeface="Times New Roman" pitchFamily="18" charset="0"/>
              </a:rPr>
              <a:t>Каждый участник вспоминает </a:t>
            </a:r>
            <a:r>
              <a:rPr lang="ru-RU" b="1" dirty="0">
                <a:solidFill>
                  <a:srgbClr val="000080"/>
                </a:solidFill>
                <a:latin typeface="Times New Roman" pitchFamily="18" charset="0"/>
                <a:cs typeface="Times New Roman" pitchFamily="18" charset="0"/>
              </a:rPr>
              <a:t>в течение одной минуты</a:t>
            </a:r>
            <a:r>
              <a:rPr lang="ru-RU" dirty="0">
                <a:solidFill>
                  <a:srgbClr val="000080"/>
                </a:solidFill>
                <a:latin typeface="Times New Roman" pitchFamily="18" charset="0"/>
                <a:cs typeface="Times New Roman" pitchFamily="18" charset="0"/>
              </a:rPr>
              <a:t> вспоминает название объекта, который начинается с той же буквы, что и его фамилия (например, П- пища, Я- яблоко, К- кредитная карта и т.д.), и пишет его на </a:t>
            </a:r>
            <a:r>
              <a:rPr lang="ru-RU" dirty="0" err="1">
                <a:solidFill>
                  <a:srgbClr val="000080"/>
                </a:solidFill>
                <a:latin typeface="Times New Roman" pitchFamily="18" charset="0"/>
                <a:cs typeface="Times New Roman" pitchFamily="18" charset="0"/>
              </a:rPr>
              <a:t>стикере</a:t>
            </a:r>
            <a:r>
              <a:rPr lang="ru-RU" dirty="0">
                <a:solidFill>
                  <a:srgbClr val="000080"/>
                </a:solidFill>
                <a:latin typeface="Times New Roman" pitchFamily="18" charset="0"/>
                <a:cs typeface="Times New Roman" pitchFamily="18" charset="0"/>
              </a:rPr>
              <a:t>.</a:t>
            </a:r>
          </a:p>
          <a:p>
            <a:r>
              <a:rPr lang="ru-RU" dirty="0">
                <a:solidFill>
                  <a:srgbClr val="000080"/>
                </a:solidFill>
                <a:latin typeface="Times New Roman" pitchFamily="18" charset="0"/>
                <a:cs typeface="Times New Roman" pitchFamily="18" charset="0"/>
              </a:rPr>
              <a:t>Ищем пару</a:t>
            </a:r>
            <a:r>
              <a:rPr lang="ru-RU" dirty="0" smtClean="0">
                <a:solidFill>
                  <a:srgbClr val="000080"/>
                </a:solidFill>
                <a:latin typeface="Times New Roman" pitchFamily="18" charset="0"/>
                <a:cs typeface="Times New Roman" pitchFamily="18" charset="0"/>
              </a:rPr>
              <a:t>.</a:t>
            </a:r>
          </a:p>
          <a:p>
            <a:pPr marL="0" indent="0">
              <a:buNone/>
            </a:pPr>
            <a:r>
              <a:rPr lang="ru-RU" dirty="0" smtClean="0">
                <a:solidFill>
                  <a:srgbClr val="000080"/>
                </a:solidFill>
                <a:latin typeface="Times New Roman" pitchFamily="18" charset="0"/>
                <a:cs typeface="Times New Roman" pitchFamily="18" charset="0"/>
              </a:rPr>
              <a:t>                 1    2     3     4     5     6     7     8     9     10     11     12</a:t>
            </a:r>
            <a:endParaRPr lang="ru-RU" dirty="0">
              <a:solidFill>
                <a:srgbClr val="000080"/>
              </a:solidFill>
              <a:latin typeface="Times New Roman" pitchFamily="18" charset="0"/>
              <a:cs typeface="Times New Roman" pitchFamily="18" charset="0"/>
            </a:endParaRPr>
          </a:p>
          <a:p>
            <a:pPr marL="385763" indent="-385763"/>
            <a:r>
              <a:rPr lang="ru-RU" dirty="0" smtClean="0">
                <a:solidFill>
                  <a:srgbClr val="000080"/>
                </a:solidFill>
                <a:latin typeface="Times New Roman" pitchFamily="18" charset="0"/>
                <a:cs typeface="Times New Roman" pitchFamily="18" charset="0"/>
              </a:rPr>
              <a:t>Объедините </a:t>
            </a:r>
            <a:r>
              <a:rPr lang="ru-RU" dirty="0">
                <a:solidFill>
                  <a:srgbClr val="000080"/>
                </a:solidFill>
                <a:latin typeface="Times New Roman" pitchFamily="18" charset="0"/>
                <a:cs typeface="Times New Roman" pitchFamily="18" charset="0"/>
              </a:rPr>
              <a:t>свой объект с </a:t>
            </a:r>
            <a:r>
              <a:rPr lang="ru-RU" dirty="0" smtClean="0">
                <a:solidFill>
                  <a:srgbClr val="000080"/>
                </a:solidFill>
                <a:latin typeface="Times New Roman" pitchFamily="18" charset="0"/>
                <a:cs typeface="Times New Roman" pitchFamily="18" charset="0"/>
              </a:rPr>
              <a:t>чужим</a:t>
            </a:r>
            <a:r>
              <a:rPr lang="ru-RU" dirty="0">
                <a:solidFill>
                  <a:srgbClr val="000080"/>
                </a:solidFill>
                <a:latin typeface="Times New Roman" pitchFamily="18" charset="0"/>
                <a:cs typeface="Times New Roman" pitchFamily="18" charset="0"/>
              </a:rPr>
              <a:t>, чтобы создать что-нибудь новое.</a:t>
            </a:r>
          </a:p>
        </p:txBody>
      </p:sp>
    </p:spTree>
    <p:extLst>
      <p:ext uri="{BB962C8B-B14F-4D97-AF65-F5344CB8AC3E}">
        <p14:creationId xmlns:p14="http://schemas.microsoft.com/office/powerpoint/2010/main" val="4728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3712" y="1484784"/>
            <a:ext cx="5791200" cy="533400"/>
          </a:xfrm>
        </p:spPr>
        <p:txBody>
          <a:bodyPr>
            <a:normAutofit/>
          </a:bodyPr>
          <a:lstStyle/>
          <a:p>
            <a:pPr algn="ctr"/>
            <a:r>
              <a:rPr lang="ru-RU" sz="3000" dirty="0">
                <a:solidFill>
                  <a:srgbClr val="000080"/>
                </a:solidFill>
                <a:latin typeface="Times New Roman" pitchFamily="18" charset="0"/>
                <a:cs typeface="Times New Roman" pitchFamily="18" charset="0"/>
              </a:rPr>
              <a:t>Примеры для вдохновения:</a:t>
            </a:r>
          </a:p>
        </p:txBody>
      </p:sp>
      <p:sp>
        <p:nvSpPr>
          <p:cNvPr id="3" name="Содержимое 2"/>
          <p:cNvSpPr>
            <a:spLocks noGrp="1"/>
          </p:cNvSpPr>
          <p:nvPr>
            <p:ph idx="1"/>
          </p:nvPr>
        </p:nvSpPr>
        <p:spPr>
          <a:xfrm>
            <a:off x="1405287" y="2018185"/>
            <a:ext cx="9365381" cy="2786707"/>
          </a:xfrm>
        </p:spPr>
        <p:txBody>
          <a:bodyPr>
            <a:noAutofit/>
          </a:bodyPr>
          <a:lstStyle/>
          <a:p>
            <a:r>
              <a:rPr lang="ru-RU" b="1" dirty="0">
                <a:solidFill>
                  <a:srgbClr val="000080"/>
                </a:solidFill>
                <a:latin typeface="Times New Roman" pitchFamily="18" charset="0"/>
                <a:cs typeface="Times New Roman" pitchFamily="18" charset="0"/>
              </a:rPr>
              <a:t>Покрытие + </a:t>
            </a:r>
            <a:r>
              <a:rPr lang="en-US" b="1" dirty="0">
                <a:solidFill>
                  <a:srgbClr val="000080"/>
                </a:solidFill>
                <a:latin typeface="Times New Roman" pitchFamily="18" charset="0"/>
                <a:cs typeface="Times New Roman" pitchFamily="18" charset="0"/>
              </a:rPr>
              <a:t>Lego</a:t>
            </a:r>
            <a:r>
              <a:rPr lang="ru-RU" dirty="0">
                <a:solidFill>
                  <a:srgbClr val="000080"/>
                </a:solidFill>
                <a:latin typeface="Times New Roman" pitchFamily="18" charset="0"/>
                <a:cs typeface="Times New Roman" pitchFamily="18" charset="0"/>
              </a:rPr>
              <a:t> </a:t>
            </a:r>
            <a:r>
              <a:rPr lang="en-US" dirty="0">
                <a:solidFill>
                  <a:srgbClr val="000080"/>
                </a:solidFill>
                <a:latin typeface="Times New Roman" pitchFamily="18" charset="0"/>
                <a:cs typeface="Times New Roman" pitchFamily="18" charset="0"/>
              </a:rPr>
              <a:t>= </a:t>
            </a:r>
            <a:r>
              <a:rPr lang="ru-RU" i="1" dirty="0">
                <a:solidFill>
                  <a:srgbClr val="000080"/>
                </a:solidFill>
                <a:latin typeface="Times New Roman" pitchFamily="18" charset="0"/>
                <a:cs typeface="Times New Roman" pitchFamily="18" charset="0"/>
              </a:rPr>
              <a:t>сборно-разборное деревянное покрытие, которое можно демонтировать и убрать</a:t>
            </a:r>
          </a:p>
          <a:p>
            <a:pPr algn="just"/>
            <a:r>
              <a:rPr lang="ru-RU" b="1" dirty="0">
                <a:solidFill>
                  <a:srgbClr val="000080"/>
                </a:solidFill>
                <a:latin typeface="Times New Roman" pitchFamily="18" charset="0"/>
                <a:cs typeface="Times New Roman" pitchFamily="18" charset="0"/>
              </a:rPr>
              <a:t>Бомба + ванна </a:t>
            </a:r>
            <a:r>
              <a:rPr lang="ru-RU" dirty="0">
                <a:solidFill>
                  <a:srgbClr val="000080"/>
                </a:solidFill>
                <a:latin typeface="Times New Roman" pitchFamily="18" charset="0"/>
                <a:cs typeface="Times New Roman" pitchFamily="18" charset="0"/>
              </a:rPr>
              <a:t>= </a:t>
            </a:r>
            <a:r>
              <a:rPr lang="ru-RU" i="1" dirty="0" err="1">
                <a:solidFill>
                  <a:srgbClr val="000080"/>
                </a:solidFill>
                <a:latin typeface="Times New Roman" pitchFamily="18" charset="0"/>
                <a:cs typeface="Times New Roman" pitchFamily="18" charset="0"/>
              </a:rPr>
              <a:t>бомбочка</a:t>
            </a:r>
            <a:r>
              <a:rPr lang="ru-RU" i="1" dirty="0">
                <a:solidFill>
                  <a:srgbClr val="000080"/>
                </a:solidFill>
                <a:latin typeface="Times New Roman" pitchFamily="18" charset="0"/>
                <a:cs typeface="Times New Roman" pitchFamily="18" charset="0"/>
              </a:rPr>
              <a:t> для собачьих ванн. Вы бросаете </a:t>
            </a:r>
            <a:r>
              <a:rPr lang="ru-RU" i="1" dirty="0" err="1">
                <a:solidFill>
                  <a:srgbClr val="000080"/>
                </a:solidFill>
                <a:latin typeface="Times New Roman" pitchFamily="18" charset="0"/>
                <a:cs typeface="Times New Roman" pitchFamily="18" charset="0"/>
              </a:rPr>
              <a:t>бомбочку</a:t>
            </a:r>
            <a:r>
              <a:rPr lang="ru-RU" i="1" dirty="0">
                <a:solidFill>
                  <a:srgbClr val="000080"/>
                </a:solidFill>
                <a:latin typeface="Times New Roman" pitchFamily="18" charset="0"/>
                <a:cs typeface="Times New Roman" pitchFamily="18" charset="0"/>
              </a:rPr>
              <a:t> в воду, она пузырится и шипит, избавляя от необходимости одновременно держать в руках скользкую бутылку с собачьим шампунем и своего извивающегося питомца.</a:t>
            </a:r>
          </a:p>
        </p:txBody>
      </p:sp>
      <p:sp>
        <p:nvSpPr>
          <p:cNvPr id="5" name="Прямоугольник 4"/>
          <p:cNvSpPr/>
          <p:nvPr/>
        </p:nvSpPr>
        <p:spPr>
          <a:xfrm>
            <a:off x="3143672" y="4804892"/>
            <a:ext cx="5940152" cy="1089529"/>
          </a:xfrm>
          <a:prstGeom prst="rect">
            <a:avLst/>
          </a:prstGeom>
        </p:spPr>
        <p:txBody>
          <a:bodyPr wrap="square">
            <a:spAutoFit/>
          </a:bodyPr>
          <a:lstStyle/>
          <a:p>
            <a:pPr algn="ctr" defTabSz="685800">
              <a:lnSpc>
                <a:spcPct val="90000"/>
              </a:lnSpc>
              <a:spcBef>
                <a:spcPct val="0"/>
              </a:spcBef>
              <a:defRPr/>
            </a:pPr>
            <a:r>
              <a:rPr lang="ru-RU" sz="2400" dirty="0">
                <a:solidFill>
                  <a:srgbClr val="0033CC"/>
                </a:solidFill>
                <a:latin typeface="Times New Roman" pitchFamily="18" charset="0"/>
                <a:cs typeface="Times New Roman" pitchFamily="18" charset="0"/>
              </a:rPr>
              <a:t>Запишите свои оригинальные идеи на пустых </a:t>
            </a:r>
            <a:r>
              <a:rPr lang="ru-RU" sz="2400" dirty="0" err="1">
                <a:solidFill>
                  <a:srgbClr val="0033CC"/>
                </a:solidFill>
                <a:latin typeface="Times New Roman" pitchFamily="18" charset="0"/>
                <a:cs typeface="Times New Roman" pitchFamily="18" charset="0"/>
              </a:rPr>
              <a:t>стикерах</a:t>
            </a:r>
            <a:r>
              <a:rPr lang="ru-RU" sz="2400" dirty="0">
                <a:solidFill>
                  <a:srgbClr val="0033CC"/>
                </a:solidFill>
                <a:latin typeface="Times New Roman" pitchFamily="18" charset="0"/>
                <a:cs typeface="Times New Roman" pitchFamily="18" charset="0"/>
              </a:rPr>
              <a:t> и приклейте на </a:t>
            </a:r>
            <a:r>
              <a:rPr lang="ru-RU" sz="2400" dirty="0" err="1">
                <a:solidFill>
                  <a:srgbClr val="0033CC"/>
                </a:solidFill>
                <a:latin typeface="Times New Roman" pitchFamily="18" charset="0"/>
                <a:cs typeface="Times New Roman" pitchFamily="18" charset="0"/>
              </a:rPr>
              <a:t>флипчарт</a:t>
            </a:r>
            <a:r>
              <a:rPr lang="ru-RU" sz="2400" dirty="0">
                <a:solidFill>
                  <a:srgbClr val="0033CC"/>
                </a:solidFill>
                <a:latin typeface="Times New Roman" pitchFamily="18" charset="0"/>
                <a:cs typeface="Times New Roman" pitchFamily="18" charset="0"/>
              </a:rPr>
              <a:t>. </a:t>
            </a:r>
          </a:p>
          <a:p>
            <a:pPr algn="ctr" defTabSz="685800">
              <a:lnSpc>
                <a:spcPct val="90000"/>
              </a:lnSpc>
              <a:spcBef>
                <a:spcPct val="0"/>
              </a:spcBef>
              <a:defRPr/>
            </a:pPr>
            <a:r>
              <a:rPr lang="ru-RU" sz="2400" b="1" dirty="0">
                <a:solidFill>
                  <a:srgbClr val="0033CC"/>
                </a:solidFill>
                <a:latin typeface="Times New Roman" pitchFamily="18" charset="0"/>
                <a:cs typeface="Times New Roman" pitchFamily="18" charset="0"/>
              </a:rPr>
              <a:t>На работу 5 минут!</a:t>
            </a:r>
          </a:p>
        </p:txBody>
      </p:sp>
    </p:spTree>
    <p:extLst>
      <p:ext uri="{BB962C8B-B14F-4D97-AF65-F5344CB8AC3E}">
        <p14:creationId xmlns:p14="http://schemas.microsoft.com/office/powerpoint/2010/main" val="369370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s_pptbrainstorm_TP01018437">
  <a:themeElements>
    <a:clrScheme name="ms_pptbrainstorm_TP01018437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ms_pptbrainstorm_TP01018437">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pptbrainstorm_TP01018437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ms_pptbrainstorm_TP01018437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ms_pptbrainstorm_TP01018437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ms_pptbrainstorm_TP01018437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ms_pptbrainstorm_TP01018437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964</Words>
  <Application>Microsoft Office PowerPoint</Application>
  <PresentationFormat>Широкоэкранный</PresentationFormat>
  <Paragraphs>100</Paragraphs>
  <Slides>20</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20</vt:i4>
      </vt:variant>
    </vt:vector>
  </HeadingPairs>
  <TitlesOfParts>
    <vt:vector size="28" baseType="lpstr">
      <vt:lpstr>Arial</vt:lpstr>
      <vt:lpstr>Calibri</vt:lpstr>
      <vt:lpstr>Calibri Light</vt:lpstr>
      <vt:lpstr>Century Gothic</vt:lpstr>
      <vt:lpstr>Times New Roman</vt:lpstr>
      <vt:lpstr>Wingdings</vt:lpstr>
      <vt:lpstr>Тема Office</vt:lpstr>
      <vt:lpstr>ms_pptbrainstorm_TP01018437</vt:lpstr>
      <vt:lpstr>Презентация PowerPoint</vt:lpstr>
      <vt:lpstr>Такт 1 Разогрев</vt:lpstr>
      <vt:lpstr>Упражнение «Девять точек»</vt:lpstr>
      <vt:lpstr>Упражнение «Девять точек»</vt:lpstr>
      <vt:lpstr>Упражнение «Девять точек»</vt:lpstr>
      <vt:lpstr>Такт 2 Становимся экспертами</vt:lpstr>
      <vt:lpstr>Такт 3 Разогрев</vt:lpstr>
      <vt:lpstr>Если одну каплю воды добавить к другой, то получится только одна капля, а не две.</vt:lpstr>
      <vt:lpstr>Примеры для вдохновения:</vt:lpstr>
      <vt:lpstr>Презентация PowerPoint</vt:lpstr>
      <vt:lpstr>Навыки XXI века</vt:lpstr>
      <vt:lpstr>Работаем в команде и креативим</vt:lpstr>
      <vt:lpstr>Сначала договоримся о правилах</vt:lpstr>
      <vt:lpstr>Перекрестная наметка идей (40 минут) </vt:lpstr>
      <vt:lpstr>Работаем в команде</vt:lpstr>
      <vt:lpstr>Перекрестная наметка идей  Хорст Гершк (1979)</vt:lpstr>
      <vt:lpstr>Такт 5 Домашнее задание</vt:lpstr>
      <vt:lpstr>Правила</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Сергеевна Никитина</dc:creator>
  <cp:lastModifiedBy>Юлия Сергеевна Никитина</cp:lastModifiedBy>
  <cp:revision>8</cp:revision>
  <dcterms:created xsi:type="dcterms:W3CDTF">2019-02-18T08:25:48Z</dcterms:created>
  <dcterms:modified xsi:type="dcterms:W3CDTF">2019-02-19T06:40:28Z</dcterms:modified>
</cp:coreProperties>
</file>