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74" r:id="rId3"/>
    <p:sldId id="273" r:id="rId4"/>
    <p:sldId id="262" r:id="rId5"/>
    <p:sldId id="263" r:id="rId6"/>
    <p:sldId id="264" r:id="rId7"/>
    <p:sldId id="266" r:id="rId8"/>
    <p:sldId id="260" r:id="rId9"/>
    <p:sldId id="257" r:id="rId10"/>
    <p:sldId id="256" r:id="rId11"/>
    <p:sldId id="265" r:id="rId12"/>
    <p:sldId id="267" r:id="rId13"/>
    <p:sldId id="268" r:id="rId14"/>
    <p:sldId id="269" r:id="rId15"/>
    <p:sldId id="270" r:id="rId16"/>
    <p:sldId id="271" r:id="rId17"/>
    <p:sldId id="261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69414-A4B3-4D77-9773-7489C3912663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06065-2D1C-498E-95C9-8B567C7BD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8490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69414-A4B3-4D77-9773-7489C3912663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06065-2D1C-498E-95C9-8B567C7BD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709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69414-A4B3-4D77-9773-7489C3912663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06065-2D1C-498E-95C9-8B567C7BD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127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69414-A4B3-4D77-9773-7489C3912663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06065-2D1C-498E-95C9-8B567C7BD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5094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69414-A4B3-4D77-9773-7489C3912663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06065-2D1C-498E-95C9-8B567C7BD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2694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69414-A4B3-4D77-9773-7489C3912663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06065-2D1C-498E-95C9-8B567C7BD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1077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69414-A4B3-4D77-9773-7489C3912663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06065-2D1C-498E-95C9-8B567C7BD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7334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69414-A4B3-4D77-9773-7489C3912663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06065-2D1C-498E-95C9-8B567C7BD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9170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69414-A4B3-4D77-9773-7489C3912663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06065-2D1C-498E-95C9-8B567C7BD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8086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69414-A4B3-4D77-9773-7489C3912663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06065-2D1C-498E-95C9-8B567C7BD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5464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69414-A4B3-4D77-9773-7489C3912663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06065-2D1C-498E-95C9-8B567C7BD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7356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69414-A4B3-4D77-9773-7489C3912663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06065-2D1C-498E-95C9-8B567C7BD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2254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fgosreestr.ru/" TargetMode="Externa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iro.vr.mirapolis.ru/mira/s/lRLfWA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38736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и реализация АООП ООО </a:t>
            </a:r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с ОВЗ (в соответствии с обновленными ФГОС</a:t>
            </a:r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ru-RU" sz="32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ru-RU" sz="32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://fgosreestr.ru/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https://lic47.ru/wp-content/uploads/2022/02/660-061121153038-1024x57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213" y="3752491"/>
            <a:ext cx="4159062" cy="2260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403012" y="2860003"/>
            <a:ext cx="6096000" cy="18047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НОРМАТИВНЫЕ ДОКУМЕНТЫ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solidFill>
                  <a:srgbClr val="000000"/>
                </a:solidFill>
                <a:latin typeface="YS Text"/>
                <a:ea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просвещения </a:t>
            </a:r>
            <a:r>
              <a:rPr lang="ru-RU" dirty="0" smtClean="0">
                <a:solidFill>
                  <a:srgbClr val="000000"/>
                </a:solidFill>
                <a:latin typeface="YS Text"/>
                <a:ea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</a:t>
            </a:r>
            <a:r>
              <a:rPr lang="ru-RU" dirty="0">
                <a:solidFill>
                  <a:srgbClr val="000000"/>
                </a:solidFill>
                <a:latin typeface="YS Text"/>
                <a:ea typeface="Times New Roman" panose="02020603050405020304" pitchFamily="18" charset="0"/>
                <a:cs typeface="Times New Roman" panose="02020603050405020304" pitchFamily="18" charset="0"/>
              </a:rPr>
              <a:t>от 31 </a:t>
            </a:r>
            <a:r>
              <a:rPr lang="ru-RU" dirty="0" smtClean="0">
                <a:solidFill>
                  <a:srgbClr val="000000"/>
                </a:solidFill>
                <a:latin typeface="YS Text"/>
                <a:ea typeface="Times New Roman" panose="02020603050405020304" pitchFamily="18" charset="0"/>
                <a:cs typeface="Times New Roman" panose="02020603050405020304" pitchFamily="18" charset="0"/>
              </a:rPr>
              <a:t>мая 2021 </a:t>
            </a:r>
            <a:r>
              <a:rPr lang="ru-RU" dirty="0">
                <a:solidFill>
                  <a:srgbClr val="000000"/>
                </a:solidFill>
                <a:latin typeface="YS Text"/>
                <a:ea typeface="Times New Roman" panose="02020603050405020304" pitchFamily="18" charset="0"/>
                <a:cs typeface="Times New Roman" panose="02020603050405020304" pitchFamily="18" charset="0"/>
              </a:rPr>
              <a:t>г. № 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286 «Об утверждении федерального </a:t>
            </a: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государственного образовательного 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стандарта начального общего образования»</a:t>
            </a:r>
            <a:endParaRPr lang="ru-RU" sz="16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046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223" y="0"/>
            <a:ext cx="1092708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5612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Среднее общее образование (СОО) 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ФГОС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среднего общего образования 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Примерная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основная образовательная программа среднего общего образования (ПООП СОО)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1223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0499" y="224288"/>
            <a:ext cx="9144000" cy="698740"/>
          </a:xfrm>
        </p:spPr>
        <p:txBody>
          <a:bodyPr>
            <a:noAutofit/>
          </a:bodyPr>
          <a:lstStyle/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Алгоритм проектирования адаптированной основной общеобразовательной программы обучающихся с умственной отсталостью </a:t>
            </a:r>
            <a:r>
              <a:rPr lang="ru-RU" sz="18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1800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95222" y="1121434"/>
            <a:ext cx="8971471" cy="5244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Изучите Приказ от 19.12.2014г. № 1599 «Об утверждении федерального государственного образовательного стандарта образования обучающихся с умственной отсталостью (интеллектуальными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нарушениями)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Изучите примерную адаптированную основную общеобразовательную программу обучающихся с легкой умственной отсталостью и специальную индивидуальную программу развития обучающихся с умеренной или тяжелой умственной отсталостью. 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Ознакомьтесь с требованиями к разработке рабочей программы по учебному предмету. 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Ознакомьтесь с примерной (индивидуальной) рабочей программой по учебному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предмету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общеобразовательных организаций, реализующих адаптированные основные общеобразовательные программы для обучающейся с легкой умственной отсталостью (интеллектуальными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нарушениями).</a:t>
            </a: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Изучите заключение территориальной психолого-медико-педагогической комиссии на ребенка с умственной отсталостью: рекомендуемый вариант программы, рекомендации ПМПК по созданию специальных образовательных условий для обучения ребенка с умственной отсталостью. 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329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31653" y="375280"/>
            <a:ext cx="10722633" cy="5901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Проведите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комплексную психолого-педагогическую диагностику ребенка с умственной отсталостью. 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Изучите результаты комплексного исследования психолого-педагогического статуса ребенка с умственной отсталостью (медицинские документы, индивидуальная программа реабилитации или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абилитации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ребенка-инвалида). 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 Составьте педагогическую характеристику (представление) на ребенка (класс, группу обучающихся) с умственной отсталостью (интеллектуальными нарушениями). 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9. Определите основные направления адаптированной основной общеобразовательной программы или специальной индивидуальной программы развития, в соответствии со степенью выраженности нарушений развития ребенка с умственной отсталостью, уровнем интеллектуального и речевого развития, личностных особенностей ребенка, состоянием здоровья, возрастом. 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10. Определите структуру, цель и задачи программы. Продумайте основные этапы реализации адаптированной основной общеобразовательной программы обучающихся с легкой умственной отсталостью или специальной индивидуальной программы развития обучающегося с умеренной или тяжелой умственной отсталостью, тяжелыми множественными нарушениями развития, или рабочей программы по учебному предмету (коррекционному курсу). 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       11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. Определите временные границы реализации АООП, СИПР или рабочей программы по учебному предмету (коррекционному курсу)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95532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08067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Локальные акты образовательной организации</a:t>
            </a:r>
            <a:endParaRPr lang="ru-RU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38200" y="684044"/>
            <a:ext cx="10515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00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образовательной организации</a:t>
            </a:r>
          </a:p>
          <a:p>
            <a:r>
              <a:rPr lang="ru-RU" sz="2400" dirty="0">
                <a:solidFill>
                  <a:srgbClr val="0000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разработке перечня локальных актов образовательной организации должны </a:t>
            </a:r>
            <a:r>
              <a:rPr lang="ru-RU" sz="2400" dirty="0" smtClean="0">
                <a:solidFill>
                  <a:srgbClr val="0000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быть учтены </a:t>
            </a:r>
            <a:r>
              <a:rPr lang="ru-RU" sz="2400" dirty="0">
                <a:solidFill>
                  <a:srgbClr val="0000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соответствующие статьи ФЗ № 273, прежде всего ст. 30.</a:t>
            </a:r>
          </a:p>
          <a:p>
            <a:pPr algn="ctr"/>
            <a:r>
              <a:rPr lang="ru-RU" sz="2400" b="1" dirty="0">
                <a:solidFill>
                  <a:srgbClr val="0000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образовательной организации могут быть представлены в разделах:</a:t>
            </a:r>
          </a:p>
          <a:p>
            <a:r>
              <a:rPr lang="ru-RU" sz="2400" dirty="0">
                <a:solidFill>
                  <a:srgbClr val="0000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Нормативно-правовое обеспечение деятельности общеобразовательного учреждения </a:t>
            </a:r>
            <a:r>
              <a:rPr lang="ru-RU" sz="2400" dirty="0" smtClean="0">
                <a:solidFill>
                  <a:srgbClr val="0000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части </a:t>
            </a:r>
            <a:r>
              <a:rPr lang="ru-RU" sz="2400" dirty="0">
                <a:solidFill>
                  <a:srgbClr val="0000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внедрения ФГОС НОО ОВЗ и ФГОС О УО.</a:t>
            </a:r>
          </a:p>
          <a:p>
            <a:r>
              <a:rPr lang="ru-RU" sz="2400" dirty="0">
                <a:solidFill>
                  <a:srgbClr val="0000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Финансово-экономическое обеспечение внедрения ФГОС НОО ОВЗ и ФГОС О УО.</a:t>
            </a:r>
          </a:p>
          <a:p>
            <a:r>
              <a:rPr lang="ru-RU" sz="2400" dirty="0">
                <a:solidFill>
                  <a:srgbClr val="0000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Организационное обеспечение внедрения ФГОС НОО ОВЗ и ФГОС О УО.</a:t>
            </a:r>
          </a:p>
          <a:p>
            <a:r>
              <a:rPr lang="ru-RU" sz="2400" dirty="0">
                <a:solidFill>
                  <a:srgbClr val="0000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Кадровое обеспечение внедрения ФГОС НОО ОВЗ и ФГОС О УО.</a:t>
            </a:r>
          </a:p>
          <a:p>
            <a:r>
              <a:rPr lang="ru-RU" sz="2400" dirty="0">
                <a:solidFill>
                  <a:srgbClr val="0000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Информационное обеспечение внедрения федерального государственного</a:t>
            </a:r>
          </a:p>
          <a:p>
            <a:r>
              <a:rPr lang="ru-RU" sz="2400" dirty="0">
                <a:solidFill>
                  <a:srgbClr val="0000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образовательного стандарта основного общего образования.</a:t>
            </a:r>
          </a:p>
          <a:p>
            <a:r>
              <a:rPr lang="ru-RU" sz="2400" dirty="0">
                <a:solidFill>
                  <a:srgbClr val="0000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Материально-техническое обеспечение внедрения ФГОС НОО ОВЗ и ФГОС </a:t>
            </a:r>
            <a:r>
              <a:rPr lang="ru-RU" sz="2400" dirty="0" smtClean="0">
                <a:solidFill>
                  <a:srgbClr val="0000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УО</a:t>
            </a:r>
            <a:r>
              <a:rPr lang="ru-RU" sz="2400" dirty="0">
                <a:solidFill>
                  <a:srgbClr val="0000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3709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8572" y="309619"/>
            <a:ext cx="11231593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00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Примерный перечень локальных актов образовательной организации</a:t>
            </a:r>
            <a:r>
              <a:rPr lang="ru-RU" sz="2400" b="1" dirty="0" smtClean="0">
                <a:solidFill>
                  <a:srgbClr val="0000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2400" b="1" dirty="0">
              <a:solidFill>
                <a:srgbClr val="00000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rgbClr val="0000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400" dirty="0">
                <a:solidFill>
                  <a:srgbClr val="0000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создании в общеобразовательном учреждении рабочей группы по введению </a:t>
            </a:r>
            <a:r>
              <a:rPr lang="ru-RU" sz="2400" dirty="0" smtClean="0">
                <a:solidFill>
                  <a:srgbClr val="0000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 НОО </a:t>
            </a:r>
            <a:r>
              <a:rPr lang="ru-RU" sz="2400" dirty="0">
                <a:solidFill>
                  <a:srgbClr val="0000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ОВЗ и ФГОС </a:t>
            </a:r>
            <a:r>
              <a:rPr lang="ru-RU" sz="2400" dirty="0" smtClean="0">
                <a:solidFill>
                  <a:srgbClr val="0000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УО (приказ о создании рабочей группы по введению ФГОС </a:t>
            </a:r>
            <a:r>
              <a:rPr lang="ru-RU" sz="2400" dirty="0" smtClean="0">
                <a:solidFill>
                  <a:srgbClr val="0000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НОО ОВЗ </a:t>
            </a:r>
            <a:r>
              <a:rPr lang="ru-RU" sz="2400" dirty="0">
                <a:solidFill>
                  <a:srgbClr val="0000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ФГОС О УО и утверждении положения о рабочей группе</a:t>
            </a:r>
            <a:r>
              <a:rPr lang="ru-RU" sz="2400" dirty="0" smtClean="0">
                <a:solidFill>
                  <a:srgbClr val="0000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457200" indent="-457200">
              <a:buFont typeface="+mj-lt"/>
              <a:buAutoNum type="arabicPeriod"/>
            </a:pPr>
            <a:endParaRPr lang="ru-RU" sz="2400" dirty="0">
              <a:solidFill>
                <a:srgbClr val="00000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solidFill>
                  <a:srgbClr val="0000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Внесение изменений в Положение о системе оценок, формах и порядке </a:t>
            </a:r>
            <a:endParaRPr lang="ru-RU" sz="2400" dirty="0" smtClean="0">
              <a:solidFill>
                <a:srgbClr val="00000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rgbClr val="0000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промежуточной </a:t>
            </a:r>
            <a:r>
              <a:rPr lang="ru-RU" sz="2400" dirty="0">
                <a:solidFill>
                  <a:srgbClr val="0000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аттестации в части введения комплексного подхода к </a:t>
            </a:r>
            <a:r>
              <a:rPr lang="ru-RU" sz="2400" dirty="0" smtClean="0">
                <a:solidFill>
                  <a:srgbClr val="0000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оценке результатов </a:t>
            </a:r>
            <a:r>
              <a:rPr lang="ru-RU" sz="2400" dirty="0">
                <a:solidFill>
                  <a:srgbClr val="0000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образования: предметных, </a:t>
            </a:r>
            <a:r>
              <a:rPr lang="ru-RU" sz="2400" dirty="0" err="1">
                <a:solidFill>
                  <a:srgbClr val="0000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метапредметных</a:t>
            </a:r>
            <a:r>
              <a:rPr lang="ru-RU" sz="2400" dirty="0">
                <a:solidFill>
                  <a:srgbClr val="0000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личностных в соответствии </a:t>
            </a:r>
            <a:r>
              <a:rPr lang="ru-RU" sz="2400" dirty="0" smtClean="0">
                <a:solidFill>
                  <a:srgbClr val="0000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ФГОС </a:t>
            </a:r>
            <a:r>
              <a:rPr lang="ru-RU" sz="2400" dirty="0">
                <a:solidFill>
                  <a:srgbClr val="0000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НОО ОВЗ и ФГОС О УО (протокол(ы) заседания(й) органов, на котором(</a:t>
            </a:r>
            <a:r>
              <a:rPr lang="ru-RU" sz="2400" dirty="0" err="1">
                <a:solidFill>
                  <a:srgbClr val="0000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ых</a:t>
            </a:r>
            <a:r>
              <a:rPr lang="ru-RU" sz="2400" dirty="0" smtClean="0">
                <a:solidFill>
                  <a:srgbClr val="0000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рассматривались </a:t>
            </a:r>
            <a:r>
              <a:rPr lang="ru-RU" sz="2400" dirty="0">
                <a:solidFill>
                  <a:srgbClr val="0000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внесения изменений в Положение о системе оценок, </a:t>
            </a:r>
            <a:r>
              <a:rPr lang="ru-RU" sz="2400" dirty="0" smtClean="0">
                <a:solidFill>
                  <a:srgbClr val="0000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формах и </a:t>
            </a:r>
            <a:r>
              <a:rPr lang="ru-RU" sz="2400" dirty="0">
                <a:solidFill>
                  <a:srgbClr val="0000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порядке проведения промежуточной аттестации, приказ о внесении изменений </a:t>
            </a:r>
            <a:r>
              <a:rPr lang="ru-RU" sz="2400" dirty="0" smtClean="0">
                <a:solidFill>
                  <a:srgbClr val="0000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положение</a:t>
            </a:r>
            <a:r>
              <a:rPr lang="ru-RU" sz="2400" dirty="0">
                <a:solidFill>
                  <a:srgbClr val="0000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положение с указанием изменений и дополнений</a:t>
            </a:r>
            <a:r>
              <a:rPr lang="ru-RU" sz="2400" dirty="0" smtClean="0">
                <a:solidFill>
                  <a:srgbClr val="0000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7317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41871" y="113769"/>
            <a:ext cx="10515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Приказы по общеобразовательному учреждению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2400" dirty="0" smtClean="0">
                <a:solidFill>
                  <a:srgbClr val="0000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400" dirty="0">
                <a:solidFill>
                  <a:srgbClr val="0000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разработке адаптированных основных образовательных программ по </a:t>
            </a:r>
            <a:r>
              <a:rPr lang="ru-RU" sz="2400" dirty="0" smtClean="0">
                <a:solidFill>
                  <a:srgbClr val="0000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уровням образования </a:t>
            </a:r>
            <a:r>
              <a:rPr lang="ru-RU" sz="2400" dirty="0">
                <a:solidFill>
                  <a:srgbClr val="0000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наличии в ОО отдельных классов для обучающихся с ОВЗ (</a:t>
            </a:r>
            <a:r>
              <a:rPr lang="ru-RU" sz="2400" dirty="0" smtClean="0">
                <a:solidFill>
                  <a:srgbClr val="0000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категориям</a:t>
            </a:r>
            <a:r>
              <a:rPr lang="ru-RU" sz="2400" dirty="0">
                <a:solidFill>
                  <a:srgbClr val="0000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sz="2400" dirty="0" smtClean="0">
                <a:solidFill>
                  <a:srgbClr val="0000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О </a:t>
            </a:r>
            <a:r>
              <a:rPr lang="ru-RU" sz="2400" dirty="0">
                <a:solidFill>
                  <a:srgbClr val="0000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разработке адаптированных образовательных программ и/или </a:t>
            </a:r>
            <a:r>
              <a:rPr lang="ru-RU" sz="2400" dirty="0" smtClean="0">
                <a:solidFill>
                  <a:srgbClr val="0000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индивидуальных учебных </a:t>
            </a:r>
            <a:r>
              <a:rPr lang="ru-RU" sz="2400" dirty="0">
                <a:solidFill>
                  <a:srgbClr val="0000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планов для каждого обучающегося с ОВЗ при совместном </a:t>
            </a:r>
            <a:r>
              <a:rPr lang="ru-RU" sz="2400" dirty="0" smtClean="0">
                <a:solidFill>
                  <a:srgbClr val="0000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обучении (</a:t>
            </a:r>
            <a:r>
              <a:rPr lang="ru-RU" sz="2400" dirty="0">
                <a:solidFill>
                  <a:srgbClr val="0000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инклюзивное образование);</a:t>
            </a:r>
          </a:p>
          <a:p>
            <a:r>
              <a:rPr lang="ru-RU" sz="2400" dirty="0" smtClean="0">
                <a:solidFill>
                  <a:srgbClr val="0000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400" dirty="0">
                <a:solidFill>
                  <a:srgbClr val="0000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адаптированных основных образовательных программ по </a:t>
            </a:r>
            <a:r>
              <a:rPr lang="ru-RU" sz="2400" dirty="0" smtClean="0">
                <a:solidFill>
                  <a:srgbClr val="0000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уровням образования </a:t>
            </a:r>
            <a:r>
              <a:rPr lang="ru-RU" sz="2400" dirty="0">
                <a:solidFill>
                  <a:srgbClr val="0000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наличии в ОО отдельных классов для обучающихся с ОВЗ (</a:t>
            </a:r>
            <a:r>
              <a:rPr lang="ru-RU" sz="2400" dirty="0" smtClean="0">
                <a:solidFill>
                  <a:srgbClr val="0000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категориям</a:t>
            </a:r>
            <a:r>
              <a:rPr lang="ru-RU" sz="2400" dirty="0">
                <a:solidFill>
                  <a:srgbClr val="0000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sz="2400" dirty="0" smtClean="0">
                <a:solidFill>
                  <a:srgbClr val="0000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Об </a:t>
            </a:r>
            <a:r>
              <a:rPr lang="ru-RU" sz="2400" dirty="0">
                <a:solidFill>
                  <a:srgbClr val="0000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адаптированных образовательных программ и/или </a:t>
            </a:r>
            <a:r>
              <a:rPr lang="ru-RU" sz="2400" dirty="0" smtClean="0">
                <a:solidFill>
                  <a:srgbClr val="0000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индивидуальных учебных </a:t>
            </a:r>
            <a:r>
              <a:rPr lang="ru-RU" sz="2400" dirty="0">
                <a:solidFill>
                  <a:srgbClr val="0000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классов для каждого обучающегося с ОВЗ при совместном </a:t>
            </a:r>
            <a:r>
              <a:rPr lang="ru-RU" sz="2400" dirty="0" smtClean="0">
                <a:solidFill>
                  <a:srgbClr val="0000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обучении (</a:t>
            </a:r>
            <a:r>
              <a:rPr lang="ru-RU" sz="2400" dirty="0">
                <a:solidFill>
                  <a:srgbClr val="0000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ежегодно);</a:t>
            </a:r>
          </a:p>
          <a:p>
            <a:r>
              <a:rPr lang="ru-RU" sz="2400" dirty="0">
                <a:solidFill>
                  <a:srgbClr val="0000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Об утверждении программы внеурочной </a:t>
            </a:r>
            <a:r>
              <a:rPr lang="ru-RU" sz="2400" dirty="0" smtClean="0">
                <a:solidFill>
                  <a:srgbClr val="0000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5161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523" y="120769"/>
            <a:ext cx="6422333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357744" y="2959663"/>
            <a:ext cx="40509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iro.vr.mirapolis.ru/mira/s/lRLfWA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5103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2932"/>
            <a:ext cx="12192000" cy="6272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595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7350" y="133350"/>
            <a:ext cx="8877300" cy="659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243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Дошкольное образование</a:t>
            </a:r>
            <a:endParaRPr lang="ru-RU" sz="4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Объект 1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ФГОС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дошкольного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образования</a:t>
            </a:r>
            <a:endParaRPr lang="ru-RU" b="1" dirty="0"/>
          </a:p>
        </p:txBody>
      </p:sp>
      <p:sp>
        <p:nvSpPr>
          <p:cNvPr id="14" name="Объект 1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Примерная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основная образовательная программа дошкольного образования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ПООП ДО</a:t>
            </a:r>
          </a:p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12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примерных адаптированных основных образовательных программ дошкольного образования воспитанников с ОВЗ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453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Начальное 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бщее образование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ФГОС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начального общего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образования</a:t>
            </a:r>
          </a:p>
          <a:p>
            <a:endParaRPr lang="ru-RU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ФГОС начального общего образования обучающихся с ОВЗ 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Примерная основная образовательная программа начального общего образования (ПООП НОО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</a:p>
          <a:p>
            <a:endParaRPr lang="ru-RU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26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вариантов примерных адаптированных основных общеобразовательных программ начального общего образования для 8 категорий обучающихся с ОВЗ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3207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Основное общее образование (ООО) 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ФГОС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основного общего образования 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RU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ru-RU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Примерная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основная образовательная программа основного общего образования (ПООП ООО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</a:p>
          <a:p>
            <a:pPr lvl="0"/>
            <a:r>
              <a:rPr lang="ru-RU" sz="26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</a:t>
            </a:r>
            <a:r>
              <a:rPr lang="ru-RU" sz="2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арианты </a:t>
            </a:r>
            <a:r>
              <a:rPr lang="ru-RU" sz="26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примерных адаптированных основных общеобразовательных программ </a:t>
            </a:r>
            <a:r>
              <a:rPr lang="ru-RU" sz="2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основного </a:t>
            </a:r>
            <a:r>
              <a:rPr lang="ru-RU" sz="26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общего образования для </a:t>
            </a:r>
            <a:r>
              <a:rPr lang="ru-RU" sz="2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6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обучающихся с ОВЗ</a:t>
            </a:r>
            <a:endParaRPr lang="ru-RU" sz="2600" dirty="0">
              <a:solidFill>
                <a:prstClr val="black"/>
              </a:solidFill>
            </a:endParaRPr>
          </a:p>
          <a:p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5423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БЕЗУРОВНЕВОЕ образование 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ФГОС образования обучающихся с умственной отсталостью (интеллектуальными нарушениями) 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 варианта примерной адаптированной основной общеобразовательной программы образования обучающихся с умственной отсталостью (интеллектуальными нарушениями)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7595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94891"/>
            <a:ext cx="10515600" cy="1595797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Новые ФГОС общего образования 2021 </a:t>
            </a:r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- </a:t>
            </a:r>
            <a:r>
              <a:rPr lang="ru-RU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</a:t>
            </a:r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изменения:</a:t>
            </a:r>
            <a:r>
              <a:rPr lang="ru-RU" sz="3600" dirty="0"/>
              <a:t> </a:t>
            </a:r>
            <a:br>
              <a:rPr lang="ru-RU" sz="3600" dirty="0"/>
            </a:br>
            <a:endParaRPr lang="ru-RU" sz="3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нового ФГОС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вступил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 силу 1 сентября 2022 года.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Обновленные стандарты коснутся детей, которые пойдут в первые и пятые классы в сентябре 2022 года.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Актуальные ФГОС фокусируются на практических навыках детей: они должны понимать, как связаны предметы и как помогают в реальной жизни. 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Среди новшеств выделяются: 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вариативность, функциональная грамотность, единство воспитания и обучения и необязательность второго иностранного языка.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9814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838" y="0"/>
            <a:ext cx="1074581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1022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864</Words>
  <Application>Microsoft Office PowerPoint</Application>
  <PresentationFormat>Широкоэкранный</PresentationFormat>
  <Paragraphs>84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Symbol</vt:lpstr>
      <vt:lpstr>Times New Roman</vt:lpstr>
      <vt:lpstr>YS Text</vt:lpstr>
      <vt:lpstr>Тема Office</vt:lpstr>
      <vt:lpstr>Разработка и реализация АООП ООО обучающихся с ОВЗ (в соответствии с обновленными ФГОС)                          https://fgosreestr.ru/  </vt:lpstr>
      <vt:lpstr>Презентация PowerPoint</vt:lpstr>
      <vt:lpstr>Презентация PowerPoint</vt:lpstr>
      <vt:lpstr>Дошкольное образование</vt:lpstr>
      <vt:lpstr>Начальное общее образование</vt:lpstr>
      <vt:lpstr>Основное общее образование (ООО) </vt:lpstr>
      <vt:lpstr>БЕЗУРОВНЕВОЕ образование </vt:lpstr>
      <vt:lpstr>Новые ФГОС общего образования 2021 года - основные изменения:  </vt:lpstr>
      <vt:lpstr>Презентация PowerPoint</vt:lpstr>
      <vt:lpstr>Презентация PowerPoint</vt:lpstr>
      <vt:lpstr>Среднее общее образование (СОО) </vt:lpstr>
      <vt:lpstr>Алгоритм проектирования адаптированной основной общеобразовательной программы обучающихся с умственной отсталостью  </vt:lpstr>
      <vt:lpstr>Презентация PowerPoint</vt:lpstr>
      <vt:lpstr>Локальные акты образовательной организации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Николаевна Семеновна</dc:creator>
  <cp:lastModifiedBy>Ольга Николаевна Семеновна</cp:lastModifiedBy>
  <cp:revision>47</cp:revision>
  <dcterms:created xsi:type="dcterms:W3CDTF">2022-06-21T07:33:43Z</dcterms:created>
  <dcterms:modified xsi:type="dcterms:W3CDTF">2022-10-14T07:04:00Z</dcterms:modified>
</cp:coreProperties>
</file>