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5"/>
  </p:sldMasterIdLst>
  <p:notesMasterIdLst>
    <p:notesMasterId r:id="rId37"/>
  </p:notesMasterIdLst>
  <p:handoutMasterIdLst>
    <p:handoutMasterId r:id="rId38"/>
  </p:handoutMasterIdLst>
  <p:sldIdLst>
    <p:sldId id="284" r:id="rId6"/>
    <p:sldId id="346" r:id="rId7"/>
    <p:sldId id="376" r:id="rId8"/>
    <p:sldId id="362" r:id="rId9"/>
    <p:sldId id="388" r:id="rId10"/>
    <p:sldId id="359" r:id="rId11"/>
    <p:sldId id="383" r:id="rId12"/>
    <p:sldId id="392" r:id="rId13"/>
    <p:sldId id="384" r:id="rId14"/>
    <p:sldId id="364" r:id="rId15"/>
    <p:sldId id="373" r:id="rId16"/>
    <p:sldId id="374" r:id="rId17"/>
    <p:sldId id="375" r:id="rId18"/>
    <p:sldId id="378" r:id="rId19"/>
    <p:sldId id="382" r:id="rId20"/>
    <p:sldId id="394" r:id="rId21"/>
    <p:sldId id="396" r:id="rId22"/>
    <p:sldId id="398" r:id="rId23"/>
    <p:sldId id="400" r:id="rId24"/>
    <p:sldId id="399" r:id="rId25"/>
    <p:sldId id="387" r:id="rId26"/>
    <p:sldId id="386" r:id="rId27"/>
    <p:sldId id="385" r:id="rId28"/>
    <p:sldId id="389" r:id="rId29"/>
    <p:sldId id="390" r:id="rId30"/>
    <p:sldId id="391" r:id="rId31"/>
    <p:sldId id="393" r:id="rId32"/>
    <p:sldId id="395" r:id="rId33"/>
    <p:sldId id="397" r:id="rId34"/>
    <p:sldId id="354" r:id="rId35"/>
    <p:sldId id="363" r:id="rId36"/>
  </p:sldIdLst>
  <p:sldSz cx="9144000" cy="6858000" type="screen4x3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9933"/>
    <a:srgbClr val="DD9D29"/>
    <a:srgbClr val="CC3300"/>
    <a:srgbClr val="CC6600"/>
    <a:srgbClr val="9933FF"/>
    <a:srgbClr val="99CC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71" autoAdjust="0"/>
    <p:restoredTop sz="91375" autoAdjust="0"/>
  </p:normalViewPr>
  <p:slideViewPr>
    <p:cSldViewPr>
      <p:cViewPr>
        <p:scale>
          <a:sx n="110" d="100"/>
          <a:sy n="110" d="100"/>
        </p:scale>
        <p:origin x="-154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2" d="100"/>
          <a:sy n="92" d="100"/>
        </p:scale>
        <p:origin x="-2172" y="150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CAB1D0A-2D94-4670-BEC2-8B52069DAF8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76434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6300"/>
            <a:ext cx="493871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AU" noProof="0" smtClean="0"/>
              <a:t>Click to edit Master text styles</a:t>
            </a:r>
          </a:p>
          <a:p>
            <a:pPr lvl="1"/>
            <a:r>
              <a:rPr lang="en-AU" altLang="en-AU" noProof="0" smtClean="0"/>
              <a:t>Second level</a:t>
            </a:r>
          </a:p>
          <a:p>
            <a:pPr lvl="2"/>
            <a:r>
              <a:rPr lang="en-AU" altLang="en-AU" noProof="0" smtClean="0"/>
              <a:t>Third level</a:t>
            </a:r>
          </a:p>
          <a:p>
            <a:pPr lvl="3"/>
            <a:r>
              <a:rPr lang="en-AU" altLang="en-AU" noProof="0" smtClean="0"/>
              <a:t>Fourth level</a:t>
            </a:r>
          </a:p>
          <a:p>
            <a:pPr lvl="4"/>
            <a:r>
              <a:rPr lang="en-AU" altLang="en-AU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AF9973-82FF-4B13-9ECD-057AC14266C2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970415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A2A3A2E-D16A-4BA5-A3CE-8DE691A6EC4B}" type="slidenum">
              <a:rPr lang="en-AU" altLang="en-AU"/>
              <a:pPr>
                <a:spcBef>
                  <a:spcPct val="0"/>
                </a:spcBef>
              </a:pPr>
              <a:t>1</a:t>
            </a:fld>
            <a:endParaRPr lang="en-AU" altLang="en-AU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ru-RU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62DE770-76A9-4C5A-A2FC-E6FD2D1F988A}" type="slidenum">
              <a:rPr lang="en-AU" altLang="en-AU"/>
              <a:pPr>
                <a:spcBef>
                  <a:spcPct val="0"/>
                </a:spcBef>
              </a:pPr>
              <a:t>2</a:t>
            </a:fld>
            <a:endParaRPr lang="en-AU" alt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ru-RU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009B2FE-E833-4DA5-B96B-91150DF26A3F}" type="slidenum">
              <a:rPr lang="en-AU" altLang="en-AU"/>
              <a:pPr>
                <a:spcBef>
                  <a:spcPct val="0"/>
                </a:spcBef>
              </a:pPr>
              <a:t>4</a:t>
            </a:fld>
            <a:endParaRPr lang="en-AU" alt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ru-RU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6DA4A32-CD65-4EF6-B4BB-67AEDF0BCC6B}" type="slidenum">
              <a:rPr lang="en-AU" altLang="en-AU"/>
              <a:pPr>
                <a:spcBef>
                  <a:spcPct val="0"/>
                </a:spcBef>
              </a:pPr>
              <a:t>6</a:t>
            </a:fld>
            <a:endParaRPr lang="en-AU" alt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ru-RU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E76BA380-EA31-4625-9D87-AC86F51B5270}" type="slidenum">
              <a:rPr lang="en-AU" altLang="en-AU"/>
              <a:pPr>
                <a:spcBef>
                  <a:spcPct val="0"/>
                </a:spcBef>
              </a:pPr>
              <a:t>10</a:t>
            </a:fld>
            <a:endParaRPr lang="en-AU" alt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ru-RU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F83EC96-F908-43FE-8A48-21E15FEBA3B0}" type="slidenum">
              <a:rPr lang="en-AU" altLang="en-AU"/>
              <a:pPr>
                <a:spcBef>
                  <a:spcPct val="0"/>
                </a:spcBef>
              </a:pPr>
              <a:t>30</a:t>
            </a:fld>
            <a:endParaRPr lang="en-AU" alt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ru-RU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FE5A8C8E-157B-4948-818B-FB32E760461E}" type="slidenum">
              <a:rPr lang="en-AU" altLang="en-AU"/>
              <a:pPr>
                <a:spcBef>
                  <a:spcPct val="0"/>
                </a:spcBef>
              </a:pPr>
              <a:t>31</a:t>
            </a:fld>
            <a:endParaRPr lang="en-AU" alt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D2D102E9-C1F6-4A21-AE02-A109DE00650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84966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C2AF2-EA80-4CFB-86C8-DFA69420792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7881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71DA1-A8AF-43B6-99AD-101946118DD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8674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EE12C-528B-474D-8A1A-B240843104A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2133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2BC530ED-EDA3-476C-8656-0C9DE02141F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33308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BF2C6-9C86-482B-8DB0-21109E902DF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5044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8224-601F-4F66-B740-5043966880C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9815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069C2-B392-4AC3-A9BA-0E490467DBE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090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24A0D-C23F-48BA-828B-6C723E875B0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3226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401F6-50D4-4F0C-B2C0-06483E8C06D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0618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A7C0A4-4EDD-4B29-B025-2DC58C63E04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2939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876E31C8-2AD3-4788-8879-7C7AE40282A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14" r:id="rId2"/>
    <p:sldLayoutId id="2147484123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4" r:id="rId9"/>
    <p:sldLayoutId id="2147484120" r:id="rId10"/>
    <p:sldLayoutId id="21474841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png"/><Relationship Id="rId4" Type="http://schemas.openxmlformats.org/officeDocument/2006/relationships/oleObject" Target="../embeddings/Microsoft_Excel_97-2003_Worksheet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3.png"/><Relationship Id="rId4" Type="http://schemas.openxmlformats.org/officeDocument/2006/relationships/oleObject" Target="../embeddings/Microsoft_Excel_97-2003_Worksheet2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4.png"/><Relationship Id="rId4" Type="http://schemas.openxmlformats.org/officeDocument/2006/relationships/oleObject" Target="../embeddings/Microsoft_Excel_97-2003_Worksheet3.xls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Funkcionalnaya_gramotnost.htm" TargetMode="External"/><Relationship Id="rId2" Type="http://schemas.openxmlformats.org/officeDocument/2006/relationships/hyperlink" Target="https://uchitel.club/events/funkcionalnaya-gramotnost-rabotaem-v-komand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8.png"/><Relationship Id="rId4" Type="http://schemas.openxmlformats.org/officeDocument/2006/relationships/oleObject" Target="../embeddings/Microsoft_Excel_97-2003_Worksheet4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9.png"/><Relationship Id="rId4" Type="http://schemas.openxmlformats.org/officeDocument/2006/relationships/oleObject" Target="../embeddings/Microsoft_Excel_97-2003_Worksheet5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0.png"/><Relationship Id="rId4" Type="http://schemas.openxmlformats.org/officeDocument/2006/relationships/oleObject" Target="../embeddings/Microsoft_Excel_97-2003_Worksheet6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fg.resh.edu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kiv.instrao.ru/bank-zadani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g.resh.edu.ru/?redirectAfterLogin=/functionalliteracy/events" TargetMode="External"/><Relationship Id="rId2" Type="http://schemas.openxmlformats.org/officeDocument/2006/relationships/hyperlink" Target="http://skiv.instrao.ru/bank-zadaniy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iki.iro.yar.ru/index.php/&#1060;&#1091;&#1085;&#1082;&#1094;&#1080;&#1086;&#1085;&#1072;&#1083;&#1100;&#1085;&#1072;&#1103;_&#1075;&#1088;&#1072;&#1084;&#1086;&#1090;&#1085;&#1086;&#1089;&#1090;&#1100;_&#1086;&#1073;&#1091;&#1095;&#1072;&#1102;&#1097;&#1080;&#1093;&#1089;&#1103;" TargetMode="External"/><Relationship Id="rId4" Type="http://schemas.openxmlformats.org/officeDocument/2006/relationships/hyperlink" Target="https://media.prosv.ru/f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1228725" y="2217738"/>
            <a:ext cx="66865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rgbClr val="2D67AF"/>
                </a:solidFill>
                <a:latin typeface="Arial" charset="0"/>
                <a:ea typeface="ＭＳ Ｐゴシック" pitchFamily="34" charset="-128"/>
                <a:cs typeface="Arial" charset="0"/>
              </a:rPr>
              <a:t>Управленческие механизмы сопровождения деятельности педагогов в условиях подготовки учащихся к исследованию </a:t>
            </a:r>
            <a:r>
              <a:rPr lang="en-US" altLang="ru-RU" sz="3200" b="1">
                <a:solidFill>
                  <a:srgbClr val="2D67AF"/>
                </a:solidFill>
                <a:latin typeface="Arial" charset="0"/>
                <a:ea typeface="ＭＳ Ｐゴシック" pitchFamily="34" charset="-128"/>
                <a:cs typeface="Arial" charset="0"/>
              </a:rPr>
              <a:t>PISA-2022</a:t>
            </a:r>
            <a:endParaRPr lang="en-GB" altLang="ru-RU" sz="3200" b="1">
              <a:solidFill>
                <a:srgbClr val="2D67A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684213" y="692150"/>
            <a:ext cx="7775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Муниципальное общеобразовательное бюджетное учреждение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«Средняя школа №2 имени Д. В. Крылова»</a:t>
            </a:r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5435600" y="5084763"/>
            <a:ext cx="3563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Акимова Т. Л., </a:t>
            </a:r>
          </a:p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директор МОБУ СШ №2 </a:t>
            </a:r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2411413" y="6237288"/>
            <a:ext cx="4321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г. Гаврилов-Ям, 2022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7950" y="1522413"/>
            <a:ext cx="8928100" cy="395287"/>
          </a:xfrm>
        </p:spPr>
        <p:txBody>
          <a:bodyPr/>
          <a:lstStyle/>
          <a:p>
            <a:pPr algn="ctr"/>
            <a:r>
              <a:rPr lang="ru-RU" altLang="ru-RU" sz="1800" b="1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Компьютерное тестирование для исследования </a:t>
            </a:r>
            <a:r>
              <a:rPr lang="en-US" altLang="ru-RU" sz="1800" b="1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PISA-2022</a:t>
            </a:r>
            <a:endParaRPr lang="ru-RU" altLang="ru-RU" sz="1800" b="1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585788" y="2767013"/>
            <a:ext cx="7802562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050" indent="-273050" algn="just" eaLnBrk="1" hangingPunct="1">
              <a:lnSpc>
                <a:spcPct val="107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ru-RU" altLang="ru-RU" sz="2000" dirty="0">
                <a:cs typeface="Arial" panose="020B0604020202020204" pitchFamily="34" charset="0"/>
              </a:rPr>
              <a:t>Скорость центрального процессора: 1000 МГц </a:t>
            </a:r>
          </a:p>
          <a:p>
            <a:pPr marL="0" indent="0" algn="just" eaLnBrk="1" hangingPunct="1">
              <a:lnSpc>
                <a:spcPct val="107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altLang="ru-RU" sz="2000" dirty="0">
                <a:cs typeface="Arial" panose="020B0604020202020204" pitchFamily="34" charset="0"/>
              </a:rPr>
              <a:t>    </a:t>
            </a:r>
            <a:r>
              <a:rPr lang="ru-RU" altLang="ru-RU" sz="2000" dirty="0" smtClean="0">
                <a:cs typeface="Arial" panose="020B0604020202020204" pitchFamily="34" charset="0"/>
              </a:rPr>
              <a:t>(</a:t>
            </a:r>
            <a:r>
              <a:rPr lang="ru-RU" altLang="ru-RU" sz="2000" dirty="0">
                <a:cs typeface="Arial" panose="020B0604020202020204" pitchFamily="34" charset="0"/>
              </a:rPr>
              <a:t>рекомендовано 1500 </a:t>
            </a:r>
            <a:r>
              <a:rPr lang="ru-RU" altLang="ru-RU" sz="2000" dirty="0" err="1">
                <a:cs typeface="Arial" panose="020B0604020202020204" pitchFamily="34" charset="0"/>
              </a:rPr>
              <a:t>MГц</a:t>
            </a:r>
            <a:r>
              <a:rPr lang="ru-RU" altLang="ru-RU" sz="2000" dirty="0">
                <a:cs typeface="Arial" panose="020B0604020202020204" pitchFamily="34" charset="0"/>
              </a:rPr>
              <a:t>) </a:t>
            </a:r>
          </a:p>
          <a:p>
            <a:pPr marL="273050" indent="-273050" algn="just" eaLnBrk="1" hangingPunct="1">
              <a:lnSpc>
                <a:spcPct val="107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ru-RU" altLang="ru-RU" sz="2000" dirty="0">
                <a:cs typeface="Arial" panose="020B0604020202020204" pitchFamily="34" charset="0"/>
              </a:rPr>
              <a:t>Операционная система: </a:t>
            </a:r>
            <a:r>
              <a:rPr lang="ru-RU" altLang="ru-RU" sz="2000" dirty="0" err="1">
                <a:cs typeface="Arial" panose="020B0604020202020204" pitchFamily="34" charset="0"/>
              </a:rPr>
              <a:t>Windows</a:t>
            </a:r>
            <a:r>
              <a:rPr lang="ru-RU" altLang="ru-RU" sz="2000" dirty="0">
                <a:cs typeface="Arial" panose="020B0604020202020204" pitchFamily="34" charset="0"/>
              </a:rPr>
              <a:t> 7, 8, 10 или 11 </a:t>
            </a:r>
          </a:p>
          <a:p>
            <a:pPr marL="273050" indent="-273050" algn="just" eaLnBrk="1" hangingPunct="1">
              <a:lnSpc>
                <a:spcPct val="107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ru-RU" altLang="ru-RU" sz="2000" dirty="0">
                <a:cs typeface="Arial" panose="020B0604020202020204" pitchFamily="34" charset="0"/>
              </a:rPr>
              <a:t>Объем памяти: 1280 Мб </a:t>
            </a:r>
          </a:p>
          <a:p>
            <a:pPr marL="273050" indent="-273050" algn="just" eaLnBrk="1" hangingPunct="1">
              <a:lnSpc>
                <a:spcPct val="107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ru-RU" altLang="ru-RU" sz="2000" dirty="0">
                <a:cs typeface="Arial" panose="020B0604020202020204" pitchFamily="34" charset="0"/>
              </a:rPr>
              <a:t>Доступная память: 774 Мб (рекомендуется 878 Мб) </a:t>
            </a:r>
          </a:p>
          <a:p>
            <a:pPr marL="273050" indent="-273050" algn="just" eaLnBrk="1" hangingPunct="1">
              <a:lnSpc>
                <a:spcPct val="107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ru-RU" altLang="ru-RU" sz="2000" dirty="0">
                <a:cs typeface="Arial" panose="020B0604020202020204" pitchFamily="34" charset="0"/>
              </a:rPr>
              <a:t>Разрешение экрана: 1024 x 768 пикселей </a:t>
            </a:r>
          </a:p>
          <a:p>
            <a:pPr marL="273050" indent="-273050" algn="just" eaLnBrk="1" hangingPunct="1">
              <a:lnSpc>
                <a:spcPct val="107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ru-RU" altLang="ru-RU" sz="2000" dirty="0">
                <a:cs typeface="Arial" panose="020B0604020202020204" pitchFamily="34" charset="0"/>
              </a:rPr>
              <a:t>Скорость чтения USB: 7.5 Мб/с (рекомендуется 12 Мб/с) (не </a:t>
            </a:r>
            <a:r>
              <a:rPr lang="ru-RU" altLang="ru-RU" sz="2000" dirty="0" err="1">
                <a:cs typeface="Arial" panose="020B0604020202020204" pitchFamily="34" charset="0"/>
              </a:rPr>
              <a:t>релевантно</a:t>
            </a:r>
            <a:r>
              <a:rPr lang="ru-RU" altLang="ru-RU" sz="2000" dirty="0">
                <a:cs typeface="Arial" panose="020B0604020202020204" pitchFamily="34" charset="0"/>
              </a:rPr>
              <a:t>, если программа SDS будет запускать с жесткого диска компьютера</a:t>
            </a:r>
            <a:r>
              <a:rPr lang="ru-RU" altLang="ru-RU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539750" y="2157413"/>
            <a:ext cx="784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Минимальные требования (компьютеры или ноутбуки)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07950" y="69215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2D67AF"/>
                </a:solidFill>
                <a:ea typeface="ＭＳ Ｐゴシック" pitchFamily="34" charset="-128"/>
                <a:cs typeface="Arial" charset="0"/>
              </a:rPr>
              <a:t>Анализ условий осуществления образовательной деятельности в школе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95288" y="1522413"/>
            <a:ext cx="8229600" cy="434975"/>
          </a:xfrm>
        </p:spPr>
        <p:txBody>
          <a:bodyPr/>
          <a:lstStyle/>
          <a:p>
            <a:pPr algn="ctr"/>
            <a:r>
              <a:rPr lang="ru-RU" altLang="ru-RU" sz="1800" b="1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Компьютерная диагностика</a:t>
            </a:r>
          </a:p>
        </p:txBody>
      </p:sp>
      <p:pic>
        <p:nvPicPr>
          <p:cNvPr id="15363" name="Рисунок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136775"/>
            <a:ext cx="8713788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07950" y="69215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2D67AF"/>
                </a:solidFill>
                <a:ea typeface="ＭＳ Ｐゴシック" pitchFamily="34" charset="-128"/>
                <a:cs typeface="Arial" charset="0"/>
              </a:rPr>
              <a:t>Анализ условий осуществления образовательной деятельности в школе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84213" y="1484313"/>
            <a:ext cx="7859712" cy="349250"/>
          </a:xfrm>
        </p:spPr>
        <p:txBody>
          <a:bodyPr/>
          <a:lstStyle/>
          <a:p>
            <a:pPr algn="ctr"/>
            <a:r>
              <a:rPr lang="ru-RU" altLang="ru-RU" sz="1800" b="1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Компьютерная диагностика</a:t>
            </a:r>
          </a:p>
        </p:txBody>
      </p:sp>
      <p:pic>
        <p:nvPicPr>
          <p:cNvPr id="16387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7859712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07950" y="69215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2D67AF"/>
                </a:solidFill>
                <a:ea typeface="ＭＳ Ｐゴシック" pitchFamily="34" charset="-128"/>
                <a:cs typeface="Arial" charset="0"/>
              </a:rPr>
              <a:t>Анализ условий осуществления образовательной деятельности в школе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 txBox="1">
            <a:spLocks/>
          </p:cNvSpPr>
          <p:nvPr/>
        </p:nvSpPr>
        <p:spPr bwMode="auto">
          <a:xfrm>
            <a:off x="468313" y="1557338"/>
            <a:ext cx="82296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charset="0"/>
                <a:ea typeface="ＭＳ Ｐゴシック" pitchFamily="34" charset="-128"/>
                <a:cs typeface="Arial" charset="0"/>
              </a:rPr>
              <a:t>Компьютерная диагностика</a:t>
            </a:r>
          </a:p>
        </p:txBody>
      </p:sp>
      <p:pic>
        <p:nvPicPr>
          <p:cNvPr id="17411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824547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07950" y="69215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2D67AF"/>
                </a:solidFill>
                <a:ea typeface="ＭＳ Ｐゴシック" pitchFamily="34" charset="-128"/>
                <a:cs typeface="Arial" charset="0"/>
              </a:rPr>
              <a:t>Анализ условий осуществления образовательной деятельности в школе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1238250"/>
          </a:xfrm>
        </p:spPr>
        <p:txBody>
          <a:bodyPr/>
          <a:lstStyle/>
          <a:p>
            <a:pPr algn="ctr"/>
            <a:r>
              <a:rPr lang="ru-RU" altLang="ru-RU" sz="2200" b="1" smtClean="0">
                <a:solidFill>
                  <a:srgbClr val="2D67AF"/>
                </a:solidFill>
                <a:latin typeface="Arial" charset="0"/>
                <a:ea typeface="ＭＳ Ｐゴシック" pitchFamily="34" charset="-128"/>
                <a:cs typeface="Arial" charset="0"/>
              </a:rPr>
              <a:t>Локальные нормативные акты, обеспечивающие реализацию плана по формированию функциональной грамотности учащихся в школе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395288" y="1916113"/>
            <a:ext cx="8229600" cy="4667250"/>
          </a:xfrm>
        </p:spPr>
        <p:txBody>
          <a:bodyPr/>
          <a:lstStyle/>
          <a:p>
            <a:pPr algn="just"/>
            <a:r>
              <a:rPr lang="ru-RU" altLang="ru-RU" sz="1800" smtClean="0">
                <a:latin typeface="Arial" charset="0"/>
                <a:cs typeface="Arial" charset="0"/>
              </a:rPr>
              <a:t>Приказ №346 от 11.10.2021 «Об организации работы по повышению функциональной грамотности»</a:t>
            </a:r>
          </a:p>
          <a:p>
            <a:pPr algn="just"/>
            <a:r>
              <a:rPr lang="ru-RU" altLang="ru-RU" sz="1800" smtClean="0">
                <a:latin typeface="Arial" charset="0"/>
                <a:cs typeface="Arial" charset="0"/>
              </a:rPr>
              <a:t>План мероприятий, направленных на формирование и оценку функциональной грамотности учащихся МОБУ СШ №2 на 2021-2022 учебный год</a:t>
            </a:r>
          </a:p>
          <a:p>
            <a:pPr algn="just"/>
            <a:r>
              <a:rPr lang="ru-RU" altLang="ru-RU" sz="1800" smtClean="0">
                <a:latin typeface="Arial" charset="0"/>
                <a:cs typeface="Arial" charset="0"/>
              </a:rPr>
              <a:t>Чек-лист оценки процесса формирования функциональной грамотности у учащихся 8, 9, 10 классов</a:t>
            </a:r>
          </a:p>
          <a:p>
            <a:pPr algn="just"/>
            <a:r>
              <a:rPr lang="ru-RU" altLang="ru-RU" sz="1800" smtClean="0">
                <a:latin typeface="Arial" charset="0"/>
                <a:cs typeface="Arial" charset="0"/>
              </a:rPr>
              <a:t>Изменения в учебный план</a:t>
            </a:r>
          </a:p>
          <a:p>
            <a:pPr algn="just"/>
            <a:r>
              <a:rPr lang="ru-RU" altLang="ru-RU" sz="1800" smtClean="0">
                <a:latin typeface="Arial" charset="0"/>
                <a:cs typeface="Arial" charset="0"/>
              </a:rPr>
              <a:t>Изменения и дополнения в Положение о формах, периодичности и порядке  текущего контроля успеваемости и промежуточной аттестации учащихся</a:t>
            </a:r>
          </a:p>
          <a:p>
            <a:pPr algn="just"/>
            <a:r>
              <a:rPr lang="ru-RU" altLang="ru-RU" sz="1800" smtClean="0">
                <a:latin typeface="Arial" charset="0"/>
                <a:cs typeface="Arial" charset="0"/>
              </a:rPr>
              <a:t>Изменения в должностные обязанности</a:t>
            </a:r>
          </a:p>
          <a:p>
            <a:pPr algn="just"/>
            <a:r>
              <a:rPr lang="ru-RU" altLang="ru-RU" sz="1800" smtClean="0">
                <a:latin typeface="Arial" charset="0"/>
                <a:cs typeface="Arial" charset="0"/>
              </a:rPr>
              <a:t>Внесение изменений и дополнений в Положение о материальном поощрении и выплатах стимулирующего характера педагогическим работникам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23850" y="765175"/>
            <a:ext cx="8229600" cy="434975"/>
          </a:xfrm>
        </p:spPr>
        <p:txBody>
          <a:bodyPr/>
          <a:lstStyle/>
          <a:p>
            <a:pPr algn="ctr"/>
            <a:r>
              <a:rPr lang="ru-RU" altLang="ru-RU" sz="3600" b="1" smtClean="0">
                <a:solidFill>
                  <a:srgbClr val="2D67AF"/>
                </a:solidFill>
                <a:latin typeface="Arial" charset="0"/>
                <a:ea typeface="ＭＳ Ｐゴシック" pitchFamily="34" charset="-128"/>
                <a:cs typeface="Arial" charset="0"/>
              </a:rPr>
              <a:t>Состояние уровня ФГ учащихся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388" y="1700213"/>
          <a:ext cx="4105275" cy="3297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4698">
                  <a:extLst>
                    <a:ext uri="{9D8B030D-6E8A-4147-A177-3AD203B41FA5}"/>
                  </a:extLst>
                </a:gridCol>
                <a:gridCol w="1050242">
                  <a:extLst>
                    <a:ext uri="{9D8B030D-6E8A-4147-A177-3AD203B41FA5}"/>
                  </a:extLst>
                </a:gridCol>
                <a:gridCol w="1080336">
                  <a:extLst>
                    <a:ext uri="{9D8B030D-6E8A-4147-A177-3AD203B41FA5}"/>
                  </a:extLst>
                </a:gridCol>
              </a:tblGrid>
              <a:tr h="9133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Вид ФГ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Стартовая ДР                   МОБУ СШ № 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Стартовая ДР по выборке регионов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/>
                </a:extLst>
              </a:tr>
              <a:tr h="456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Читательская грамотность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53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51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/>
                </a:extLst>
              </a:tr>
              <a:tr h="509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Математическая грамотность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54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45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/>
                </a:extLst>
              </a:tr>
              <a:tr h="504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Естественнонаучная грамотность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54</a:t>
                      </a:r>
                      <a:endParaRPr lang="ru-RU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42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/>
                </a:extLst>
              </a:tr>
              <a:tr h="456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Финансовая грамотность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65</a:t>
                      </a:r>
                      <a:endParaRPr lang="ru-RU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59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/>
                </a:extLst>
              </a:tr>
              <a:tr h="456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Креативное мышление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68</a:t>
                      </a:r>
                      <a:endParaRPr lang="ru-RU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48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9489" name="Диаграмма 5"/>
          <p:cNvGraphicFramePr>
            <a:graphicFrameLocks/>
          </p:cNvGraphicFramePr>
          <p:nvPr/>
        </p:nvGraphicFramePr>
        <p:xfrm>
          <a:off x="4305300" y="2082800"/>
          <a:ext cx="4654550" cy="456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Диаграмма" r:id="rId4" imgW="4657748" imgH="4572396" progId="Excel.Chart.8">
                  <p:embed/>
                </p:oleObj>
              </mc:Choice>
              <mc:Fallback>
                <p:oleObj name="Диаграмма" r:id="rId4" imgW="4657748" imgH="4572396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2082800"/>
                        <a:ext cx="4654550" cy="456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23850" y="765175"/>
            <a:ext cx="8229600" cy="434975"/>
          </a:xfrm>
        </p:spPr>
        <p:txBody>
          <a:bodyPr/>
          <a:lstStyle/>
          <a:p>
            <a:pPr algn="ctr"/>
            <a:r>
              <a:rPr lang="ru-RU" altLang="ru-RU" sz="3600" b="1" smtClean="0">
                <a:solidFill>
                  <a:srgbClr val="2D67AF"/>
                </a:solidFill>
                <a:latin typeface="Arial" charset="0"/>
                <a:ea typeface="ＭＳ Ｐゴシック" pitchFamily="34" charset="-128"/>
                <a:cs typeface="Arial" charset="0"/>
              </a:rPr>
              <a:t>Состояние уровня ФГ учащихся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38213" y="1304925"/>
          <a:ext cx="6999287" cy="2124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531">
                  <a:extLst>
                    <a:ext uri="{9D8B030D-6E8A-4147-A177-3AD203B41FA5}"/>
                  </a:extLst>
                </a:gridCol>
                <a:gridCol w="1080133">
                  <a:extLst>
                    <a:ext uri="{9D8B030D-6E8A-4147-A177-3AD203B41FA5}"/>
                  </a:extLst>
                </a:gridCol>
                <a:gridCol w="1440178">
                  <a:extLst>
                    <a:ext uri="{9D8B030D-6E8A-4147-A177-3AD203B41FA5}"/>
                  </a:extLst>
                </a:gridCol>
                <a:gridCol w="1080133">
                  <a:extLst>
                    <a:ext uri="{9D8B030D-6E8A-4147-A177-3AD203B41FA5}"/>
                  </a:extLst>
                </a:gridCol>
                <a:gridCol w="936116">
                  <a:extLst>
                    <a:ext uri="{9D8B030D-6E8A-4147-A177-3AD203B41FA5}"/>
                  </a:extLst>
                </a:gridCol>
                <a:gridCol w="1584196">
                  <a:extLst>
                    <a:ext uri="{9D8B030D-6E8A-4147-A177-3AD203B41FA5}"/>
                  </a:extLst>
                </a:gridCol>
              </a:tblGrid>
              <a:tr h="526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Вид ФГ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Высокий уровень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Повышенный уровень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 уровень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Низкий уровень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Недостаточный уровень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/>
                </a:extLst>
              </a:tr>
              <a:tr h="228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/>
                </a:extLst>
              </a:tr>
              <a:tr h="228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/>
                </a:extLst>
              </a:tr>
              <a:tr h="228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ЕНГ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/>
                </a:extLst>
              </a:tr>
              <a:tr h="228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/>
                </a:extLst>
              </a:tr>
              <a:tr h="228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/>
                </a:extLst>
              </a:tr>
              <a:tr h="228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Ср. зн.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/>
                </a:extLst>
              </a:tr>
              <a:tr h="228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53,6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0548" name="Диаграмма 5"/>
          <p:cNvGraphicFramePr>
            <a:graphicFrameLocks/>
          </p:cNvGraphicFramePr>
          <p:nvPr/>
        </p:nvGraphicFramePr>
        <p:xfrm>
          <a:off x="1419225" y="3524250"/>
          <a:ext cx="6038850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0" name="Диаграмма" r:id="rId4" imgW="6047756" imgH="3304318" progId="Excel.Chart.8">
                  <p:embed/>
                </p:oleObj>
              </mc:Choice>
              <mc:Fallback>
                <p:oleObj name="Диаграмма" r:id="rId4" imgW="6047756" imgH="3304318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3524250"/>
                        <a:ext cx="6038850" cy="330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550" y="1341438"/>
          <a:ext cx="6767513" cy="1428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6995">
                  <a:extLst>
                    <a:ext uri="{9D8B030D-6E8A-4147-A177-3AD203B41FA5}"/>
                  </a:extLst>
                </a:gridCol>
                <a:gridCol w="925276">
                  <a:extLst>
                    <a:ext uri="{9D8B030D-6E8A-4147-A177-3AD203B41FA5}"/>
                  </a:extLst>
                </a:gridCol>
                <a:gridCol w="1660567">
                  <a:extLst>
                    <a:ext uri="{9D8B030D-6E8A-4147-A177-3AD203B41FA5}"/>
                  </a:extLst>
                </a:gridCol>
                <a:gridCol w="936186">
                  <a:extLst>
                    <a:ext uri="{9D8B030D-6E8A-4147-A177-3AD203B41FA5}"/>
                  </a:extLst>
                </a:gridCol>
                <a:gridCol w="864172">
                  <a:extLst>
                    <a:ext uri="{9D8B030D-6E8A-4147-A177-3AD203B41FA5}"/>
                  </a:extLst>
                </a:gridCol>
                <a:gridCol w="1584316">
                  <a:extLst>
                    <a:ext uri="{9D8B030D-6E8A-4147-A177-3AD203B41FA5}"/>
                  </a:extLst>
                </a:gridCol>
              </a:tblGrid>
              <a:tr h="287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Вид ФГ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Высокий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повышенный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низкий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недостаточный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/>
                </a:extLst>
              </a:tr>
              <a:tr h="228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/>
                </a:extLst>
              </a:tr>
              <a:tr h="228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/>
                </a:extLst>
              </a:tr>
              <a:tr h="228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ЕНГ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/>
                </a:extLst>
              </a:tr>
              <a:tr h="228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/>
                </a:extLst>
              </a:tr>
              <a:tr h="228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1557" name="Заголовок 1"/>
          <p:cNvSpPr>
            <a:spLocks noGrp="1"/>
          </p:cNvSpPr>
          <p:nvPr>
            <p:ph type="title"/>
          </p:nvPr>
        </p:nvSpPr>
        <p:spPr>
          <a:xfrm>
            <a:off x="323850" y="765175"/>
            <a:ext cx="8229600" cy="434975"/>
          </a:xfrm>
        </p:spPr>
        <p:txBody>
          <a:bodyPr/>
          <a:lstStyle/>
          <a:p>
            <a:pPr algn="ctr"/>
            <a:r>
              <a:rPr lang="ru-RU" altLang="ru-RU" sz="3600" b="1" smtClean="0">
                <a:solidFill>
                  <a:srgbClr val="2D67AF"/>
                </a:solidFill>
                <a:latin typeface="Arial" charset="0"/>
                <a:ea typeface="ＭＳ Ｐゴシック" pitchFamily="34" charset="-128"/>
                <a:cs typeface="Arial" charset="0"/>
              </a:rPr>
              <a:t>Состояние уровня ФГ учащихся</a:t>
            </a:r>
          </a:p>
        </p:txBody>
      </p:sp>
      <p:graphicFrame>
        <p:nvGraphicFramePr>
          <p:cNvPr id="21558" name="Диаграмма 5"/>
          <p:cNvGraphicFramePr>
            <a:graphicFrameLocks/>
          </p:cNvGraphicFramePr>
          <p:nvPr/>
        </p:nvGraphicFramePr>
        <p:xfrm>
          <a:off x="1136650" y="2860675"/>
          <a:ext cx="6438900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0" name="Диаграмма" r:id="rId4" imgW="6444030" imgH="3718882" progId="Excel.Chart.8">
                  <p:embed/>
                </p:oleObj>
              </mc:Choice>
              <mc:Fallback>
                <p:oleObj name="Диаграмма" r:id="rId4" imgW="6444030" imgH="3718882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2860675"/>
                        <a:ext cx="6438900" cy="371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15900" y="836613"/>
            <a:ext cx="8712200" cy="639762"/>
          </a:xfrm>
        </p:spPr>
        <p:txBody>
          <a:bodyPr/>
          <a:lstStyle/>
          <a:p>
            <a:pPr algn="ctr"/>
            <a:r>
              <a:rPr lang="ru-RU" altLang="ru-RU" sz="2000" b="1" smtClean="0">
                <a:solidFill>
                  <a:srgbClr val="2D67AF"/>
                </a:solidFill>
                <a:latin typeface="Arial" charset="0"/>
                <a:ea typeface="ＭＳ Ｐゴシック" pitchFamily="34" charset="-128"/>
                <a:cs typeface="Arial" charset="0"/>
              </a:rPr>
              <a:t>От стартовой диагностической работы до</a:t>
            </a:r>
            <a:br>
              <a:rPr lang="ru-RU" altLang="ru-RU" sz="2000" b="1" smtClean="0">
                <a:solidFill>
                  <a:srgbClr val="2D67AF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ru-RU" altLang="ru-RU" sz="2000" b="1" smtClean="0">
                <a:solidFill>
                  <a:srgbClr val="2D67AF"/>
                </a:solidFill>
                <a:latin typeface="Arial" charset="0"/>
                <a:ea typeface="ＭＳ Ｐゴシック" pitchFamily="34" charset="-128"/>
                <a:cs typeface="Arial" charset="0"/>
              </a:rPr>
              <a:t> итоговой диагностической работы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824412"/>
          </a:xfrm>
        </p:spPr>
        <p:txBody>
          <a:bodyPr/>
          <a:lstStyle/>
          <a:p>
            <a:pPr algn="just"/>
            <a:r>
              <a:rPr lang="ru-RU" altLang="ru-RU" sz="1800" smtClean="0">
                <a:latin typeface="Arial" charset="0"/>
                <a:cs typeface="Arial" charset="0"/>
              </a:rPr>
              <a:t>Анализ результатов выполнения учениками входной диагностики по читательской грамотности. </a:t>
            </a:r>
          </a:p>
          <a:p>
            <a:pPr algn="just"/>
            <a:r>
              <a:rPr lang="ru-RU" altLang="ru-RU" sz="1800" smtClean="0">
                <a:latin typeface="Arial" charset="0"/>
                <a:cs typeface="Arial" charset="0"/>
              </a:rPr>
              <a:t>Формирование обобщенной таблицы и диаграмм с результатами проверяемой группы.</a:t>
            </a:r>
          </a:p>
          <a:p>
            <a:pPr algn="just"/>
            <a:r>
              <a:rPr lang="ru-RU" altLang="ru-RU" sz="1800" smtClean="0">
                <a:latin typeface="Arial" charset="0"/>
                <a:cs typeface="Arial" charset="0"/>
              </a:rPr>
              <a:t>Выделение групп учащихся с различным уровнем сформированности ФГ (недостаточным, низким, средним, повышенным и высоким). </a:t>
            </a:r>
          </a:p>
          <a:p>
            <a:pPr algn="just"/>
            <a:r>
              <a:rPr lang="ru-RU" altLang="ru-RU" sz="1800" smtClean="0">
                <a:latin typeface="Arial" charset="0"/>
                <a:cs typeface="Arial" charset="0"/>
              </a:rPr>
              <a:t>Планирование индивидуальной и групповой работы с учащимися с разным уровнем ФГ. </a:t>
            </a:r>
          </a:p>
          <a:p>
            <a:pPr algn="just"/>
            <a:r>
              <a:rPr lang="ru-RU" altLang="ru-RU" sz="1800" smtClean="0">
                <a:latin typeface="Arial" charset="0"/>
                <a:cs typeface="Arial" charset="0"/>
              </a:rPr>
              <a:t>Выбор формы учебной работы с каждой группой и классом в целом.</a:t>
            </a:r>
          </a:p>
          <a:p>
            <a:pPr algn="just"/>
            <a:r>
              <a:rPr lang="ru-RU" altLang="ru-RU" sz="1800" smtClean="0">
                <a:latin typeface="Arial" charset="0"/>
                <a:cs typeface="Arial" charset="0"/>
              </a:rPr>
              <a:t>Выявление проблем при проверке заданий входного тестирования, изучение системы оценивания ответов учащихся.</a:t>
            </a:r>
          </a:p>
          <a:p>
            <a:pPr algn="just"/>
            <a:r>
              <a:rPr lang="ru-RU" altLang="ru-RU" sz="1800" smtClean="0">
                <a:latin typeface="Arial" charset="0"/>
                <a:cs typeface="Arial" charset="0"/>
              </a:rPr>
              <a:t>Изучение методических рекомендации по формированию читательской грамотности обучающихся 5-9-х классов с использованием открытого банка заданий на цифровой платформе (Под ред. Г.С. Ковалевой, Л.А. Рябининой), открытого банка заданий по читательской грамотности Института стратегии образования РАО, возможностей платформы РЭШ.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528638" y="1628775"/>
            <a:ext cx="8229600" cy="4968875"/>
          </a:xfrm>
        </p:spPr>
        <p:txBody>
          <a:bodyPr/>
          <a:lstStyle/>
          <a:p>
            <a:r>
              <a:rPr lang="ru-RU" altLang="ru-RU" sz="1800" smtClean="0">
                <a:latin typeface="Arial" charset="0"/>
                <a:cs typeface="Arial" charset="0"/>
              </a:rPr>
              <a:t>Составление системы заданий к текстам, предложенным Институтом стратегии развития образования РАО, и оценки функциональной грамотности по ЧГ на формирование:</a:t>
            </a:r>
          </a:p>
          <a:p>
            <a:pPr lvl="1" algn="just"/>
            <a:r>
              <a:rPr lang="ru-RU" altLang="ru-RU" sz="1400" smtClean="0">
                <a:latin typeface="Arial" charset="0"/>
                <a:cs typeface="Arial" charset="0"/>
              </a:rPr>
              <a:t>читательских действий, связанных с нахождением и извлечением информации из текста (находить и извлекать несколько единиц информации, расположенных в одном фрагменте текста, находить и извлекать одну единицу информации, находить и извлекать несколько единиц информации, расположенных в одном фрагменте текста);</a:t>
            </a:r>
          </a:p>
          <a:p>
            <a:pPr lvl="1" algn="just"/>
            <a:r>
              <a:rPr lang="ru-RU" altLang="ru-RU" sz="1400" smtClean="0">
                <a:latin typeface="Arial" charset="0"/>
                <a:cs typeface="Arial" charset="0"/>
              </a:rPr>
              <a:t>читательских действий, связанных с интеграцией и интерпретацией текста (делать выводы на основе интеграции информации из разных частей текста или разных текстов, устанавливать связи между событиями или утверждениями (причинно-следственные отношения, отношения аргумент – контраргумент, тезис – пример, сходство – различие и др.), делать выводы и обобщения на основе информации, представленной в одном фрагменте текста, понимать значение слова или выражения на основе контекста, понимать чувства, мотивы, характеры героев, делать выводы на основе интеграции информации из разных частей текста или разных текстов);</a:t>
            </a:r>
          </a:p>
          <a:p>
            <a:pPr lvl="1" algn="just"/>
            <a:r>
              <a:rPr lang="ru-RU" altLang="ru-RU" sz="1400" smtClean="0">
                <a:latin typeface="Arial" charset="0"/>
                <a:cs typeface="Arial" charset="0"/>
              </a:rPr>
              <a:t>читательских действий, связанных с осмыслением и оценкой текста (осмыслить и оценить содержание и форму текста, оценивать объективность, надёжность источника информации, понимать назначение структурной единицы текста, использованного автором приёма, устанавливать взаимосвязи между элементами/частями текста или текстами)</a:t>
            </a:r>
          </a:p>
          <a:p>
            <a:pPr lvl="1" algn="just"/>
            <a:r>
              <a:rPr lang="ru-RU" altLang="ru-RU" sz="1400" smtClean="0">
                <a:latin typeface="Arial" charset="0"/>
                <a:cs typeface="Arial" charset="0"/>
              </a:rPr>
              <a:t>читательских действий, связанных с использованием информации из текста</a:t>
            </a:r>
          </a:p>
          <a:p>
            <a:endParaRPr lang="ru-RU" altLang="ru-RU" smtClean="0"/>
          </a:p>
        </p:txBody>
      </p:sp>
      <p:sp>
        <p:nvSpPr>
          <p:cNvPr id="23555" name="Заголовок 1"/>
          <p:cNvSpPr txBox="1">
            <a:spLocks/>
          </p:cNvSpPr>
          <p:nvPr/>
        </p:nvSpPr>
        <p:spPr bwMode="auto">
          <a:xfrm>
            <a:off x="250825" y="711200"/>
            <a:ext cx="87852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2D67AF"/>
                </a:solidFill>
                <a:latin typeface="Arial" charset="0"/>
                <a:ea typeface="ＭＳ Ｐゴシック" pitchFamily="34" charset="-128"/>
                <a:cs typeface="Arial" charset="0"/>
              </a:rPr>
              <a:t>От стартовой диагностической работы до</a:t>
            </a:r>
            <a:br>
              <a:rPr lang="ru-RU" altLang="ru-RU" sz="2000" b="1">
                <a:solidFill>
                  <a:srgbClr val="2D67AF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ru-RU" altLang="ru-RU" sz="2000" b="1">
                <a:solidFill>
                  <a:srgbClr val="2D67AF"/>
                </a:solidFill>
                <a:latin typeface="Arial" charset="0"/>
                <a:ea typeface="ＭＳ Ｐゴシック" pitchFamily="34" charset="-128"/>
                <a:cs typeface="Arial" charset="0"/>
              </a:rPr>
              <a:t> итоговой диагностической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1"/>
          <p:cNvSpPr>
            <a:spLocks noGrp="1"/>
          </p:cNvSpPr>
          <p:nvPr>
            <p:ph idx="1"/>
          </p:nvPr>
        </p:nvSpPr>
        <p:spPr>
          <a:xfrm>
            <a:off x="323850" y="2060575"/>
            <a:ext cx="8229600" cy="4389438"/>
          </a:xfrm>
        </p:spPr>
        <p:txBody>
          <a:bodyPr/>
          <a:lstStyle/>
          <a:p>
            <a:pPr algn="just"/>
            <a:r>
              <a:rPr lang="ru-RU" altLang="ru-RU" sz="1700" smtClean="0">
                <a:latin typeface="Arial" charset="0"/>
                <a:cs typeface="Arial" charset="0"/>
              </a:rPr>
              <a:t>Приказ Министерства просвещения РФ и Федеральной службы по надзору в сфере образования и науки «Об утверждении методологии и критериев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обучающихся» от 06.05.2019 № 590/219.</a:t>
            </a:r>
          </a:p>
          <a:p>
            <a:pPr algn="just"/>
            <a:r>
              <a:rPr lang="ru-RU" altLang="ru-RU" sz="1700" smtClean="0">
                <a:latin typeface="Arial" charset="0"/>
                <a:cs typeface="Arial" charset="0"/>
              </a:rPr>
              <a:t>Письмо Министерства просвещения РФ «Об электронном банке тренировочных заданий по оценке функциональной грамотности» от 26.01.2021 № ТВ-94/04.</a:t>
            </a:r>
          </a:p>
          <a:p>
            <a:pPr algn="just"/>
            <a:r>
              <a:rPr lang="ru-RU" altLang="ru-RU" sz="1700" smtClean="0">
                <a:latin typeface="Arial" charset="0"/>
                <a:cs typeface="Arial" charset="0"/>
              </a:rPr>
              <a:t>Письмо Министерства просвещения РФ «Об электронном банке заданий по оценке функциональной грамотности» от 22.03.2021 № 04-238.</a:t>
            </a:r>
          </a:p>
          <a:p>
            <a:pPr algn="just"/>
            <a:r>
              <a:rPr lang="ru-RU" altLang="ru-RU" sz="1700" smtClean="0">
                <a:latin typeface="Arial" charset="0"/>
                <a:cs typeface="Arial" charset="0"/>
              </a:rPr>
              <a:t>Письмо Министерства просвещения РФ «Об организации работы по повышению функциональной грамотности» от 14.09.2021 № 03-1510.</a:t>
            </a:r>
          </a:p>
          <a:p>
            <a:pPr algn="just"/>
            <a:r>
              <a:rPr lang="ru-RU" altLang="ru-RU" sz="1700" smtClean="0">
                <a:latin typeface="Arial" charset="0"/>
                <a:cs typeface="Arial" charset="0"/>
              </a:rPr>
              <a:t>Письмо Министерства просвещения РФ «Об организации работы по повышению качества образования в субъектах Российской Федерации» от 15.09.2021 № АЗ-581/03.</a:t>
            </a:r>
          </a:p>
          <a:p>
            <a:endParaRPr lang="ru-RU" altLang="ru-RU" smtClean="0"/>
          </a:p>
        </p:txBody>
      </p:sp>
      <p:sp>
        <p:nvSpPr>
          <p:cNvPr id="614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b="1" smtClean="0">
                <a:solidFill>
                  <a:srgbClr val="2D67AF"/>
                </a:solidFill>
                <a:latin typeface="Arial" charset="0"/>
                <a:ea typeface="ＭＳ Ｐゴシック" pitchFamily="34" charset="-128"/>
                <a:cs typeface="Arial" charset="0"/>
              </a:rPr>
              <a:t>Нормативные и методические материалы по вопросам формирования и оценки </a:t>
            </a:r>
            <a:br>
              <a:rPr lang="ru-RU" altLang="ru-RU" sz="2400" b="1" smtClean="0">
                <a:solidFill>
                  <a:srgbClr val="2D67AF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ru-RU" altLang="ru-RU" sz="2400" b="1" smtClean="0">
                <a:solidFill>
                  <a:srgbClr val="2D67AF"/>
                </a:solidFill>
                <a:latin typeface="Arial" charset="0"/>
                <a:ea typeface="ＭＳ Ｐゴシック" pitchFamily="34" charset="-128"/>
                <a:cs typeface="Arial" charset="0"/>
              </a:rPr>
              <a:t>функциональной грамотности (ФГ)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50825" y="711200"/>
            <a:ext cx="8785225" cy="720725"/>
          </a:xfrm>
        </p:spPr>
        <p:txBody>
          <a:bodyPr/>
          <a:lstStyle/>
          <a:p>
            <a:pPr algn="ctr"/>
            <a:r>
              <a:rPr lang="ru-RU" altLang="ru-RU" sz="2000" b="1" smtClean="0">
                <a:solidFill>
                  <a:srgbClr val="2D67AF"/>
                </a:solidFill>
                <a:latin typeface="Arial" charset="0"/>
                <a:ea typeface="ＭＳ Ｐゴシック" pitchFamily="34" charset="-128"/>
                <a:cs typeface="Arial" charset="0"/>
              </a:rPr>
              <a:t>От стартовой диагностической работы до</a:t>
            </a:r>
            <a:br>
              <a:rPr lang="ru-RU" altLang="ru-RU" sz="2000" b="1" smtClean="0">
                <a:solidFill>
                  <a:srgbClr val="2D67AF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ru-RU" altLang="ru-RU" sz="2000" b="1" smtClean="0">
                <a:solidFill>
                  <a:srgbClr val="2D67AF"/>
                </a:solidFill>
                <a:latin typeface="Arial" charset="0"/>
                <a:ea typeface="ＭＳ Ｐゴシック" pitchFamily="34" charset="-128"/>
                <a:cs typeface="Arial" charset="0"/>
              </a:rPr>
              <a:t> итоговой диагностической работы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395288" y="1700213"/>
            <a:ext cx="8229600" cy="4565650"/>
          </a:xfrm>
        </p:spPr>
        <p:txBody>
          <a:bodyPr/>
          <a:lstStyle/>
          <a:p>
            <a:pPr algn="just"/>
            <a:r>
              <a:rPr lang="ru-RU" altLang="ru-RU" sz="1800" smtClean="0">
                <a:latin typeface="Arial" charset="0"/>
                <a:cs typeface="Arial" charset="0"/>
              </a:rPr>
              <a:t>Повышение профессиональной компетентности в области формирования и развития ЧГ учащихся (изучение методической литературы, прослушивание еженедельных вебинаров Института стратегии образования РАО, еженедельные вебинары и консультации с Н.В.Киселевой, региональным методистом по ЧГ).</a:t>
            </a:r>
          </a:p>
          <a:p>
            <a:pPr algn="just"/>
            <a:r>
              <a:rPr lang="ru-RU" altLang="ru-RU" sz="1800" smtClean="0">
                <a:latin typeface="Arial" charset="0"/>
                <a:cs typeface="Arial" charset="0"/>
              </a:rPr>
              <a:t>Организация работы по решению проблем, возникших у учащихся в ходе выполнения входной диагностики, на уроках и во внеурочной деятельности.</a:t>
            </a:r>
          </a:p>
          <a:p>
            <a:pPr algn="just"/>
            <a:r>
              <a:rPr lang="ru-RU" altLang="ru-RU" sz="1800" smtClean="0">
                <a:latin typeface="Arial" charset="0"/>
                <a:cs typeface="Arial" charset="0"/>
              </a:rPr>
              <a:t>Обсуждение с учениками ошибок, которые они допустили, работая с заданиями диагностической работы, заданиями на РЭШ.</a:t>
            </a:r>
          </a:p>
          <a:p>
            <a:pPr algn="just"/>
            <a:r>
              <a:rPr lang="ru-RU" altLang="ru-RU" sz="1800" smtClean="0">
                <a:latin typeface="Arial" charset="0"/>
                <a:cs typeface="Arial" charset="0"/>
              </a:rPr>
              <a:t> После проведения занятий, на которых будет осуществлена работа учащихся с текстами из банка заданий (без дополнительных заданий), проведение рефлексии.</a:t>
            </a:r>
          </a:p>
          <a:p>
            <a:pPr algn="just"/>
            <a:r>
              <a:rPr lang="ru-RU" altLang="ru-RU" sz="1800" smtClean="0">
                <a:latin typeface="Arial" charset="0"/>
                <a:cs typeface="Arial" charset="0"/>
              </a:rPr>
              <a:t> Проведение итоговой диагностической работе по ЧГ, подготовка к международному исследованию PISA-2022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 txBox="1">
            <a:spLocks/>
          </p:cNvSpPr>
          <p:nvPr/>
        </p:nvSpPr>
        <p:spPr bwMode="auto">
          <a:xfrm>
            <a:off x="611188" y="674688"/>
            <a:ext cx="82296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2D67AF"/>
                </a:solidFill>
                <a:latin typeface="Arial" charset="0"/>
                <a:ea typeface="ＭＳ Ｐゴシック" pitchFamily="34" charset="-128"/>
                <a:cs typeface="Arial" charset="0"/>
              </a:rPr>
              <a:t>Методическое сопровождение педагогов школы региональными кураторами и методистами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538163" y="1700213"/>
            <a:ext cx="8375650" cy="4879975"/>
          </a:xfrm>
        </p:spPr>
        <p:txBody>
          <a:bodyPr/>
          <a:lstStyle/>
          <a:p>
            <a:r>
              <a:rPr lang="ru-RU" altLang="ru-RU" sz="2000" b="1" smtClean="0">
                <a:latin typeface="Arial" charset="0"/>
                <a:cs typeface="Arial" charset="0"/>
              </a:rPr>
              <a:t>Соколова И. Ю. </a:t>
            </a:r>
            <a:r>
              <a:rPr lang="ru-RU" altLang="ru-RU" sz="2000" smtClean="0">
                <a:latin typeface="Arial" charset="0"/>
                <a:cs typeface="Arial" charset="0"/>
              </a:rPr>
              <a:t>– специалист отдела развития общего образования                                     ДО ЯО</a:t>
            </a:r>
          </a:p>
          <a:p>
            <a:r>
              <a:rPr lang="ru-RU" altLang="ru-RU" sz="2000" b="1" smtClean="0">
                <a:latin typeface="Arial" charset="0"/>
                <a:cs typeface="Arial" charset="0"/>
              </a:rPr>
              <a:t>Зайцева Н. В. </a:t>
            </a:r>
            <a:r>
              <a:rPr lang="ru-RU" altLang="ru-RU" sz="2000" smtClean="0">
                <a:latin typeface="Arial" charset="0"/>
                <a:cs typeface="Arial" charset="0"/>
              </a:rPr>
              <a:t>– старший методист центра образовательного менеджмента ГАУ ДПО ЯО ИРО, региональный куратор</a:t>
            </a:r>
          </a:p>
          <a:p>
            <a:r>
              <a:rPr lang="ru-RU" altLang="ru-RU" sz="2000" b="1" smtClean="0">
                <a:latin typeface="Arial" charset="0"/>
                <a:cs typeface="Arial" charset="0"/>
              </a:rPr>
              <a:t>Киселева Н. В. </a:t>
            </a:r>
            <a:r>
              <a:rPr lang="ru-RU" altLang="ru-RU" sz="2000" smtClean="0">
                <a:latin typeface="Arial" charset="0"/>
                <a:cs typeface="Arial" charset="0"/>
              </a:rPr>
              <a:t>– доцент КОО ГАУ ДПО ЯО ИРО (читательская грамотность)</a:t>
            </a:r>
          </a:p>
          <a:p>
            <a:r>
              <a:rPr lang="ru-RU" altLang="ru-RU" sz="2000" b="1" smtClean="0">
                <a:latin typeface="Arial" charset="0"/>
                <a:cs typeface="Arial" charset="0"/>
              </a:rPr>
              <a:t>Морсова С. Г. </a:t>
            </a:r>
            <a:r>
              <a:rPr lang="ru-RU" altLang="ru-RU" sz="2000" smtClean="0">
                <a:latin typeface="Arial" charset="0"/>
                <a:cs typeface="Arial" charset="0"/>
              </a:rPr>
              <a:t>– старший преподаватель КОО ГАУ ДПО ЯО ИРО (естественнонаучная грамотность)</a:t>
            </a:r>
          </a:p>
          <a:p>
            <a:r>
              <a:rPr lang="ru-RU" altLang="ru-RU" sz="2000" b="1" smtClean="0">
                <a:latin typeface="Arial" charset="0"/>
                <a:cs typeface="Arial" charset="0"/>
              </a:rPr>
              <a:t>Булычева И. В. </a:t>
            </a:r>
            <a:r>
              <a:rPr lang="ru-RU" altLang="ru-RU" sz="2000" smtClean="0">
                <a:latin typeface="Arial" charset="0"/>
                <a:cs typeface="Arial" charset="0"/>
              </a:rPr>
              <a:t>– методист ГЦРО г. Ярославль (математическая грамотность)</a:t>
            </a:r>
          </a:p>
          <a:p>
            <a:r>
              <a:rPr lang="ru-RU" altLang="ru-RU" sz="2000" b="1" smtClean="0">
                <a:latin typeface="Arial" charset="0"/>
                <a:cs typeface="Arial" charset="0"/>
              </a:rPr>
              <a:t>Сасарина Е. Е. </a:t>
            </a:r>
            <a:r>
              <a:rPr lang="ru-RU" altLang="ru-RU" sz="2000" smtClean="0">
                <a:latin typeface="Arial" charset="0"/>
                <a:cs typeface="Arial" charset="0"/>
              </a:rPr>
              <a:t>– старший методист ЦНППМ ПР ГАУ ДПО ЯО ИРО (креативное мышление)</a:t>
            </a:r>
          </a:p>
          <a:p>
            <a:r>
              <a:rPr lang="ru-RU" altLang="ru-RU" sz="2000" b="1" smtClean="0">
                <a:latin typeface="Arial" charset="0"/>
                <a:cs typeface="Arial" charset="0"/>
              </a:rPr>
              <a:t>Страхова Н. В. </a:t>
            </a:r>
            <a:r>
              <a:rPr lang="ru-RU" altLang="ru-RU" sz="2000" smtClean="0">
                <a:latin typeface="Arial" charset="0"/>
                <a:cs typeface="Arial" charset="0"/>
              </a:rPr>
              <a:t>–</a:t>
            </a:r>
            <a:r>
              <a:rPr lang="ru-RU" altLang="ru-RU" sz="2000" b="1" smtClean="0">
                <a:latin typeface="Arial" charset="0"/>
                <a:cs typeface="Arial" charset="0"/>
              </a:rPr>
              <a:t> </a:t>
            </a:r>
            <a:r>
              <a:rPr lang="ru-RU" altLang="ru-RU" sz="2000" smtClean="0">
                <a:latin typeface="Arial" charset="0"/>
                <a:cs typeface="Arial" charset="0"/>
              </a:rPr>
              <a:t>доцент КОО ГАУ ДПО ЯО ИРО (финансовая грамотность)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 txBox="1">
            <a:spLocks/>
          </p:cNvSpPr>
          <p:nvPr/>
        </p:nvSpPr>
        <p:spPr bwMode="auto">
          <a:xfrm>
            <a:off x="395288" y="601663"/>
            <a:ext cx="82296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2D67AF"/>
                </a:solidFill>
                <a:latin typeface="Arial" charset="0"/>
                <a:ea typeface="ＭＳ Ｐゴシック" pitchFamily="34" charset="-128"/>
                <a:cs typeface="Arial" charset="0"/>
              </a:rPr>
              <a:t>Методическое сопровождение педагогов школы региональными кураторами и методистами</a:t>
            </a:r>
          </a:p>
        </p:txBody>
      </p:sp>
      <p:pic>
        <p:nvPicPr>
          <p:cNvPr id="26627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460500"/>
            <a:ext cx="4033838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0425" y="1460500"/>
            <a:ext cx="3913188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2963" y="4221163"/>
            <a:ext cx="476250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8229600" cy="722313"/>
          </a:xfrm>
        </p:spPr>
        <p:txBody>
          <a:bodyPr/>
          <a:lstStyle/>
          <a:p>
            <a:pPr algn="ctr"/>
            <a:r>
              <a:rPr lang="ru-RU" altLang="ru-RU" sz="2400" b="1" smtClean="0">
                <a:solidFill>
                  <a:srgbClr val="2D67AF"/>
                </a:solidFill>
                <a:latin typeface="Arial" charset="0"/>
                <a:ea typeface="ＭＳ Ｐゴシック" pitchFamily="34" charset="-128"/>
                <a:cs typeface="Arial" charset="0"/>
              </a:rPr>
              <a:t>Методическое сопровождение педагогов школы региональными кураторами и методистами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2999" y="2098314"/>
            <a:ext cx="658416" cy="4032448"/>
          </a:xfrm>
          <a:prstGeom prst="roundRect">
            <a:avLst>
              <a:gd name="adj" fmla="val 1380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000" kern="0" dirty="0">
                <a:latin typeface="Arial" panose="020B0604020202020204" pitchFamily="34" charset="0"/>
                <a:cs typeface="Arial" panose="020B0604020202020204" pitchFamily="34" charset="0"/>
              </a:rPr>
              <a:t>Стартовая диагностика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91463" y="2128838"/>
            <a:ext cx="712787" cy="403225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2000" kern="0" dirty="0">
                <a:latin typeface="Arial" panose="020B0604020202020204" pitchFamily="34" charset="0"/>
                <a:cs typeface="Arial" panose="020B0604020202020204" pitchFamily="34" charset="0"/>
              </a:rPr>
              <a:t>Итоговая диагности</a:t>
            </a:r>
            <a:r>
              <a:rPr lang="ru-RU" sz="2000" kern="0" dirty="0"/>
              <a:t>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55825" y="1590675"/>
            <a:ext cx="4824413" cy="7635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ВКС департамента образования Ярославской области по понедельникам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74875" y="3270250"/>
            <a:ext cx="4824413" cy="75723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Проведение региональными методистами индивидуальных и групповых консультаций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8688" y="4141788"/>
            <a:ext cx="4824412" cy="79216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методистами ИРО вебинаров по формированию ФГ, технологии работы с электронным банком заданий на РЭШ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74875" y="5014913"/>
            <a:ext cx="4826000" cy="75565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Семинар-совещание </a:t>
            </a:r>
          </a:p>
          <a:p>
            <a:pPr algn="ctr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«Подготовка к международному исследованию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PISA-2022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что делать?»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70113" y="2438400"/>
            <a:ext cx="4824412" cy="73977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Мониторинг проведения </a:t>
            </a:r>
          </a:p>
          <a:p>
            <a:pPr algn="ctr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стартовой и итоговой диагностик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285875" y="4083050"/>
            <a:ext cx="3683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639888" y="1963738"/>
            <a:ext cx="0" cy="42703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639888" y="1963738"/>
            <a:ext cx="51593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639888" y="2808288"/>
            <a:ext cx="51593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654175" y="3648075"/>
            <a:ext cx="51593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646238" y="4546600"/>
            <a:ext cx="51593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654175" y="5395913"/>
            <a:ext cx="51593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>
            <a:off x="7526338" y="4100513"/>
            <a:ext cx="3683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7500938" y="1952625"/>
            <a:ext cx="0" cy="42640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>
            <a:off x="6985000" y="6216650"/>
            <a:ext cx="51593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0800000">
            <a:off x="6992938" y="5408613"/>
            <a:ext cx="51593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>
            <a:off x="6999288" y="4546600"/>
            <a:ext cx="5175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>
            <a:off x="6980238" y="2811463"/>
            <a:ext cx="51593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992938" y="1976438"/>
            <a:ext cx="51593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2171700" y="5859463"/>
            <a:ext cx="4824413" cy="75723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Посещение рабочих уроков </a:t>
            </a:r>
          </a:p>
          <a:p>
            <a:pPr algn="ctr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последующим анализом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639888" y="6234113"/>
            <a:ext cx="51593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0800000">
            <a:off x="6980238" y="3684588"/>
            <a:ext cx="51593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23850" y="692150"/>
            <a:ext cx="8229600" cy="506413"/>
          </a:xfrm>
        </p:spPr>
        <p:txBody>
          <a:bodyPr/>
          <a:lstStyle/>
          <a:p>
            <a:pPr algn="ctr"/>
            <a:r>
              <a:rPr lang="ru-RU" altLang="ru-RU" sz="2400" b="1" smtClean="0">
                <a:solidFill>
                  <a:srgbClr val="2D67AF"/>
                </a:solidFill>
                <a:latin typeface="Arial" charset="0"/>
                <a:ea typeface="ＭＳ Ｐゴシック" pitchFamily="34" charset="-128"/>
                <a:cs typeface="Arial" charset="0"/>
              </a:rPr>
              <a:t>Конференции, вебинары, семинары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040313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методический центр ФГАОУ ДПО «Академия Минпросвещения России»</a:t>
            </a:r>
          </a:p>
          <a:p>
            <a:pPr algn="just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26.01.2022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вебинар «Естественно-научная грамотность: путь к успеху» Федеральный»</a:t>
            </a:r>
          </a:p>
          <a:p>
            <a:pPr algn="just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09.02.2022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вебинар «Методика формирования структурных компонентов математической грамотности»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16.02.2022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«Читательская грамотность: как устроен умный текст».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ГК Просвещение</a:t>
            </a:r>
          </a:p>
          <a:p>
            <a:pPr algn="just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09.02.2022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вебинар «Готовимся к PISA-2022. Формируем естественно-научную грамотность на уроке и во внеурочной деятельности». </a:t>
            </a:r>
          </a:p>
          <a:p>
            <a:pPr algn="just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03.02.2022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вебинар «Готовимся к PISA-2022. Глобальные компетенции и математическая грамотность».</a:t>
            </a:r>
          </a:p>
          <a:p>
            <a:pPr algn="just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24.02.2022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вебинар «Марафон по читательской грамотности «Читаем для жизни»: достижения, трудности, перспективы».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Методическая служба издательства «Русское слово»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02.02.2022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вебинар» на тему  «Формирование естественно-научной грамотности на уроках биологии»</a:t>
            </a:r>
          </a:p>
          <a:p>
            <a:pPr algn="just">
              <a:defRPr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506413"/>
          </a:xfrm>
        </p:spPr>
        <p:txBody>
          <a:bodyPr/>
          <a:lstStyle/>
          <a:p>
            <a:pPr algn="ctr"/>
            <a:r>
              <a:rPr lang="ru-RU" altLang="ru-RU" sz="2400" b="1" smtClean="0">
                <a:solidFill>
                  <a:srgbClr val="2D67AF"/>
                </a:solidFill>
                <a:latin typeface="Arial" charset="0"/>
                <a:ea typeface="ＭＳ Ｐゴシック" pitchFamily="34" charset="-128"/>
                <a:cs typeface="Arial" charset="0"/>
              </a:rPr>
              <a:t>Конференции, вебинары, семинары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101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Вебинары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ГАУ ДПО ЯО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ИРО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24.02.2022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вебинар «Подготовка к международному исследованию PISA-2022.Читательская грамотность».  </a:t>
            </a:r>
          </a:p>
          <a:p>
            <a:pPr algn="just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25.02.2022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первая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питчинг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-сессия 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Внеурочка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дистанционно. Почему нет?!» для учителей гуманитарных дисциплин. Два мастер-класса по проведению занятий внеурочной деятельности с методическим комментарием о том, как внеурочная деятельность позволяет формировать разные аспекты функциональной грамотности у учащихся.</a:t>
            </a:r>
          </a:p>
          <a:p>
            <a:pPr algn="just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31.03.2022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второе мероприятие, посвящённое вопросам организации внеурочной деятельности  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Внеурочка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дистанционно. Почему нет?!». Знакомство с примерами двух курсов внеурочной деятельности, мастер-классом для формирования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метапредметных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(включая функциональную грамотность) и личностных результатов.</a:t>
            </a:r>
          </a:p>
          <a:p>
            <a:pPr algn="just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05.04.2022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Всероссийская научно-практическая конференция с международным участием «Текст. Образование. Коммуникация: стратегии работы с текстом как основа формирования функциональной грамотности»</a:t>
            </a:r>
            <a:r>
              <a:rPr lang="ru-RU" sz="1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913" y="1154113"/>
            <a:ext cx="8229600" cy="5514975"/>
          </a:xfrm>
        </p:spPr>
        <p:txBody>
          <a:bodyPr/>
          <a:lstStyle/>
          <a:p>
            <a:pPr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Вебинары ГК Просвещения (просмотр в записи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https://uchitel.club/events/funkcionalnaya-gramotnost-rabotaem-v-komande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Готовимся к PISA-2022: математика и финансовая грамотность».</a:t>
            </a:r>
          </a:p>
          <a:p>
            <a:pPr lvl="1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«Математическая грамотность от формирования до оценивания».</a:t>
            </a:r>
          </a:p>
          <a:p>
            <a:pPr lvl="1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«Математика для развития интеллекта и для жизни».</a:t>
            </a:r>
          </a:p>
          <a:p>
            <a:pPr lvl="1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«Готовимся к PISA-2022. Математическая грамотность. Методические основы».</a:t>
            </a:r>
          </a:p>
          <a:p>
            <a:pPr lvl="1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«Готовимся к PISA-2022. Математическая грамотность. Разбор заданий».</a:t>
            </a:r>
          </a:p>
          <a:p>
            <a:pPr lvl="1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«Готовимся к PISA-2022. Подведение итогов».</a:t>
            </a:r>
          </a:p>
          <a:p>
            <a:pPr lvl="1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«PISA-2022. Читательская грамотность».</a:t>
            </a:r>
          </a:p>
          <a:p>
            <a:pPr lvl="1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«Практика: читательская грамотность и креативное мышление».</a:t>
            </a:r>
          </a:p>
          <a:p>
            <a:pPr lvl="1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«Готовимся к PISA-2022. Естественно-научная грамотность. Методические основы».</a:t>
            </a:r>
          </a:p>
          <a:p>
            <a:pPr lvl="1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«Готовимся к PISA-2022. Естественно-научная грамотность. Решение задач».</a:t>
            </a:r>
          </a:p>
          <a:p>
            <a:pPr lvl="1"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естественно-научной грамотности: «От учебника к оценке».</a:t>
            </a:r>
          </a:p>
          <a:p>
            <a:pPr lvl="1"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Готовимся к PISA-2022. Естественно-научная грамотность на уроке».</a:t>
            </a:r>
          </a:p>
          <a:p>
            <a:pPr lvl="1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«Финансовая грамотность и география».</a:t>
            </a:r>
          </a:p>
          <a:p>
            <a:pPr lvl="1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«Финансовая грамотность и обществознание».</a:t>
            </a:r>
          </a:p>
          <a:p>
            <a:pPr lvl="1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«Формирование и оценка креативного мышления».</a:t>
            </a:r>
          </a:p>
          <a:p>
            <a:pPr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во Всероссийском семинаре «Формирование и оценка функциональной грамотности», участие в работе секций по различным видам грамотностей (по пятницам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https://edsoo.ru/Funkcionalnaya_gramotnost.htm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506413"/>
          </a:xfrm>
        </p:spPr>
        <p:txBody>
          <a:bodyPr/>
          <a:lstStyle/>
          <a:p>
            <a:pPr algn="ctr"/>
            <a:r>
              <a:rPr lang="ru-RU" altLang="ru-RU" sz="2400" b="1" smtClean="0">
                <a:solidFill>
                  <a:srgbClr val="2D67AF"/>
                </a:solidFill>
                <a:latin typeface="Arial" charset="0"/>
                <a:ea typeface="ＭＳ Ｐゴシック" pitchFamily="34" charset="-128"/>
                <a:cs typeface="Arial" charset="0"/>
              </a:rPr>
              <a:t>Конференции, вебинары, семинары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23850" y="765175"/>
            <a:ext cx="8229600" cy="434975"/>
          </a:xfrm>
        </p:spPr>
        <p:txBody>
          <a:bodyPr/>
          <a:lstStyle/>
          <a:p>
            <a:pPr algn="ctr"/>
            <a:r>
              <a:rPr lang="ru-RU" altLang="ru-RU" sz="3600" b="1" smtClean="0">
                <a:solidFill>
                  <a:srgbClr val="2D67AF"/>
                </a:solidFill>
                <a:latin typeface="Arial" charset="0"/>
                <a:ea typeface="ＭＳ Ｐゴシック" pitchFamily="34" charset="-128"/>
                <a:cs typeface="Arial" charset="0"/>
              </a:rPr>
              <a:t>Состояние уровня ФГ учащихся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825" y="1700213"/>
          <a:ext cx="4133850" cy="3197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2987">
                  <a:extLst>
                    <a:ext uri="{9D8B030D-6E8A-4147-A177-3AD203B41FA5}"/>
                  </a:extLst>
                </a:gridCol>
                <a:gridCol w="1080431">
                  <a:extLst>
                    <a:ext uri="{9D8B030D-6E8A-4147-A177-3AD203B41FA5}"/>
                  </a:extLst>
                </a:gridCol>
                <a:gridCol w="1080431">
                  <a:extLst>
                    <a:ext uri="{9D8B030D-6E8A-4147-A177-3AD203B41FA5}"/>
                  </a:extLst>
                </a:gridCol>
              </a:tblGrid>
              <a:tr h="913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Вид ФГ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Итоговая ДР                   МОБУ СШ № 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Итоговая ДР по выборке регионов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extLst>
                  <a:ext uri="{0D108BD9-81ED-4DB2-BD59-A6C34878D82A}"/>
                </a:extLst>
              </a:tr>
              <a:tr h="456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Читательская грамотность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extLst>
                  <a:ext uri="{0D108BD9-81ED-4DB2-BD59-A6C34878D82A}"/>
                </a:extLst>
              </a:tr>
              <a:tr h="456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Математическая грамотность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extLst>
                  <a:ext uri="{0D108BD9-81ED-4DB2-BD59-A6C34878D82A}"/>
                </a:extLst>
              </a:tr>
              <a:tr h="456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Естественнонаучная грамотность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extLst>
                  <a:ext uri="{0D108BD9-81ED-4DB2-BD59-A6C34878D82A}"/>
                </a:extLst>
              </a:tr>
              <a:tr h="456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Финансовая грамотность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extLst>
                  <a:ext uri="{0D108BD9-81ED-4DB2-BD59-A6C34878D82A}"/>
                </a:extLst>
              </a:tr>
              <a:tr h="456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Креативное мышление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31777" name="Диаграмма 4"/>
          <p:cNvGraphicFramePr>
            <a:graphicFrameLocks/>
          </p:cNvGraphicFramePr>
          <p:nvPr/>
        </p:nvGraphicFramePr>
        <p:xfrm>
          <a:off x="4521200" y="2370138"/>
          <a:ext cx="4494213" cy="431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9" name="Диаграмма" r:id="rId4" imgW="4499238" imgH="4316342" progId="Excel.Chart.8">
                  <p:embed/>
                </p:oleObj>
              </mc:Choice>
              <mc:Fallback>
                <p:oleObj name="Диаграмма" r:id="rId4" imgW="4499238" imgH="4316342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2370138"/>
                        <a:ext cx="4494213" cy="431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323850" y="765175"/>
            <a:ext cx="8229600" cy="434975"/>
          </a:xfrm>
        </p:spPr>
        <p:txBody>
          <a:bodyPr/>
          <a:lstStyle/>
          <a:p>
            <a:pPr algn="ctr"/>
            <a:r>
              <a:rPr lang="ru-RU" altLang="ru-RU" sz="3600" b="1" smtClean="0">
                <a:solidFill>
                  <a:srgbClr val="2D67AF"/>
                </a:solidFill>
                <a:latin typeface="Arial" charset="0"/>
                <a:ea typeface="ＭＳ Ｐゴシック" pitchFamily="34" charset="-128"/>
                <a:cs typeface="Arial" charset="0"/>
              </a:rPr>
              <a:t>Состояние уровня ФГ учащихся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38200" y="1341438"/>
          <a:ext cx="7200900" cy="2101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0453">
                  <a:extLst>
                    <a:ext uri="{9D8B030D-6E8A-4147-A177-3AD203B41FA5}"/>
                  </a:extLst>
                </a:gridCol>
                <a:gridCol w="1227271">
                  <a:extLst>
                    <a:ext uri="{9D8B030D-6E8A-4147-A177-3AD203B41FA5}"/>
                  </a:extLst>
                </a:gridCol>
                <a:gridCol w="1534088">
                  <a:extLst>
                    <a:ext uri="{9D8B030D-6E8A-4147-A177-3AD203B41FA5}"/>
                  </a:extLst>
                </a:gridCol>
                <a:gridCol w="920453">
                  <a:extLst>
                    <a:ext uri="{9D8B030D-6E8A-4147-A177-3AD203B41FA5}"/>
                  </a:extLst>
                </a:gridCol>
                <a:gridCol w="1158455">
                  <a:extLst>
                    <a:ext uri="{9D8B030D-6E8A-4147-A177-3AD203B41FA5}"/>
                  </a:extLst>
                </a:gridCol>
                <a:gridCol w="1440180">
                  <a:extLst>
                    <a:ext uri="{9D8B030D-6E8A-4147-A177-3AD203B41FA5}"/>
                  </a:extLst>
                </a:gridCol>
              </a:tblGrid>
              <a:tr h="503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Вид ФГ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Высокий уровень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Повышенный уровень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 уровень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Низкий уровень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Недостаточный уровень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/>
                </a:extLst>
              </a:tr>
              <a:tr h="2282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/>
                </a:extLst>
              </a:tr>
              <a:tr h="2282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/>
                </a:extLst>
              </a:tr>
              <a:tr h="2282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ЕНГ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/>
                </a:extLst>
              </a:tr>
              <a:tr h="2282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/>
                </a:extLst>
              </a:tr>
              <a:tr h="2282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/>
                </a:extLst>
              </a:tr>
              <a:tr h="2282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Ср. зн.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/>
                </a:extLst>
              </a:tr>
              <a:tr h="2282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32836" name="Диаграмма 4"/>
          <p:cNvGraphicFramePr>
            <a:graphicFrameLocks/>
          </p:cNvGraphicFramePr>
          <p:nvPr/>
        </p:nvGraphicFramePr>
        <p:xfrm>
          <a:off x="1644650" y="3470275"/>
          <a:ext cx="5588000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8" name="Диаграмма" r:id="rId4" imgW="5596613" imgH="3304318" progId="Excel.Chart.8">
                  <p:embed/>
                </p:oleObj>
              </mc:Choice>
              <mc:Fallback>
                <p:oleObj name="Диаграмма" r:id="rId4" imgW="5596613" imgH="3304318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3470275"/>
                        <a:ext cx="5588000" cy="330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323850" y="765175"/>
            <a:ext cx="8229600" cy="434975"/>
          </a:xfrm>
        </p:spPr>
        <p:txBody>
          <a:bodyPr/>
          <a:lstStyle/>
          <a:p>
            <a:pPr algn="ctr"/>
            <a:r>
              <a:rPr lang="ru-RU" altLang="ru-RU" sz="3600" b="1" smtClean="0">
                <a:solidFill>
                  <a:srgbClr val="2D67AF"/>
                </a:solidFill>
                <a:latin typeface="Arial" charset="0"/>
                <a:ea typeface="ＭＳ Ｐゴシック" pitchFamily="34" charset="-128"/>
                <a:cs typeface="Arial" charset="0"/>
              </a:rPr>
              <a:t>Состояние уровня ФГ учащихся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31913" y="1341438"/>
          <a:ext cx="6553200" cy="1644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570">
                  <a:extLst>
                    <a:ext uri="{9D8B030D-6E8A-4147-A177-3AD203B41FA5}"/>
                  </a:extLst>
                </a:gridCol>
                <a:gridCol w="1100232">
                  <a:extLst>
                    <a:ext uri="{9D8B030D-6E8A-4147-A177-3AD203B41FA5}"/>
                  </a:extLst>
                </a:gridCol>
                <a:gridCol w="1438765">
                  <a:extLst>
                    <a:ext uri="{9D8B030D-6E8A-4147-A177-3AD203B41FA5}"/>
                  </a:extLst>
                </a:gridCol>
                <a:gridCol w="1009684">
                  <a:extLst>
                    <a:ext uri="{9D8B030D-6E8A-4147-A177-3AD203B41FA5}"/>
                  </a:extLst>
                </a:gridCol>
                <a:gridCol w="864158">
                  <a:extLst>
                    <a:ext uri="{9D8B030D-6E8A-4147-A177-3AD203B41FA5}"/>
                  </a:extLst>
                </a:gridCol>
                <a:gridCol w="1582791">
                  <a:extLst>
                    <a:ext uri="{9D8B030D-6E8A-4147-A177-3AD203B41FA5}"/>
                  </a:extLst>
                </a:gridCol>
              </a:tblGrid>
              <a:tr h="5032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Вид ФГ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Высокий уровень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Повышенный уровень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 уровень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Низкий уровень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Недостаточный уровень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/>
                </a:extLst>
              </a:tr>
              <a:tr h="228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/>
                </a:extLst>
              </a:tr>
              <a:tr h="228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/>
                </a:extLst>
              </a:tr>
              <a:tr h="228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ЕНГ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/>
                </a:extLst>
              </a:tr>
              <a:tr h="228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/>
                </a:extLst>
              </a:tr>
              <a:tr h="228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33846" name="Диаграмма 5"/>
          <p:cNvGraphicFramePr>
            <a:graphicFrameLocks/>
          </p:cNvGraphicFramePr>
          <p:nvPr/>
        </p:nvGraphicFramePr>
        <p:xfrm>
          <a:off x="1281113" y="3084513"/>
          <a:ext cx="6654800" cy="349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8" name="Диаграмма" r:id="rId4" imgW="6657409" imgH="3499407" progId="Excel.Chart.8">
                  <p:embed/>
                </p:oleObj>
              </mc:Choice>
              <mc:Fallback>
                <p:oleObj name="Диаграмма" r:id="rId4" imgW="6657409" imgH="3499407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3084513"/>
                        <a:ext cx="6654800" cy="349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alt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Письмо Министерства просвещения РФ «О методическом обеспечении работы по повышению функциональной грамотности» 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alt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от 17.09.2021 № 03-1526</a:t>
            </a:r>
          </a:p>
          <a:p>
            <a:pPr algn="just">
              <a:defRPr/>
            </a:pPr>
            <a:r>
              <a:rPr lang="ru-RU" alt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департамента образования Ярославской области «Об организации работы по повышению функциональной грамотности» от 17.09.2021 № 282/01-03.</a:t>
            </a:r>
          </a:p>
          <a:p>
            <a:pPr algn="just">
              <a:defRPr/>
            </a:pPr>
            <a:r>
              <a:rPr lang="ru-RU" alt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управления образования администрации Гаврилов-Ямского МР «Об организации работы по повышению функциональной грамотности» от 11.10.2021 № 413 </a:t>
            </a:r>
          </a:p>
          <a:p>
            <a:pPr lvl="1" algn="just">
              <a:defRPr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 1. Муниципальный план мероприятий, направленных на формирование и оценку функциональной грамотности обучающихся общеобразовательных организаций на 2021-2022 учебный год; </a:t>
            </a:r>
          </a:p>
          <a:p>
            <a:pPr lvl="1" algn="just">
              <a:defRPr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 2. Состав координационного совета по формированию и оценки функциональной грамотности обучающихся общеобразовательных организаций Гаврилов-Ямского муниципального района</a:t>
            </a:r>
          </a:p>
        </p:txBody>
      </p:sp>
      <p:sp>
        <p:nvSpPr>
          <p:cNvPr id="7171" name="Заголовок 2"/>
          <p:cNvSpPr txBox="1">
            <a:spLocks/>
          </p:cNvSpPr>
          <p:nvPr/>
        </p:nvSpPr>
        <p:spPr bwMode="auto">
          <a:xfrm>
            <a:off x="434975" y="6921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2D67AF"/>
                </a:solidFill>
                <a:latin typeface="Arial" charset="0"/>
                <a:ea typeface="ＭＳ Ｐゴシック" pitchFamily="34" charset="-128"/>
                <a:cs typeface="Arial" charset="0"/>
              </a:rPr>
              <a:t>Нормативные и методические материалы по вопросам формирования и оценки </a:t>
            </a:r>
            <a:br>
              <a:rPr lang="ru-RU" altLang="ru-RU" sz="2400" b="1">
                <a:solidFill>
                  <a:srgbClr val="2D67AF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ru-RU" altLang="ru-RU" sz="2400" b="1">
                <a:solidFill>
                  <a:srgbClr val="2D67AF"/>
                </a:solidFill>
                <a:latin typeface="Arial" charset="0"/>
                <a:ea typeface="ＭＳ Ｐゴシック" pitchFamily="34" charset="-128"/>
                <a:cs typeface="Arial" charset="0"/>
              </a:rPr>
              <a:t>функциональной грамотности (ФГ)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611188" y="765175"/>
            <a:ext cx="8229600" cy="854075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2D67AF"/>
                </a:solidFill>
                <a:latin typeface="Arial" charset="0"/>
                <a:ea typeface="ＭＳ Ｐゴシック" pitchFamily="34" charset="-128"/>
                <a:cs typeface="Arial" charset="0"/>
              </a:rPr>
              <a:t>Задачи дальнейшей систематической работы по формированию ФГ</a:t>
            </a:r>
          </a:p>
        </p:txBody>
      </p:sp>
      <p:sp>
        <p:nvSpPr>
          <p:cNvPr id="34819" name="Прямоугольник 1"/>
          <p:cNvSpPr>
            <a:spLocks noChangeArrowheads="1"/>
          </p:cNvSpPr>
          <p:nvPr/>
        </p:nvSpPr>
        <p:spPr bwMode="auto">
          <a:xfrm>
            <a:off x="395288" y="2060575"/>
            <a:ext cx="82804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7000"/>
              </a:lnSpc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altLang="ru-RU">
                <a:ea typeface="Calibri" pitchFamily="34" charset="0"/>
                <a:cs typeface="Arial" charset="0"/>
              </a:rPr>
              <a:t>Анализ дефицитов педагогов и учащихся в области формирования и оценки функциональной грамотности</a:t>
            </a:r>
          </a:p>
          <a:p>
            <a:pPr>
              <a:lnSpc>
                <a:spcPct val="107000"/>
              </a:lnSpc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altLang="ru-RU">
                <a:ea typeface="Calibri" pitchFamily="34" charset="0"/>
                <a:cs typeface="Arial" charset="0"/>
              </a:rPr>
              <a:t>Повышение квалификации педагогических команд по направлениям функциональной грамотности через курсовую подготовку, внутрифирменное обучение, посредством использования информационно-методических ресурсов</a:t>
            </a:r>
          </a:p>
          <a:p>
            <a:pPr>
              <a:lnSpc>
                <a:spcPct val="107000"/>
              </a:lnSpc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altLang="ru-RU">
                <a:ea typeface="Calibri" pitchFamily="34" charset="0"/>
                <a:cs typeface="Arial" charset="0"/>
              </a:rPr>
              <a:t>Разработка индивидуального образовательного маршрута профессионального развития педагога по модулю «Формирование и оценка функциональной грамотности учащихся»</a:t>
            </a:r>
          </a:p>
          <a:p>
            <a:pPr>
              <a:lnSpc>
                <a:spcPct val="107000"/>
              </a:lnSpc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altLang="ru-RU">
                <a:ea typeface="Calibri" pitchFamily="34" charset="0"/>
                <a:cs typeface="Arial" charset="0"/>
              </a:rPr>
              <a:t>Проведение практико-ориентированных семинаров для педагогов</a:t>
            </a:r>
          </a:p>
          <a:p>
            <a:pPr>
              <a:lnSpc>
                <a:spcPct val="107000"/>
              </a:lnSpc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altLang="ru-RU">
                <a:ea typeface="Calibri" pitchFamily="34" charset="0"/>
                <a:cs typeface="Arial" charset="0"/>
              </a:rPr>
              <a:t>Участие во всероссийских, региональных, муниципальных просветительских мероприятиях по функциональной грамотности</a:t>
            </a:r>
          </a:p>
          <a:p>
            <a:pPr>
              <a:lnSpc>
                <a:spcPct val="107000"/>
              </a:lnSpc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altLang="ru-RU">
                <a:ea typeface="Calibri" pitchFamily="34" charset="0"/>
                <a:cs typeface="Arial" charset="0"/>
              </a:rPr>
              <a:t>Проведение открытых уроков по формированию функциональной грамотности с последующим анализом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ъект 1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752975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ct val="0"/>
              </a:spcBef>
            </a:pPr>
            <a:r>
              <a:rPr lang="ru-RU" altLang="ru-RU" sz="1800" smtClean="0">
                <a:latin typeface="Arial" charset="0"/>
                <a:ea typeface="Calibri" pitchFamily="34" charset="0"/>
                <a:cs typeface="Arial" charset="0"/>
              </a:rPr>
              <a:t>Организация тренировочных мероприятий для учащихся 8-9 классов с использованием электронного банка заданий для оценки функциональной грамотности (</a:t>
            </a:r>
            <a:r>
              <a:rPr lang="en-US" altLang="ru-RU" sz="1800" smtClean="0">
                <a:latin typeface="Arial" charset="0"/>
                <a:ea typeface="Calibri" pitchFamily="34" charset="0"/>
                <a:cs typeface="Arial" charset="0"/>
                <a:hlinkClick r:id="rId3"/>
              </a:rPr>
              <a:t>https</a:t>
            </a:r>
            <a:r>
              <a:rPr lang="ru-RU" altLang="ru-RU" sz="1800" smtClean="0">
                <a:latin typeface="Arial" charset="0"/>
                <a:ea typeface="Calibri" pitchFamily="34" charset="0"/>
                <a:cs typeface="Arial" charset="0"/>
                <a:hlinkClick r:id="rId3"/>
              </a:rPr>
              <a:t>://</a:t>
            </a:r>
            <a:r>
              <a:rPr lang="en-US" altLang="ru-RU" sz="1800" smtClean="0">
                <a:latin typeface="Arial" charset="0"/>
                <a:ea typeface="Calibri" pitchFamily="34" charset="0"/>
                <a:cs typeface="Arial" charset="0"/>
                <a:hlinkClick r:id="rId3"/>
              </a:rPr>
              <a:t>fg</a:t>
            </a:r>
            <a:r>
              <a:rPr lang="ru-RU" altLang="ru-RU" sz="1800" smtClean="0">
                <a:latin typeface="Arial" charset="0"/>
                <a:ea typeface="Calibri" pitchFamily="34" charset="0"/>
                <a:cs typeface="Arial" charset="0"/>
                <a:hlinkClick r:id="rId3"/>
              </a:rPr>
              <a:t>.</a:t>
            </a:r>
            <a:r>
              <a:rPr lang="en-US" altLang="ru-RU" sz="1800" smtClean="0">
                <a:latin typeface="Arial" charset="0"/>
                <a:ea typeface="Calibri" pitchFamily="34" charset="0"/>
                <a:cs typeface="Arial" charset="0"/>
                <a:hlinkClick r:id="rId3"/>
              </a:rPr>
              <a:t>resh</a:t>
            </a:r>
            <a:r>
              <a:rPr lang="ru-RU" altLang="ru-RU" sz="1800" smtClean="0">
                <a:latin typeface="Arial" charset="0"/>
                <a:ea typeface="Calibri" pitchFamily="34" charset="0"/>
                <a:cs typeface="Arial" charset="0"/>
                <a:hlinkClick r:id="rId3"/>
              </a:rPr>
              <a:t>.</a:t>
            </a:r>
            <a:r>
              <a:rPr lang="en-US" altLang="ru-RU" sz="1800" smtClean="0">
                <a:latin typeface="Arial" charset="0"/>
                <a:ea typeface="Calibri" pitchFamily="34" charset="0"/>
                <a:cs typeface="Arial" charset="0"/>
                <a:hlinkClick r:id="rId3"/>
              </a:rPr>
              <a:t>edu</a:t>
            </a:r>
            <a:r>
              <a:rPr lang="ru-RU" altLang="ru-RU" sz="1800" smtClean="0">
                <a:latin typeface="Arial" charset="0"/>
                <a:ea typeface="Calibri" pitchFamily="34" charset="0"/>
                <a:cs typeface="Arial" charset="0"/>
                <a:hlinkClick r:id="rId3"/>
              </a:rPr>
              <a:t>.</a:t>
            </a:r>
            <a:r>
              <a:rPr lang="en-US" altLang="ru-RU" sz="1800" smtClean="0">
                <a:latin typeface="Arial" charset="0"/>
                <a:ea typeface="Calibri" pitchFamily="34" charset="0"/>
                <a:cs typeface="Arial" charset="0"/>
                <a:hlinkClick r:id="rId3"/>
              </a:rPr>
              <a:t>ru</a:t>
            </a:r>
            <a:r>
              <a:rPr lang="ru-RU" altLang="ru-RU" sz="1800" smtClean="0">
                <a:latin typeface="Arial" charset="0"/>
                <a:ea typeface="Calibri" pitchFamily="34" charset="0"/>
                <a:cs typeface="Arial" charset="0"/>
                <a:hlinkClick r:id="rId3"/>
              </a:rPr>
              <a:t>/</a:t>
            </a:r>
            <a:r>
              <a:rPr lang="ru-RU" altLang="ru-RU" sz="1800" smtClean="0">
                <a:latin typeface="Arial" charset="0"/>
                <a:ea typeface="Calibri" pitchFamily="34" charset="0"/>
                <a:cs typeface="Arial" charset="0"/>
              </a:rPr>
              <a:t>)</a:t>
            </a:r>
          </a:p>
          <a:p>
            <a:pPr>
              <a:lnSpc>
                <a:spcPct val="107000"/>
              </a:lnSpc>
              <a:spcBef>
                <a:spcPct val="0"/>
              </a:spcBef>
            </a:pPr>
            <a:r>
              <a:rPr lang="ru-RU" altLang="ru-RU" sz="1800" smtClean="0">
                <a:latin typeface="Arial" charset="0"/>
                <a:ea typeface="Calibri" pitchFamily="34" charset="0"/>
                <a:cs typeface="Arial" charset="0"/>
              </a:rPr>
              <a:t>Включение в уроки заданий из открытого банка заданий (</a:t>
            </a:r>
            <a:r>
              <a:rPr lang="en-US" altLang="ru-RU" sz="1800" smtClean="0">
                <a:latin typeface="Arial" charset="0"/>
                <a:ea typeface="Calibri" pitchFamily="34" charset="0"/>
                <a:cs typeface="Arial" charset="0"/>
                <a:hlinkClick r:id="rId4"/>
              </a:rPr>
              <a:t>http</a:t>
            </a:r>
            <a:r>
              <a:rPr lang="ru-RU" altLang="ru-RU" sz="1800" smtClean="0">
                <a:latin typeface="Arial" charset="0"/>
                <a:ea typeface="Calibri" pitchFamily="34" charset="0"/>
                <a:cs typeface="Arial" charset="0"/>
                <a:hlinkClick r:id="rId4"/>
              </a:rPr>
              <a:t>://</a:t>
            </a:r>
            <a:r>
              <a:rPr lang="en-US" altLang="ru-RU" sz="1800" smtClean="0">
                <a:latin typeface="Arial" charset="0"/>
                <a:ea typeface="Calibri" pitchFamily="34" charset="0"/>
                <a:cs typeface="Arial" charset="0"/>
                <a:hlinkClick r:id="rId4"/>
              </a:rPr>
              <a:t>skiv</a:t>
            </a:r>
            <a:r>
              <a:rPr lang="ru-RU" altLang="ru-RU" sz="1800" smtClean="0">
                <a:latin typeface="Arial" charset="0"/>
                <a:ea typeface="Calibri" pitchFamily="34" charset="0"/>
                <a:cs typeface="Arial" charset="0"/>
                <a:hlinkClick r:id="rId4"/>
              </a:rPr>
              <a:t>.</a:t>
            </a:r>
            <a:r>
              <a:rPr lang="en-US" altLang="ru-RU" sz="1800" smtClean="0">
                <a:latin typeface="Arial" charset="0"/>
                <a:ea typeface="Calibri" pitchFamily="34" charset="0"/>
                <a:cs typeface="Arial" charset="0"/>
                <a:hlinkClick r:id="rId4"/>
              </a:rPr>
              <a:t>instrao</a:t>
            </a:r>
            <a:r>
              <a:rPr lang="ru-RU" altLang="ru-RU" sz="1800" smtClean="0">
                <a:latin typeface="Arial" charset="0"/>
                <a:ea typeface="Calibri" pitchFamily="34" charset="0"/>
                <a:cs typeface="Arial" charset="0"/>
                <a:hlinkClick r:id="rId4"/>
              </a:rPr>
              <a:t>.</a:t>
            </a:r>
            <a:r>
              <a:rPr lang="en-US" altLang="ru-RU" sz="1800" smtClean="0">
                <a:latin typeface="Arial" charset="0"/>
                <a:ea typeface="Calibri" pitchFamily="34" charset="0"/>
                <a:cs typeface="Arial" charset="0"/>
                <a:hlinkClick r:id="rId4"/>
              </a:rPr>
              <a:t>ru</a:t>
            </a:r>
            <a:r>
              <a:rPr lang="ru-RU" altLang="ru-RU" sz="1800" smtClean="0">
                <a:latin typeface="Arial" charset="0"/>
                <a:ea typeface="Calibri" pitchFamily="34" charset="0"/>
                <a:cs typeface="Arial" charset="0"/>
                <a:hlinkClick r:id="rId4"/>
              </a:rPr>
              <a:t>/</a:t>
            </a:r>
            <a:r>
              <a:rPr lang="en-US" altLang="ru-RU" sz="1800" smtClean="0">
                <a:latin typeface="Arial" charset="0"/>
                <a:ea typeface="Calibri" pitchFamily="34" charset="0"/>
                <a:cs typeface="Arial" charset="0"/>
                <a:hlinkClick r:id="rId4"/>
              </a:rPr>
              <a:t>bank</a:t>
            </a:r>
            <a:r>
              <a:rPr lang="ru-RU" altLang="ru-RU" sz="1800" smtClean="0">
                <a:latin typeface="Arial" charset="0"/>
                <a:ea typeface="Calibri" pitchFamily="34" charset="0"/>
                <a:cs typeface="Arial" charset="0"/>
                <a:hlinkClick r:id="rId4"/>
              </a:rPr>
              <a:t>-</a:t>
            </a:r>
            <a:r>
              <a:rPr lang="en-US" altLang="ru-RU" sz="1800" smtClean="0">
                <a:latin typeface="Arial" charset="0"/>
                <a:ea typeface="Calibri" pitchFamily="34" charset="0"/>
                <a:cs typeface="Arial" charset="0"/>
                <a:hlinkClick r:id="rId4"/>
              </a:rPr>
              <a:t>zadaniy</a:t>
            </a:r>
            <a:r>
              <a:rPr lang="ru-RU" altLang="ru-RU" sz="1800" smtClean="0">
                <a:latin typeface="Arial" charset="0"/>
                <a:ea typeface="Calibri" pitchFamily="34" charset="0"/>
                <a:cs typeface="Arial" charset="0"/>
              </a:rPr>
              <a:t>) по каждому виду ФГ, печатных учебных пособий серии «Функциональная грамотность. Учимся для жизни»</a:t>
            </a:r>
          </a:p>
          <a:p>
            <a:pPr>
              <a:lnSpc>
                <a:spcPct val="107000"/>
              </a:lnSpc>
              <a:spcBef>
                <a:spcPct val="0"/>
              </a:spcBef>
            </a:pPr>
            <a:r>
              <a:rPr lang="ru-RU" altLang="ru-RU" sz="1800" smtClean="0">
                <a:latin typeface="Arial" charset="0"/>
                <a:ea typeface="Calibri" pitchFamily="34" charset="0"/>
                <a:cs typeface="Arial" charset="0"/>
              </a:rPr>
              <a:t>Проведение внеурочных мероприятий, курсов, направленных на формирование функциональной грамотности</a:t>
            </a:r>
          </a:p>
          <a:p>
            <a:pPr>
              <a:lnSpc>
                <a:spcPct val="107000"/>
              </a:lnSpc>
              <a:spcBef>
                <a:spcPct val="0"/>
              </a:spcBef>
            </a:pPr>
            <a:r>
              <a:rPr lang="ru-RU" altLang="ru-RU" sz="1800" smtClean="0">
                <a:latin typeface="Arial" charset="0"/>
                <a:ea typeface="Calibri" pitchFamily="34" charset="0"/>
                <a:cs typeface="Arial" charset="0"/>
              </a:rPr>
              <a:t>Проведение индивидуальных и групповых занятий с учащимися, показавшими низкий и недостаточный уровни функциональной грамотности по результатам тренировочных мероприятий</a:t>
            </a:r>
          </a:p>
          <a:p>
            <a:pPr>
              <a:lnSpc>
                <a:spcPct val="107000"/>
              </a:lnSpc>
              <a:spcBef>
                <a:spcPct val="0"/>
              </a:spcBef>
            </a:pPr>
            <a:r>
              <a:rPr lang="ru-RU" altLang="ru-RU" sz="1800" smtClean="0">
                <a:latin typeface="Arial" charset="0"/>
                <a:ea typeface="Calibri" pitchFamily="34" charset="0"/>
                <a:cs typeface="Arial" charset="0"/>
              </a:rPr>
              <a:t>Просвещение родителей по вопросам формирования функциональной грамотности</a:t>
            </a:r>
          </a:p>
          <a:p>
            <a:pPr>
              <a:lnSpc>
                <a:spcPct val="107000"/>
              </a:lnSpc>
              <a:spcBef>
                <a:spcPct val="0"/>
              </a:spcBef>
            </a:pPr>
            <a:r>
              <a:rPr lang="ru-RU" altLang="ru-RU" sz="1800" smtClean="0">
                <a:latin typeface="Arial" charset="0"/>
                <a:ea typeface="Calibri" pitchFamily="34" charset="0"/>
                <a:cs typeface="Arial" charset="0"/>
              </a:rPr>
              <a:t>Создание школьного банка заданий по формированию функциональной грамотности</a:t>
            </a:r>
          </a:p>
          <a:p>
            <a:endParaRPr lang="ru-RU" alt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843" name="Заголовок 1"/>
          <p:cNvSpPr txBox="1">
            <a:spLocks/>
          </p:cNvSpPr>
          <p:nvPr/>
        </p:nvSpPr>
        <p:spPr bwMode="auto">
          <a:xfrm>
            <a:off x="539750" y="765175"/>
            <a:ext cx="8229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2D67AF"/>
                </a:solidFill>
                <a:latin typeface="Arial" charset="0"/>
                <a:ea typeface="ＭＳ Ｐゴシック" pitchFamily="34" charset="-128"/>
                <a:cs typeface="Arial" charset="0"/>
              </a:rPr>
              <a:t>Задачи дальнейшей систематической работы по формированию ФГ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323850" y="2205038"/>
            <a:ext cx="8424863" cy="4454525"/>
          </a:xfrm>
        </p:spPr>
        <p:txBody>
          <a:bodyPr/>
          <a:lstStyle/>
          <a:p>
            <a:pPr algn="just" eaLnBrk="1" hangingPunct="1"/>
            <a:r>
              <a:rPr lang="ru-RU" altLang="ru-RU" sz="1800" smtClean="0">
                <a:latin typeface="Arial" charset="0"/>
                <a:cs typeface="Arial" charset="0"/>
              </a:rPr>
              <a:t>ППК по программе «Совершенствование предметных и методических компетенций педагогических работников (в том числе в области формирования функциональной грамотности) в рамках реализации федерального проекта «Учитель будущего»- 2 чел.</a:t>
            </a:r>
          </a:p>
          <a:p>
            <a:pPr algn="just" eaLnBrk="1" hangingPunct="1"/>
            <a:r>
              <a:rPr lang="ru-RU" altLang="ru-RU" sz="1800" smtClean="0">
                <a:latin typeface="Arial" charset="0"/>
                <a:cs typeface="Arial" charset="0"/>
              </a:rPr>
              <a:t>ППК  по программе «Формирование функциональной грамотности младших школьников» - 7 чел.</a:t>
            </a:r>
          </a:p>
          <a:p>
            <a:pPr algn="just" eaLnBrk="1" hangingPunct="1"/>
            <a:r>
              <a:rPr lang="ru-RU" altLang="ru-RU" sz="1800" smtClean="0">
                <a:latin typeface="Arial" charset="0"/>
                <a:cs typeface="Arial" charset="0"/>
              </a:rPr>
              <a:t>ППК «Актуальные вопросы развития региональной системы образования. Формирование функциональной грамотности» - 3 чел.</a:t>
            </a:r>
          </a:p>
          <a:p>
            <a:pPr algn="just" eaLnBrk="1" hangingPunct="1"/>
            <a:r>
              <a:rPr lang="ru-RU" altLang="ru-RU" sz="1800" smtClean="0">
                <a:latin typeface="Arial" charset="0"/>
                <a:cs typeface="Arial" charset="0"/>
              </a:rPr>
              <a:t>ППК по программе «Новые подходы к оценке функциональной грамотности. Естественнонаучные дисциплины и математика» - 4 чел.</a:t>
            </a:r>
          </a:p>
          <a:p>
            <a:pPr algn="just" eaLnBrk="1" hangingPunct="1"/>
            <a:r>
              <a:rPr lang="ru-RU" altLang="ru-RU" sz="1800" smtClean="0">
                <a:latin typeface="Arial" charset="0"/>
                <a:cs typeface="Arial" charset="0"/>
              </a:rPr>
              <a:t>Вебинар с выдачей сертификата «Готовимся к </a:t>
            </a:r>
            <a:r>
              <a:rPr lang="en-US" altLang="ru-RU" sz="1800" smtClean="0">
                <a:latin typeface="Arial" charset="0"/>
                <a:cs typeface="Arial" charset="0"/>
              </a:rPr>
              <a:t>PISA</a:t>
            </a:r>
            <a:r>
              <a:rPr lang="ru-RU" altLang="ru-RU" sz="1800" smtClean="0">
                <a:latin typeface="Arial" charset="0"/>
                <a:cs typeface="Arial" charset="0"/>
              </a:rPr>
              <a:t>–2022. Формируем естественнонаучную грамотность на уроке и во внеурочной деятельности» - 15 чел</a:t>
            </a:r>
            <a:r>
              <a:rPr lang="ru-RU" altLang="ru-RU" sz="2000" smtClean="0"/>
              <a:t>.</a:t>
            </a:r>
            <a:endParaRPr lang="en-GB" altLang="ru-RU" sz="2000" smtClean="0"/>
          </a:p>
        </p:txBody>
      </p:sp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298450" y="1606550"/>
            <a:ext cx="8605838" cy="331788"/>
          </a:xfrm>
        </p:spPr>
        <p:txBody>
          <a:bodyPr/>
          <a:lstStyle/>
          <a:p>
            <a:pPr algn="ctr"/>
            <a:r>
              <a:rPr lang="ru-RU" altLang="ru-RU" sz="1800" b="1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Курсы повышения квалификации учителей по формированию ФГ</a:t>
            </a:r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-34925" y="720725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2D67AF"/>
                </a:solidFill>
                <a:ea typeface="ＭＳ Ｐゴシック" pitchFamily="34" charset="-128"/>
                <a:cs typeface="Arial" charset="0"/>
              </a:rPr>
              <a:t>Анализ условий осуществления образовательной деятельности в школе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1225550"/>
            <a:ext cx="8229600" cy="506413"/>
          </a:xfrm>
        </p:spPr>
        <p:txBody>
          <a:bodyPr/>
          <a:lstStyle/>
          <a:p>
            <a:pPr algn="ctr"/>
            <a:r>
              <a:rPr lang="ru-RU" altLang="ru-RU" sz="1800" b="1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Конференции, вебинары, семинары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013" y="1819275"/>
            <a:ext cx="8435975" cy="4849813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1800" b="1" dirty="0" smtClean="0"/>
              <a:t>Вебинары </a:t>
            </a:r>
            <a:r>
              <a:rPr lang="ru-RU" sz="1800" b="1" dirty="0"/>
              <a:t>ГАУ ДПО ЯО </a:t>
            </a:r>
            <a:r>
              <a:rPr lang="ru-RU" sz="1800" b="1" dirty="0" smtClean="0"/>
              <a:t>ИРО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ru-RU" sz="800" dirty="0"/>
          </a:p>
          <a:p>
            <a:pPr algn="just">
              <a:defRPr/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30.03.2021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вебинар «Оценка читательской грамотности обучающихся». </a:t>
            </a:r>
          </a:p>
          <a:p>
            <a:pPr algn="just">
              <a:defRPr/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15.04.2021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вебинар «Формирование естественнонаучной грамотности и содержание обще биологического образования. Проблемы и пути их решения» (</a:t>
            </a:r>
            <a:r>
              <a:rPr lang="ru-RU" sz="1500" i="1" dirty="0">
                <a:latin typeface="Arial" panose="020B0604020202020204" pitchFamily="34" charset="0"/>
                <a:cs typeface="Arial" panose="020B0604020202020204" pitchFamily="34" charset="0"/>
              </a:rPr>
              <a:t>в рамках ППК «Актуальные вопросы развития РСО») 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для учителей биологии.</a:t>
            </a:r>
          </a:p>
          <a:p>
            <a:pPr algn="just">
              <a:defRPr/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13.05.2021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вебинар «Приёмы формирования смыслового чтения на уроках биологии» для учителей биологии (в рамках ППК «Актуальные вопросы развития РСО»).</a:t>
            </a:r>
          </a:p>
          <a:p>
            <a:pPr algn="just">
              <a:defRPr/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20.05.2021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«Формирование функциональной грамотности младшего школьника: финансовая грамотность».</a:t>
            </a:r>
          </a:p>
          <a:p>
            <a:pPr algn="just">
              <a:defRPr/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22.11.2021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вебинар «Система заданий формирования читательской грамотности».</a:t>
            </a:r>
          </a:p>
          <a:p>
            <a:pPr algn="just">
              <a:defRPr/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01.12.2021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вебинар 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«Работа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учителя с банком заданий по формированию функциональной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грамотности»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 для учителей естественнонаучных дисциплин (в рамках ППК «Актуальные вопросы развития РСО»).</a:t>
            </a:r>
          </a:p>
          <a:p>
            <a:pPr algn="just">
              <a:defRPr/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16.12.2021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 совещание «Организация работы с банком заданий по функциональной грамотности».</a:t>
            </a:r>
          </a:p>
          <a:p>
            <a:pPr algn="just">
              <a:defRPr/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19.01.2022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вебинар 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«Формирование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естественнонаучной грамотности. Включение контекстных заданий в процесс подготовки к независимым оценочным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процедурам»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 Занятие 2 для учителей естественных наук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07950" y="619125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2D67AF"/>
                </a:solidFill>
                <a:ea typeface="ＭＳ Ｐゴシック" pitchFamily="34" charset="-128"/>
                <a:cs typeface="Arial" charset="0"/>
              </a:rPr>
              <a:t>Анализ условий осуществления образовательной деятельности в школе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4262438"/>
            <a:ext cx="1858963" cy="249555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4363" y="3154363"/>
            <a:ext cx="1847850" cy="24765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Заголовок 3"/>
          <p:cNvSpPr>
            <a:spLocks noGrp="1"/>
          </p:cNvSpPr>
          <p:nvPr>
            <p:ph type="title"/>
          </p:nvPr>
        </p:nvSpPr>
        <p:spPr>
          <a:xfrm>
            <a:off x="457200" y="1412875"/>
            <a:ext cx="8229600" cy="287338"/>
          </a:xfrm>
        </p:spPr>
        <p:txBody>
          <a:bodyPr/>
          <a:lstStyle/>
          <a:p>
            <a:pPr algn="ctr"/>
            <a:r>
              <a:rPr lang="ru-RU" altLang="ru-RU" sz="1800" b="1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Учебные пособия для педагогов и учащихся  по формированию ФГ</a:t>
            </a:r>
          </a:p>
        </p:txBody>
      </p:sp>
      <p:pic>
        <p:nvPicPr>
          <p:cNvPr id="10245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50" y="4367213"/>
            <a:ext cx="1768475" cy="2357437"/>
          </a:xfrm>
          <a:prstGeom prst="rect">
            <a:avLst/>
          </a:prstGeom>
          <a:noFill/>
          <a:ln w="28575">
            <a:solidFill>
              <a:srgbClr val="4294A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7563" y="4171950"/>
            <a:ext cx="1944687" cy="2592388"/>
          </a:xfrm>
          <a:prstGeom prst="rect">
            <a:avLst/>
          </a:prstGeom>
          <a:noFill/>
          <a:ln w="28575">
            <a:solidFill>
              <a:srgbClr val="4294A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8813" y="2994025"/>
            <a:ext cx="1944687" cy="2530475"/>
          </a:xfrm>
          <a:prstGeom prst="rect">
            <a:avLst/>
          </a:prstGeom>
          <a:noFill/>
          <a:ln w="28575">
            <a:solidFill>
              <a:srgbClr val="4294A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2288" y="1839913"/>
            <a:ext cx="1897062" cy="2527300"/>
          </a:xfrm>
          <a:prstGeom prst="rect">
            <a:avLst/>
          </a:prstGeom>
          <a:noFill/>
          <a:ln w="28575">
            <a:solidFill>
              <a:srgbClr val="4294A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013" y="1793875"/>
            <a:ext cx="1793875" cy="241935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8" y="1793875"/>
            <a:ext cx="1803400" cy="2378075"/>
          </a:xfrm>
          <a:prstGeom prst="rect">
            <a:avLst/>
          </a:prstGeom>
          <a:noFill/>
          <a:ln w="38100">
            <a:solidFill>
              <a:srgbClr val="4294A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Рисунок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8063" y="1866900"/>
            <a:ext cx="1727200" cy="2284413"/>
          </a:xfrm>
          <a:prstGeom prst="rect">
            <a:avLst/>
          </a:prstGeom>
          <a:noFill/>
          <a:ln w="38100">
            <a:solidFill>
              <a:srgbClr val="4294A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Рисунок 1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5675" y="4367213"/>
            <a:ext cx="1758950" cy="2357437"/>
          </a:xfrm>
          <a:prstGeom prst="rect">
            <a:avLst/>
          </a:prstGeom>
          <a:noFill/>
          <a:ln w="38100">
            <a:solidFill>
              <a:srgbClr val="4294A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3" name="TextBox 12"/>
          <p:cNvSpPr txBox="1">
            <a:spLocks noChangeArrowheads="1"/>
          </p:cNvSpPr>
          <p:nvPr/>
        </p:nvSpPr>
        <p:spPr bwMode="auto">
          <a:xfrm>
            <a:off x="107950" y="581025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2D67AF"/>
                </a:solidFill>
                <a:ea typeface="ＭＳ Ｐゴシック" pitchFamily="34" charset="-128"/>
                <a:cs typeface="Arial" charset="0"/>
              </a:rPr>
              <a:t>Анализ условий осуществления образовательной деятельности в школе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4975" y="4108450"/>
            <a:ext cx="1749425" cy="2460625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463" y="4035425"/>
            <a:ext cx="1989137" cy="2630488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075" y="3444875"/>
            <a:ext cx="1824038" cy="2481263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713" y="2652713"/>
            <a:ext cx="1825625" cy="248285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11270" name="Заголовок 1"/>
          <p:cNvSpPr>
            <a:spLocks noGrp="1"/>
          </p:cNvSpPr>
          <p:nvPr>
            <p:ph type="title"/>
          </p:nvPr>
        </p:nvSpPr>
        <p:spPr>
          <a:xfrm>
            <a:off x="539750" y="1412875"/>
            <a:ext cx="8229600" cy="285750"/>
          </a:xfrm>
        </p:spPr>
        <p:txBody>
          <a:bodyPr/>
          <a:lstStyle/>
          <a:p>
            <a:pPr algn="ctr"/>
            <a:r>
              <a:rPr lang="ru-RU" altLang="ru-RU" sz="1800" b="1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Учебные пособия для педагогов и учащихся по формированию ФГ</a:t>
            </a:r>
          </a:p>
        </p:txBody>
      </p:sp>
      <p:pic>
        <p:nvPicPr>
          <p:cNvPr id="11271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4035425"/>
            <a:ext cx="1793875" cy="2376488"/>
          </a:xfrm>
          <a:prstGeom prst="rect">
            <a:avLst/>
          </a:prstGeom>
          <a:noFill/>
          <a:ln w="28575">
            <a:solidFill>
              <a:srgbClr val="4294A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8513" y="2016125"/>
            <a:ext cx="1784350" cy="2428875"/>
          </a:xfrm>
          <a:prstGeom prst="rect">
            <a:avLst/>
          </a:prstGeom>
          <a:noFill/>
          <a:ln w="38100">
            <a:solidFill>
              <a:srgbClr val="4294A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513" y="1871663"/>
            <a:ext cx="1809750" cy="236378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0325" y="1930400"/>
            <a:ext cx="1849438" cy="2514600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11275" name="Рисунок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3325" y="1930400"/>
            <a:ext cx="1728788" cy="223678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Рисунок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6975" y="4445000"/>
            <a:ext cx="1712913" cy="225107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7" name="TextBox 12"/>
          <p:cNvSpPr txBox="1">
            <a:spLocks noChangeArrowheads="1"/>
          </p:cNvSpPr>
          <p:nvPr/>
        </p:nvSpPr>
        <p:spPr bwMode="auto">
          <a:xfrm>
            <a:off x="107950" y="581025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2D67AF"/>
                </a:solidFill>
                <a:ea typeface="ＭＳ Ｐゴシック" pitchFamily="34" charset="-128"/>
                <a:cs typeface="Arial" charset="0"/>
              </a:rPr>
              <a:t>Анализ условий осуществления образовательной деятельности в школе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0" y="1373188"/>
            <a:ext cx="9144000" cy="579437"/>
          </a:xfrm>
        </p:spPr>
        <p:txBody>
          <a:bodyPr/>
          <a:lstStyle/>
          <a:p>
            <a:pPr algn="ctr"/>
            <a:r>
              <a:rPr lang="ru-RU" altLang="ru-RU" sz="160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Методические рекомендации по формированию ФГ обучающихся 5-9 классов</a:t>
            </a:r>
            <a:br>
              <a:rPr lang="ru-RU" altLang="ru-RU" sz="160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ru-RU" altLang="ru-RU" sz="160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с использованием открытого банка заданий на цифровой платформе (</a:t>
            </a:r>
            <a:r>
              <a:rPr lang="en-US" altLang="ru-RU" sz="160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http</a:t>
            </a:r>
            <a:r>
              <a:rPr lang="ru-RU" altLang="ru-RU" sz="160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:/</a:t>
            </a:r>
            <a:r>
              <a:rPr lang="en-US" altLang="ru-RU" sz="160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/skiv.instrao.ru/</a:t>
            </a:r>
            <a:r>
              <a:rPr lang="ru-RU" altLang="ru-RU" sz="160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50" y="2159000"/>
            <a:ext cx="2032000" cy="2763838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7763" y="2163763"/>
            <a:ext cx="2047875" cy="2849562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107950" y="581025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2D67AF"/>
                </a:solidFill>
                <a:ea typeface="ＭＳ Ｐゴシック" pitchFamily="34" charset="-128"/>
                <a:cs typeface="Arial" charset="0"/>
              </a:rPr>
              <a:t>Анализ условий осуществления образовательной деятельности в школе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0738" y="2403475"/>
            <a:ext cx="2047875" cy="2846388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450" y="3857625"/>
            <a:ext cx="2011363" cy="287337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1900" y="3873500"/>
            <a:ext cx="2022475" cy="2882900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4013" y="3759200"/>
            <a:ext cx="2047875" cy="300990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44500" y="1550988"/>
            <a:ext cx="8229600" cy="434975"/>
          </a:xfrm>
        </p:spPr>
        <p:txBody>
          <a:bodyPr/>
          <a:lstStyle/>
          <a:p>
            <a:pPr algn="ctr"/>
            <a:r>
              <a:rPr lang="ru-RU" altLang="ru-RU" sz="1800" b="1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Интернет-ресурсы для формирования ФГ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468313" y="2276475"/>
            <a:ext cx="8229600" cy="4321175"/>
          </a:xfrm>
        </p:spPr>
        <p:txBody>
          <a:bodyPr/>
          <a:lstStyle/>
          <a:p>
            <a:r>
              <a:rPr lang="ru-RU" altLang="ru-RU" sz="2000" smtClean="0">
                <a:latin typeface="Arial" charset="0"/>
                <a:cs typeface="Arial" charset="0"/>
              </a:rPr>
              <a:t>Банк заданий для формирования и оценки функциональной грамотности обучающихся основной школы (5-9 классы) </a:t>
            </a:r>
            <a:r>
              <a:rPr lang="en-US" altLang="ru-RU" sz="2000" smtClean="0">
                <a:solidFill>
                  <a:srgbClr val="0070C0"/>
                </a:solidFill>
                <a:latin typeface="Arial" charset="0"/>
                <a:cs typeface="Arial" charset="0"/>
                <a:hlinkClick r:id="rId2"/>
              </a:rPr>
              <a:t>http://skiv.instrao.ru/bank-zadaniy/</a:t>
            </a:r>
            <a:r>
              <a:rPr lang="ru-RU" altLang="ru-RU" sz="2000" smtClean="0">
                <a:solidFill>
                  <a:srgbClr val="0070C0"/>
                </a:solidFill>
                <a:latin typeface="Arial" charset="0"/>
                <a:cs typeface="Arial" charset="0"/>
              </a:rPr>
              <a:t>      </a:t>
            </a:r>
          </a:p>
          <a:p>
            <a:r>
              <a:rPr lang="ru-RU" altLang="ru-RU" sz="2000" smtClean="0">
                <a:latin typeface="Arial" charset="0"/>
                <a:cs typeface="Arial" charset="0"/>
              </a:rPr>
              <a:t>Российская электронная школа </a:t>
            </a:r>
            <a:r>
              <a:rPr lang="en-US" altLang="ru-RU" sz="2000" smtClean="0">
                <a:latin typeface="Arial" charset="0"/>
                <a:cs typeface="Arial" charset="0"/>
                <a:hlinkClick r:id="rId3"/>
              </a:rPr>
              <a:t>https://fg.resh.edu.ru/?redirectAfterLogin=%2Ffunctionalliteracy%2Fevents</a:t>
            </a:r>
            <a:r>
              <a:rPr lang="ru-RU" altLang="ru-RU" sz="2000" smtClean="0">
                <a:latin typeface="Arial" charset="0"/>
                <a:cs typeface="Arial" charset="0"/>
              </a:rPr>
              <a:t> </a:t>
            </a:r>
          </a:p>
          <a:p>
            <a:r>
              <a:rPr lang="ru-RU" altLang="ru-RU" sz="2000" smtClean="0">
                <a:latin typeface="Arial" charset="0"/>
                <a:cs typeface="Arial" charset="0"/>
              </a:rPr>
              <a:t> Просвещение. Функциональная грамотность. Банк заданий </a:t>
            </a:r>
            <a:r>
              <a:rPr lang="en-US" altLang="ru-RU" sz="2000" smtClean="0">
                <a:latin typeface="Arial" charset="0"/>
                <a:cs typeface="Arial" charset="0"/>
                <a:hlinkClick r:id="rId4"/>
              </a:rPr>
              <a:t>https://media.prosv.ru/fg/</a:t>
            </a:r>
            <a:r>
              <a:rPr lang="ru-RU" altLang="ru-RU" sz="2000" smtClean="0">
                <a:latin typeface="Arial" charset="0"/>
                <a:cs typeface="Arial" charset="0"/>
              </a:rPr>
              <a:t>  </a:t>
            </a:r>
          </a:p>
          <a:p>
            <a:r>
              <a:rPr lang="ru-RU" altLang="ru-RU" sz="2000" smtClean="0">
                <a:latin typeface="Arial" charset="0"/>
                <a:cs typeface="Arial" charset="0"/>
              </a:rPr>
              <a:t>Материалы по читательской и финансовой грамотности ВИКИ-ИРО </a:t>
            </a:r>
            <a:r>
              <a:rPr lang="en-US" altLang="ru-RU" sz="2000" smtClean="0">
                <a:latin typeface="Arial" charset="0"/>
                <a:cs typeface="Arial" charset="0"/>
                <a:hlinkClick r:id="rId5"/>
              </a:rPr>
              <a:t>http://wiki.iro.yar.ru/index.php/</a:t>
            </a:r>
            <a:r>
              <a:rPr lang="ru-RU" altLang="ru-RU" sz="2000" smtClean="0">
                <a:latin typeface="Arial" charset="0"/>
                <a:cs typeface="Arial" charset="0"/>
                <a:hlinkClick r:id="rId5"/>
              </a:rPr>
              <a:t>Функциональная_грамотность_обучающихся</a:t>
            </a:r>
            <a:r>
              <a:rPr lang="ru-RU" altLang="ru-RU" sz="2000" smtClean="0">
                <a:latin typeface="Arial" charset="0"/>
                <a:cs typeface="Arial" charset="0"/>
              </a:rPr>
              <a:t>    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07950" y="69215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2D67AF"/>
                </a:solidFill>
                <a:ea typeface="ＭＳ Ｐゴシック" pitchFamily="34" charset="-128"/>
                <a:cs typeface="Arial" charset="0"/>
              </a:rPr>
              <a:t>Анализ условий осуществления образовательной деятельности в школе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FA68E1F6453F624AA7C41B2EADE5DB300049A3ED7771C2E642B2DEC06D6646B090" ma:contentTypeVersion="6" ma:contentTypeDescription="Create a new PowerPoint presentation" ma:contentTypeScope="" ma:versionID="655f3880d6386b779829b9268457a81c">
  <xsd:schema xmlns:xsd="http://www.w3.org/2001/XMLSchema" xmlns:p="http://schemas.microsoft.com/office/2006/metadata/properties" targetNamespace="http://schemas.microsoft.com/office/2006/metadata/properties" ma:root="true" ma:fieldsID="87fac74770fb545252e501e2dacead6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7091DB-2D4F-4E14-9943-25E34FCADC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14D410E-A0C0-442F-B5E0-C9754965BA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D2306E-E8C1-4F74-9B3D-576B4D9B6594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FCBB6156-F147-419A-8446-5ED854F9E09E}">
  <ds:schemaRefs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4314</TotalTime>
  <Words>2169</Words>
  <Application>Microsoft Office PowerPoint</Application>
  <PresentationFormat>Экран (4:3)</PresentationFormat>
  <Paragraphs>382</Paragraphs>
  <Slides>31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Flow</vt:lpstr>
      <vt:lpstr>Диаграмма</vt:lpstr>
      <vt:lpstr>Презентация PowerPoint</vt:lpstr>
      <vt:lpstr>Нормативные и методические материалы по вопросам формирования и оценки  функциональной грамотности (ФГ)</vt:lpstr>
      <vt:lpstr>Презентация PowerPoint</vt:lpstr>
      <vt:lpstr>Курсы повышения квалификации учителей по формированию ФГ</vt:lpstr>
      <vt:lpstr>Конференции, вебинары, семинары</vt:lpstr>
      <vt:lpstr>Учебные пособия для педагогов и учащихся  по формированию ФГ</vt:lpstr>
      <vt:lpstr>Учебные пособия для педагогов и учащихся по формированию ФГ</vt:lpstr>
      <vt:lpstr>Методические рекомендации по формированию ФГ обучающихся 5-9 классов с использованием открытого банка заданий на цифровой платформе (http://skiv.instrao.ru/)</vt:lpstr>
      <vt:lpstr>Интернет-ресурсы для формирования ФГ</vt:lpstr>
      <vt:lpstr>Компьютерное тестирование для исследования PISA-2022</vt:lpstr>
      <vt:lpstr>Компьютерная диагностика</vt:lpstr>
      <vt:lpstr>Компьютерная диагностика</vt:lpstr>
      <vt:lpstr>Презентация PowerPoint</vt:lpstr>
      <vt:lpstr>Локальные нормативные акты, обеспечивающие реализацию плана по формированию функциональной грамотности учащихся в школе</vt:lpstr>
      <vt:lpstr>Состояние уровня ФГ учащихся</vt:lpstr>
      <vt:lpstr>Состояние уровня ФГ учащихся</vt:lpstr>
      <vt:lpstr>Состояние уровня ФГ учащихся</vt:lpstr>
      <vt:lpstr>От стартовой диагностической работы до  итоговой диагностической работы</vt:lpstr>
      <vt:lpstr>Презентация PowerPoint</vt:lpstr>
      <vt:lpstr>От стартовой диагностической работы до  итоговой диагностической работы</vt:lpstr>
      <vt:lpstr>Презентация PowerPoint</vt:lpstr>
      <vt:lpstr>Презентация PowerPoint</vt:lpstr>
      <vt:lpstr>Методическое сопровождение педагогов школы региональными кураторами и методистами</vt:lpstr>
      <vt:lpstr>Конференции, вебинары, семинары</vt:lpstr>
      <vt:lpstr>Конференции, вебинары, семинары</vt:lpstr>
      <vt:lpstr>Конференции, вебинары, семинары</vt:lpstr>
      <vt:lpstr>Состояние уровня ФГ учащихся</vt:lpstr>
      <vt:lpstr>Состояние уровня ФГ учащихся</vt:lpstr>
      <vt:lpstr>Состояние уровня ФГ учащихся</vt:lpstr>
      <vt:lpstr>Задачи дальнейшей систематической работы по формированию ФГ</vt:lpstr>
      <vt:lpstr>Презентация PowerPoint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Stones</dc:creator>
  <cp:lastModifiedBy>Наталья Николаевна Новикова</cp:lastModifiedBy>
  <cp:revision>297</cp:revision>
  <cp:lastPrinted>2022-05-04T09:47:45Z</cp:lastPrinted>
  <dcterms:created xsi:type="dcterms:W3CDTF">2003-11-06T00:54:24Z</dcterms:created>
  <dcterms:modified xsi:type="dcterms:W3CDTF">2022-05-11T10:00:59Z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Presentation</vt:lpwstr>
  </property>
  <property fmtid="{D5CDD505-2E9C-101B-9397-08002B2CF9AE}" pid="3" name="ContentTypeId">
    <vt:lpwstr>0x010100FA68E1F6453F624AA7C41B2EADE5DB3000F69BD21D305C614A92063D1E652EDC89</vt:lpwstr>
  </property>
  <property fmtid="{D5CDD505-2E9C-101B-9397-08002B2CF9AE}" pid="4" name="xd_Signature">
    <vt:lpwstr/>
  </property>
  <property fmtid="{D5CDD505-2E9C-101B-9397-08002B2CF9AE}" pid="5" name="TemplateUrl">
    <vt:lpwstr/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Subject">
    <vt:lpwstr/>
  </property>
  <property fmtid="{D5CDD505-2E9C-101B-9397-08002B2CF9AE}" pid="9" name="Keywords">
    <vt:lpwstr/>
  </property>
  <property fmtid="{D5CDD505-2E9C-101B-9397-08002B2CF9AE}" pid="10" name="_Author">
    <vt:lpwstr>ACER</vt:lpwstr>
  </property>
  <property fmtid="{D5CDD505-2E9C-101B-9397-08002B2CF9AE}" pid="11" name="_Category">
    <vt:lpwstr/>
  </property>
  <property fmtid="{D5CDD505-2E9C-101B-9397-08002B2CF9AE}" pid="12" name="Slides">
    <vt:lpwstr>20</vt:lpwstr>
  </property>
  <property fmtid="{D5CDD505-2E9C-101B-9397-08002B2CF9AE}" pid="13" name="Categories">
    <vt:lpwstr/>
  </property>
  <property fmtid="{D5CDD505-2E9C-101B-9397-08002B2CF9AE}" pid="14" name="Approval Level">
    <vt:lpwstr/>
  </property>
  <property fmtid="{D5CDD505-2E9C-101B-9397-08002B2CF9AE}" pid="15" name="_Comments">
    <vt:lpwstr/>
  </property>
  <property fmtid="{D5CDD505-2E9C-101B-9397-08002B2CF9AE}" pid="16" name="Assigned To">
    <vt:lpwstr/>
  </property>
</Properties>
</file>