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0" r:id="rId1"/>
  </p:sldMasterIdLst>
  <p:sldIdLst>
    <p:sldId id="256" r:id="rId2"/>
    <p:sldId id="257" r:id="rId3"/>
    <p:sldId id="258" r:id="rId4"/>
    <p:sldId id="259" r:id="rId5"/>
    <p:sldId id="261" r:id="rId6"/>
    <p:sldId id="262" r:id="rId7"/>
    <p:sldId id="260" r:id="rId8"/>
    <p:sldId id="264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-1140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770127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284607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3332064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0789329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2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0789329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3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0789329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4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0789329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5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078932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565090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503074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26.11.2021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260335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26.11.2021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989628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26.11.2021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491679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26.11.2021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668857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26.11.2021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8980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26.11.2021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78183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26.11.2021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398080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  <p:sldLayoutId id="2147483702" r:id="rId12"/>
    <p:sldLayoutId id="2147483703" r:id="rId13"/>
    <p:sldLayoutId id="2147483704" r:id="rId14"/>
    <p:sldLayoutId id="2147483705" r:id="rId15"/>
    <p:sldLayoutId id="2147483706" r:id="rId16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5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6.xml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mailto:mng@iro.yar.ru" TargetMode="External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Relationship Id="rId4" Type="http://schemas.openxmlformats.org/officeDocument/2006/relationships/hyperlink" Target="mailto:shlyahtina@iro.yar.ru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987824" y="2060848"/>
            <a:ext cx="5445496" cy="2016224"/>
          </a:xfrm>
        </p:spPr>
        <p:txBody>
          <a:bodyPr>
            <a:normAutofit fontScale="90000"/>
          </a:bodyPr>
          <a:lstStyle/>
          <a:p>
            <a:r>
              <a:rPr lang="ru-RU" sz="4000" b="1" dirty="0"/>
              <a:t>О Чемпионате  </a:t>
            </a:r>
            <a:r>
              <a:rPr lang="ru-RU" sz="4000" b="1" dirty="0" smtClean="0"/>
              <a:t/>
            </a:r>
            <a:br>
              <a:rPr lang="ru-RU" sz="4000" b="1" dirty="0" smtClean="0"/>
            </a:br>
            <a:r>
              <a:rPr lang="ru-RU" sz="4000" b="1" dirty="0" smtClean="0"/>
              <a:t>менеджеров-профессионалов </a:t>
            </a:r>
            <a:r>
              <a:rPr lang="ru-RU" sz="4000" dirty="0"/>
              <a:t/>
            </a:r>
            <a:br>
              <a:rPr lang="ru-RU" sz="4000" dirty="0"/>
            </a:br>
            <a:r>
              <a:rPr lang="ru-RU" sz="4000" b="1" dirty="0"/>
              <a:t>  «Эффективные решения для управленческих команд</a:t>
            </a:r>
            <a:r>
              <a:rPr lang="ru-RU" sz="4000" b="1" dirty="0" smtClean="0"/>
              <a:t>»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990780" y="5025017"/>
            <a:ext cx="6858000" cy="1655762"/>
          </a:xfrm>
        </p:spPr>
        <p:txBody>
          <a:bodyPr/>
          <a:lstStyle/>
          <a:p>
            <a:pPr algn="r"/>
            <a:r>
              <a:rPr lang="en-US" dirty="0" smtClean="0"/>
              <a:t>26</a:t>
            </a:r>
            <a:r>
              <a:rPr lang="ru-RU" dirty="0" smtClean="0"/>
              <a:t> </a:t>
            </a:r>
            <a:r>
              <a:rPr lang="ru-RU" dirty="0" smtClean="0"/>
              <a:t>ноября 2021 года</a:t>
            </a: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1475656" y="188640"/>
            <a:ext cx="7344816" cy="83099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2400" dirty="0" smtClean="0"/>
              <a:t>Региональный конкурс</a:t>
            </a:r>
            <a:r>
              <a:rPr lang="en-US" sz="2400" dirty="0" smtClean="0"/>
              <a:t> </a:t>
            </a:r>
            <a:r>
              <a:rPr lang="ru-RU" sz="2400" dirty="0" smtClean="0"/>
              <a:t>для руководителей образовательных организаций</a:t>
            </a:r>
            <a:endParaRPr lang="ru-RU" sz="2400" dirty="0"/>
          </a:p>
        </p:txBody>
      </p:sp>
      <p:pic>
        <p:nvPicPr>
          <p:cNvPr id="5" name="Picture 6">
            <a:extLst>
              <a:ext uri="{FF2B5EF4-FFF2-40B4-BE49-F238E27FC236}">
                <a16:creationId xmlns:a16="http://schemas.microsoft.com/office/drawing/2014/main" xmlns="" id="{EFD8B934-6B4F-4D53-8E4A-19514E34BA9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251520" y="2222005"/>
            <a:ext cx="2830960" cy="44946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41100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3491880" y="6021288"/>
            <a:ext cx="2160240" cy="64633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ru-RU" dirty="0" smtClean="0"/>
          </a:p>
          <a:p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971600" y="980728"/>
            <a:ext cx="7488832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dirty="0" smtClean="0"/>
              <a:t>Формат </a:t>
            </a:r>
            <a:r>
              <a:rPr lang="ru-RU" sz="3200" dirty="0"/>
              <a:t>проведения – </a:t>
            </a:r>
            <a:r>
              <a:rPr lang="ru-RU" sz="3200" dirty="0" smtClean="0"/>
              <a:t>онлайн, ВКС, работа в общем и сессионных залах</a:t>
            </a:r>
          </a:p>
          <a:p>
            <a:pPr algn="ctr"/>
            <a:endParaRPr lang="ru-RU" sz="3200" dirty="0"/>
          </a:p>
          <a:p>
            <a:pPr algn="ctr"/>
            <a:r>
              <a:rPr lang="ru-RU" sz="3200" dirty="0" smtClean="0"/>
              <a:t>Команда – до 7 человек, может включать руководителей</a:t>
            </a:r>
            <a:r>
              <a:rPr lang="en-US" sz="3200" dirty="0" smtClean="0"/>
              <a:t> </a:t>
            </a:r>
            <a:r>
              <a:rPr lang="ru-RU" sz="3200" dirty="0" smtClean="0"/>
              <a:t>школ и/или ДОД, заместителей руководителя, </a:t>
            </a:r>
          </a:p>
          <a:p>
            <a:pPr algn="ctr"/>
            <a:r>
              <a:rPr lang="ru-RU" sz="3200" dirty="0" smtClean="0"/>
              <a:t>заведующих ДОУ, кадровый резерв</a:t>
            </a:r>
            <a:endParaRPr lang="ru-RU" sz="3200" dirty="0"/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xmlns="" id="{570C0434-50E9-40C0-ADC9-EE65824B69C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6474" y="4725144"/>
            <a:ext cx="2060531" cy="2019582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179512" y="188640"/>
            <a:ext cx="8640960" cy="40011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2000" i="1" dirty="0" smtClean="0"/>
              <a:t>Региональный конкурс</a:t>
            </a:r>
            <a:r>
              <a:rPr lang="en-US" sz="2000" i="1" dirty="0" smtClean="0"/>
              <a:t> </a:t>
            </a:r>
            <a:r>
              <a:rPr lang="ru-RU" sz="2000" i="1" dirty="0" smtClean="0"/>
              <a:t>для руководителей образовательных организаций</a:t>
            </a:r>
            <a:endParaRPr lang="ru-RU" sz="2000" i="1" dirty="0"/>
          </a:p>
        </p:txBody>
      </p:sp>
    </p:spTree>
    <p:extLst>
      <p:ext uri="{BB962C8B-B14F-4D97-AF65-F5344CB8AC3E}">
        <p14:creationId xmlns:p14="http://schemas.microsoft.com/office/powerpoint/2010/main" val="12978653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3491880" y="6021288"/>
            <a:ext cx="2160240" cy="64633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ru-RU" dirty="0" smtClean="0"/>
          </a:p>
          <a:p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4860032" y="836712"/>
            <a:ext cx="396044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dirty="0" smtClean="0"/>
              <a:t>ЛИГА </a:t>
            </a:r>
            <a:r>
              <a:rPr lang="ru-RU" dirty="0"/>
              <a:t>“800</a:t>
            </a:r>
            <a:r>
              <a:rPr lang="ru-RU" dirty="0" smtClean="0"/>
              <a:t>” </a:t>
            </a:r>
            <a:r>
              <a:rPr lang="ru-RU" dirty="0"/>
              <a:t>- сборные муниципальных образований (5-7 человек), </a:t>
            </a:r>
            <a:endParaRPr lang="ru-RU" dirty="0" smtClean="0"/>
          </a:p>
          <a:p>
            <a:pPr lvl="0" algn="ctr"/>
            <a:r>
              <a:rPr lang="ru-RU" dirty="0" smtClean="0"/>
              <a:t>где </a:t>
            </a:r>
            <a:r>
              <a:rPr lang="ru-RU" dirty="0"/>
              <a:t>численность обучающихся в образовательных организациях не превышает 800 чел. </a:t>
            </a:r>
            <a:endParaRPr lang="ru-RU" dirty="0" smtClean="0"/>
          </a:p>
          <a:p>
            <a:pPr lvl="0" algn="ctr"/>
            <a:endParaRPr lang="ru-RU" dirty="0"/>
          </a:p>
        </p:txBody>
      </p:sp>
      <p:sp>
        <p:nvSpPr>
          <p:cNvPr id="7" name="TextBox 6"/>
          <p:cNvSpPr txBox="1"/>
          <p:nvPr/>
        </p:nvSpPr>
        <p:spPr>
          <a:xfrm>
            <a:off x="179512" y="188640"/>
            <a:ext cx="8640960" cy="40011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2000" i="1" dirty="0" smtClean="0"/>
              <a:t>Региональный конкурс</a:t>
            </a:r>
            <a:r>
              <a:rPr lang="en-US" sz="2000" i="1" dirty="0" smtClean="0"/>
              <a:t> </a:t>
            </a:r>
            <a:r>
              <a:rPr lang="ru-RU" sz="2000" i="1" dirty="0" smtClean="0"/>
              <a:t>для руководителей образовательных организаций</a:t>
            </a:r>
            <a:endParaRPr lang="ru-RU" sz="2000" i="1" dirty="0"/>
          </a:p>
        </p:txBody>
      </p:sp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70EF6E33-F978-41A9-B126-81D1C0149AB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4869159"/>
            <a:ext cx="1475364" cy="1903011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234026" y="836712"/>
            <a:ext cx="3977934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dirty="0"/>
              <a:t>ЛИГА “800</a:t>
            </a:r>
            <a:r>
              <a:rPr lang="ru-RU" baseline="30000" dirty="0"/>
              <a:t>+</a:t>
            </a:r>
            <a:r>
              <a:rPr lang="ru-RU" dirty="0"/>
              <a:t>” - сборные муниципальных образований (5-7 человек), где есть образовательные организации с численностью обучающихся более 800 чел.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107996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3491880" y="6021288"/>
            <a:ext cx="2160240" cy="64633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ru-RU" dirty="0" smtClean="0"/>
          </a:p>
          <a:p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755576" y="836712"/>
            <a:ext cx="7344816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b="1" dirty="0" smtClean="0"/>
              <a:t>Домашнее задание</a:t>
            </a:r>
          </a:p>
          <a:p>
            <a:pPr lvl="0" algn="ctr"/>
            <a:endParaRPr lang="ru-RU" b="1" dirty="0"/>
          </a:p>
          <a:p>
            <a:pPr lvl="0" algn="ctr"/>
            <a:r>
              <a:rPr lang="ru-RU" b="1" dirty="0" smtClean="0"/>
              <a:t>Решение предложенного кейса</a:t>
            </a:r>
          </a:p>
          <a:p>
            <a:pPr lvl="0" algn="ctr"/>
            <a:endParaRPr lang="ru-RU" b="1" dirty="0"/>
          </a:p>
          <a:p>
            <a:pPr lvl="0" algn="ctr"/>
            <a:r>
              <a:rPr lang="ru-RU" dirty="0" smtClean="0"/>
              <a:t>Проводится в Муниципальном районе.</a:t>
            </a:r>
          </a:p>
          <a:p>
            <a:pPr lvl="0" algn="ctr"/>
            <a:r>
              <a:rPr lang="ru-RU" b="1" dirty="0" smtClean="0"/>
              <a:t> </a:t>
            </a:r>
            <a:endParaRPr lang="ru-RU" dirty="0"/>
          </a:p>
          <a:p>
            <a:pPr lvl="0" algn="ctr"/>
            <a:r>
              <a:rPr lang="ru-RU" dirty="0" smtClean="0"/>
              <a:t>Итоговый вариант выполненного задания представляется на очном (онлайн) этапе 14 декабря 2021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79512" y="188640"/>
            <a:ext cx="8640960" cy="40011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2000" i="1" dirty="0" smtClean="0"/>
              <a:t>Региональный конкурс</a:t>
            </a:r>
            <a:r>
              <a:rPr lang="en-US" sz="2000" i="1" dirty="0" smtClean="0"/>
              <a:t> </a:t>
            </a:r>
            <a:r>
              <a:rPr lang="ru-RU" sz="2000" i="1" dirty="0" smtClean="0"/>
              <a:t>для руководителей образовательных организаций</a:t>
            </a:r>
            <a:endParaRPr lang="ru-RU" sz="2000" i="1" dirty="0"/>
          </a:p>
        </p:txBody>
      </p:sp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994B8560-5F32-4F26-9591-C258EDF470A4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172" t="12427" r="14727" b="10938"/>
          <a:stretch/>
        </p:blipFill>
        <p:spPr>
          <a:xfrm>
            <a:off x="3246598" y="4725144"/>
            <a:ext cx="2650803" cy="20840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38470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3491880" y="6021288"/>
            <a:ext cx="2160240" cy="64633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ru-RU" dirty="0" smtClean="0"/>
          </a:p>
          <a:p>
            <a:endParaRPr lang="ru-RU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2927606" y="751741"/>
            <a:ext cx="314477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/>
              <a:t>Очный тур в формате </a:t>
            </a:r>
            <a:r>
              <a:rPr lang="ru-RU" b="1" dirty="0" smtClean="0"/>
              <a:t>онлайн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683568" y="1340768"/>
            <a:ext cx="7416824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b="1" u="sng" dirty="0" smtClean="0"/>
              <a:t>14 декабря 2021 г.</a:t>
            </a:r>
          </a:p>
          <a:p>
            <a:pPr lvl="0"/>
            <a:r>
              <a:rPr lang="ru-RU" dirty="0"/>
              <a:t>Домашнее задание.</a:t>
            </a:r>
            <a:endParaRPr lang="ru-RU" dirty="0" smtClean="0"/>
          </a:p>
          <a:p>
            <a:pPr lvl="0"/>
            <a:endParaRPr lang="ru-RU" dirty="0"/>
          </a:p>
          <a:p>
            <a:pPr lvl="0"/>
            <a:r>
              <a:rPr lang="ru-RU" b="1" u="sng" dirty="0" smtClean="0"/>
              <a:t>16 декабря 2021 г.</a:t>
            </a:r>
          </a:p>
          <a:p>
            <a:pPr lvl="0"/>
            <a:endParaRPr lang="ru-RU" dirty="0" smtClean="0"/>
          </a:p>
          <a:p>
            <a:pPr lvl="0"/>
            <a:r>
              <a:rPr lang="ru-RU" dirty="0" smtClean="0"/>
              <a:t>1. Командам </a:t>
            </a:r>
            <a:r>
              <a:rPr lang="ru-RU" dirty="0"/>
              <a:t>предлагается </a:t>
            </a:r>
            <a:r>
              <a:rPr lang="ru-RU" dirty="0" smtClean="0"/>
              <a:t>представить решение проблемной ситуации. </a:t>
            </a:r>
          </a:p>
          <a:p>
            <a:pPr lvl="0"/>
            <a:r>
              <a:rPr lang="ru-RU" dirty="0" smtClean="0"/>
              <a:t>Задание </a:t>
            </a:r>
            <a:r>
              <a:rPr lang="ru-RU" dirty="0" smtClean="0"/>
              <a:t>размещается </a:t>
            </a:r>
            <a:r>
              <a:rPr lang="ru-RU" dirty="0"/>
              <a:t>в чате команд. </a:t>
            </a:r>
            <a:endParaRPr lang="ru-RU" dirty="0" smtClean="0"/>
          </a:p>
          <a:p>
            <a:pPr lvl="0"/>
            <a:r>
              <a:rPr lang="ru-RU" dirty="0" smtClean="0"/>
              <a:t>На </a:t>
            </a:r>
            <a:r>
              <a:rPr lang="ru-RU" dirty="0"/>
              <a:t>решение </a:t>
            </a:r>
            <a:r>
              <a:rPr lang="ru-RU" dirty="0" smtClean="0"/>
              <a:t>задания </a:t>
            </a:r>
            <a:r>
              <a:rPr lang="ru-RU" dirty="0"/>
              <a:t>– </a:t>
            </a:r>
            <a:r>
              <a:rPr lang="en-US" dirty="0" smtClean="0"/>
              <a:t>15</a:t>
            </a:r>
            <a:r>
              <a:rPr lang="ru-RU" dirty="0" smtClean="0"/>
              <a:t> </a:t>
            </a:r>
            <a:r>
              <a:rPr lang="ru-RU" dirty="0"/>
              <a:t>минут и до 3-х минут на презентацию ответа.</a:t>
            </a:r>
          </a:p>
          <a:p>
            <a:pPr lvl="0"/>
            <a:endParaRPr lang="ru-RU" dirty="0" smtClean="0"/>
          </a:p>
          <a:p>
            <a:pPr lvl="0"/>
            <a:r>
              <a:rPr lang="ru-RU" dirty="0" smtClean="0"/>
              <a:t>2</a:t>
            </a:r>
            <a:r>
              <a:rPr lang="ru-RU" dirty="0" smtClean="0"/>
              <a:t>. Вопросы от …</a:t>
            </a:r>
          </a:p>
          <a:p>
            <a:pPr lvl="0"/>
            <a:endParaRPr lang="ru-RU" dirty="0" smtClean="0"/>
          </a:p>
          <a:p>
            <a:pPr lvl="0"/>
            <a:r>
              <a:rPr lang="ru-RU" dirty="0" smtClean="0"/>
              <a:t>Коллективное </a:t>
            </a:r>
            <a:r>
              <a:rPr lang="ru-RU" dirty="0"/>
              <a:t>выполнение заданий, требующих применения продуктивного мышления в условиях ограниченного времени и соревнования. </a:t>
            </a:r>
            <a:endParaRPr lang="ru-RU" dirty="0" smtClean="0"/>
          </a:p>
        </p:txBody>
      </p:sp>
      <p:sp>
        <p:nvSpPr>
          <p:cNvPr id="6" name="TextBox 5"/>
          <p:cNvSpPr txBox="1"/>
          <p:nvPr/>
        </p:nvSpPr>
        <p:spPr>
          <a:xfrm>
            <a:off x="179512" y="188640"/>
            <a:ext cx="8640960" cy="40011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2000" i="1" dirty="0" smtClean="0"/>
              <a:t>Региональный конкурс</a:t>
            </a:r>
            <a:r>
              <a:rPr lang="en-US" sz="2000" i="1" dirty="0" smtClean="0"/>
              <a:t> </a:t>
            </a:r>
            <a:r>
              <a:rPr lang="ru-RU" sz="2000" i="1" dirty="0" smtClean="0"/>
              <a:t>для руководителей образовательных организаций</a:t>
            </a:r>
            <a:endParaRPr lang="ru-RU" sz="2000" i="1" dirty="0"/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xmlns="" id="{134F74B5-2318-4482-B4D4-09E1FD0E317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96336" y="5794102"/>
            <a:ext cx="1102166" cy="861606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6CE530C6-B995-4FC5-A01B-3771DAD1826E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32893" y="5817059"/>
            <a:ext cx="1118174" cy="874120"/>
          </a:xfrm>
          <a:prstGeom prst="rect">
            <a:avLst/>
          </a:prstGeom>
        </p:spPr>
      </p:pic>
      <p:pic>
        <p:nvPicPr>
          <p:cNvPr id="9" name="Рисунок 8">
            <a:extLst>
              <a:ext uri="{FF2B5EF4-FFF2-40B4-BE49-F238E27FC236}">
                <a16:creationId xmlns:a16="http://schemas.microsoft.com/office/drawing/2014/main" xmlns="" id="{07956BF7-D7C4-4586-BAFE-9B02ED37A1B5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96136" y="5758631"/>
            <a:ext cx="1192915" cy="932548"/>
          </a:xfrm>
          <a:prstGeom prst="rect">
            <a:avLst/>
          </a:prstGeom>
        </p:spPr>
      </p:pic>
      <p:pic>
        <p:nvPicPr>
          <p:cNvPr id="10" name="Рисунок 9">
            <a:extLst>
              <a:ext uri="{FF2B5EF4-FFF2-40B4-BE49-F238E27FC236}">
                <a16:creationId xmlns:a16="http://schemas.microsoft.com/office/drawing/2014/main" xmlns="" id="{2A26E46A-A830-481E-A3E2-EAEE17393C8B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23728" y="5914068"/>
            <a:ext cx="903331" cy="706169"/>
          </a:xfrm>
          <a:prstGeom prst="rect">
            <a:avLst/>
          </a:prstGeom>
        </p:spPr>
      </p:pic>
      <p:pic>
        <p:nvPicPr>
          <p:cNvPr id="11" name="Рисунок 10">
            <a:extLst>
              <a:ext uri="{FF2B5EF4-FFF2-40B4-BE49-F238E27FC236}">
                <a16:creationId xmlns:a16="http://schemas.microsoft.com/office/drawing/2014/main" xmlns="" id="{BA1AFA88-3E03-46B1-BBC2-C9D0BC3936C0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5871820"/>
            <a:ext cx="903331" cy="7061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9726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3491880" y="6021288"/>
            <a:ext cx="2160240" cy="64633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ru-RU" dirty="0" smtClean="0"/>
          </a:p>
          <a:p>
            <a:endParaRPr lang="ru-RU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1664804" y="1052736"/>
            <a:ext cx="5814392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/>
              <a:t>ПОДВЕДЕНИЕ </a:t>
            </a:r>
            <a:r>
              <a:rPr lang="ru-RU" dirty="0" smtClean="0"/>
              <a:t>ИТОГОВ</a:t>
            </a:r>
          </a:p>
          <a:p>
            <a:pPr algn="ctr"/>
            <a:endParaRPr lang="ru-RU" dirty="0" smtClean="0"/>
          </a:p>
          <a:p>
            <a:pPr algn="ctr"/>
            <a:r>
              <a:rPr lang="ru-RU" b="1" u="sng" dirty="0" smtClean="0"/>
              <a:t>24 декабря 2021</a:t>
            </a:r>
          </a:p>
          <a:p>
            <a:pPr algn="ctr"/>
            <a:endParaRPr lang="ru-RU" dirty="0"/>
          </a:p>
          <a:p>
            <a:pPr lvl="0" algn="ctr"/>
            <a:r>
              <a:rPr lang="ru-RU" dirty="0" smtClean="0"/>
              <a:t>Каждый </a:t>
            </a:r>
            <a:r>
              <a:rPr lang="ru-RU" dirty="0"/>
              <a:t>член жюри выставляет баллы (от 1 до 3 за каждый конкурс), на табло высвечиваются в режиме онлайн результаты участия команд в динамике.</a:t>
            </a:r>
          </a:p>
          <a:p>
            <a:pPr lvl="0" algn="ctr"/>
            <a:endParaRPr lang="ru-RU" dirty="0" smtClean="0"/>
          </a:p>
          <a:p>
            <a:pPr lvl="0" algn="ctr"/>
            <a:r>
              <a:rPr lang="ru-RU" dirty="0" smtClean="0"/>
              <a:t>По </a:t>
            </a:r>
            <a:r>
              <a:rPr lang="ru-RU" dirty="0"/>
              <a:t>итогам определяется </a:t>
            </a:r>
            <a:r>
              <a:rPr lang="ru-RU" dirty="0" smtClean="0"/>
              <a:t>1, 2, 3 </a:t>
            </a:r>
            <a:r>
              <a:rPr lang="ru-RU" dirty="0"/>
              <a:t>место </a:t>
            </a:r>
            <a:endParaRPr lang="ru-RU" dirty="0" smtClean="0"/>
          </a:p>
          <a:p>
            <a:pPr lvl="0" algn="ctr"/>
            <a:r>
              <a:rPr lang="ru-RU" dirty="0" smtClean="0"/>
              <a:t>среди </a:t>
            </a:r>
            <a:r>
              <a:rPr lang="ru-RU" dirty="0"/>
              <a:t>участников в каждой лиге.</a:t>
            </a:r>
          </a:p>
          <a:p>
            <a:pPr algn="ctr"/>
            <a:endParaRPr lang="ru-RU" dirty="0" smtClean="0"/>
          </a:p>
          <a:p>
            <a:pPr algn="ctr"/>
            <a:r>
              <a:rPr lang="ru-RU" dirty="0" smtClean="0"/>
              <a:t>Вручаются </a:t>
            </a:r>
            <a:r>
              <a:rPr lang="ru-RU" dirty="0"/>
              <a:t>командам памятные сувениры </a:t>
            </a:r>
            <a:endParaRPr lang="ru-RU" dirty="0" smtClean="0"/>
          </a:p>
          <a:p>
            <a:pPr algn="ctr"/>
            <a:r>
              <a:rPr lang="ru-RU" dirty="0" smtClean="0"/>
              <a:t>с </a:t>
            </a:r>
            <a:r>
              <a:rPr lang="ru-RU" dirty="0"/>
              <a:t>символикой чемпионата и </a:t>
            </a:r>
            <a:r>
              <a:rPr lang="ru-RU" dirty="0" smtClean="0"/>
              <a:t>благодарности.</a:t>
            </a:r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179512" y="188640"/>
            <a:ext cx="8640960" cy="40011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2000" i="1" dirty="0" smtClean="0"/>
              <a:t>Региональный конкурс</a:t>
            </a:r>
            <a:r>
              <a:rPr lang="en-US" sz="2000" i="1" dirty="0" smtClean="0"/>
              <a:t> </a:t>
            </a:r>
            <a:r>
              <a:rPr lang="ru-RU" sz="2000" i="1" dirty="0" smtClean="0"/>
              <a:t>для руководителей образовательных организаций</a:t>
            </a:r>
            <a:endParaRPr lang="ru-RU" sz="2000" i="1" dirty="0"/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xmlns="" id="{728CADD5-6C0E-4CEF-A2F0-0C33664E194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43928" y="5885085"/>
            <a:ext cx="976544" cy="763402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516185F3-3E72-4B79-8C61-B007E5105FC6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5822442"/>
            <a:ext cx="976544" cy="763402"/>
          </a:xfrm>
          <a:prstGeom prst="rect">
            <a:avLst/>
          </a:prstGeom>
        </p:spPr>
      </p:pic>
      <p:pic>
        <p:nvPicPr>
          <p:cNvPr id="9" name="Рисунок 8">
            <a:extLst>
              <a:ext uri="{FF2B5EF4-FFF2-40B4-BE49-F238E27FC236}">
                <a16:creationId xmlns:a16="http://schemas.microsoft.com/office/drawing/2014/main" xmlns="" id="{47A74BB2-E3AD-4472-A507-0A340ACC4397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02652" y="5822442"/>
            <a:ext cx="976544" cy="763402"/>
          </a:xfrm>
          <a:prstGeom prst="rect">
            <a:avLst/>
          </a:prstGeom>
        </p:spPr>
      </p:pic>
      <p:pic>
        <p:nvPicPr>
          <p:cNvPr id="10" name="Рисунок 9">
            <a:extLst>
              <a:ext uri="{FF2B5EF4-FFF2-40B4-BE49-F238E27FC236}">
                <a16:creationId xmlns:a16="http://schemas.microsoft.com/office/drawing/2014/main" xmlns="" id="{7F401559-7EDB-4FBD-A233-6D2255B879A9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79712" y="5786881"/>
            <a:ext cx="1102167" cy="8616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9726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842720" y="2060848"/>
            <a:ext cx="770485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dirty="0" smtClean="0"/>
              <a:t>до 06.12.2021     прислать заявки от МР ( СПИСОК </a:t>
            </a:r>
            <a:r>
              <a:rPr lang="ru-RU" dirty="0" smtClean="0"/>
              <a:t>УЧАСТНИКОВ ОТ МР)</a:t>
            </a:r>
          </a:p>
          <a:p>
            <a:pPr lvl="0" algn="ctr"/>
            <a:r>
              <a:rPr lang="ru-RU" dirty="0" smtClean="0"/>
              <a:t>по почте</a:t>
            </a:r>
            <a:r>
              <a:rPr lang="en-US" dirty="0" smtClean="0"/>
              <a:t> </a:t>
            </a:r>
            <a:r>
              <a:rPr lang="ru-RU" dirty="0" smtClean="0"/>
              <a:t>Матюшиной Н.М.</a:t>
            </a: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1835697" y="1124744"/>
            <a:ext cx="532437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 smtClean="0"/>
              <a:t>26.11.2021   в 15.00  организационное совещание </a:t>
            </a:r>
            <a:endParaRPr lang="en-US" dirty="0" smtClean="0"/>
          </a:p>
          <a:p>
            <a:pPr algn="ctr"/>
            <a:r>
              <a:rPr lang="ru-RU" dirty="0" smtClean="0"/>
              <a:t>в </a:t>
            </a:r>
            <a:r>
              <a:rPr lang="en-US" dirty="0" smtClean="0"/>
              <a:t>ZOOM </a:t>
            </a:r>
            <a:r>
              <a:rPr lang="ru-RU" dirty="0" smtClean="0"/>
              <a:t>для </a:t>
            </a:r>
            <a:r>
              <a:rPr lang="ru-RU" dirty="0"/>
              <a:t>участников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1673315" y="2996952"/>
            <a:ext cx="548675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/>
              <a:t>14.12.2021 и 16.12 2021 с 14.30 до 16.30  – онлайн тур</a:t>
            </a:r>
            <a:endParaRPr lang="ru-RU" dirty="0"/>
          </a:p>
        </p:txBody>
      </p:sp>
      <p:sp>
        <p:nvSpPr>
          <p:cNvPr id="9" name="TextBox 8"/>
          <p:cNvSpPr txBox="1"/>
          <p:nvPr/>
        </p:nvSpPr>
        <p:spPr>
          <a:xfrm>
            <a:off x="179512" y="188640"/>
            <a:ext cx="8640960" cy="40011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2000" i="1" dirty="0" smtClean="0"/>
              <a:t>Региональный конкурс</a:t>
            </a:r>
            <a:r>
              <a:rPr lang="en-US" sz="2000" i="1" dirty="0" smtClean="0"/>
              <a:t> </a:t>
            </a:r>
            <a:r>
              <a:rPr lang="ru-RU" sz="2000" i="1" dirty="0" smtClean="0"/>
              <a:t>для руководителей образовательных организаций</a:t>
            </a:r>
            <a:endParaRPr lang="ru-RU" sz="2000" i="1" dirty="0"/>
          </a:p>
        </p:txBody>
      </p:sp>
      <p:pic>
        <p:nvPicPr>
          <p:cNvPr id="10" name="Рисунок 9">
            <a:extLst>
              <a:ext uri="{FF2B5EF4-FFF2-40B4-BE49-F238E27FC236}">
                <a16:creationId xmlns:a16="http://schemas.microsoft.com/office/drawing/2014/main" xmlns="" id="{6AB08B4D-70ED-4EF2-ABC1-038E8A5C50F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5817394" y="3573016"/>
            <a:ext cx="3000637" cy="31524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54033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>
            <a:extLst>
              <a:ext uri="{FF2B5EF4-FFF2-40B4-BE49-F238E27FC236}">
                <a16:creationId xmlns:a16="http://schemas.microsoft.com/office/drawing/2014/main" xmlns="" id="{9EF0E0CD-7D94-43E6-BB6F-ABE160CF120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2881079" y="4005064"/>
            <a:ext cx="3165820" cy="2666878"/>
          </a:xfrm>
          <a:prstGeom prst="rect">
            <a:avLst/>
          </a:prstGeom>
        </p:spPr>
      </p:pic>
      <p:sp>
        <p:nvSpPr>
          <p:cNvPr id="6" name="Заголовок 1"/>
          <p:cNvSpPr txBox="1">
            <a:spLocks/>
          </p:cNvSpPr>
          <p:nvPr/>
        </p:nvSpPr>
        <p:spPr>
          <a:xfrm>
            <a:off x="2021144" y="145777"/>
            <a:ext cx="5071136" cy="586990"/>
          </a:xfrm>
          <a:prstGeom prst="rect">
            <a:avLst/>
          </a:prstGeom>
        </p:spPr>
        <p:txBody>
          <a:bodyPr tIns="60958" bIns="60958" rtlCol="0" anchor="t">
            <a:noAutofit/>
          </a:bodyPr>
          <a:lstStyle>
            <a:lvl1pPr algn="r" defTabSz="914400" rtl="0" eaLnBrk="1" latinLnBrk="0" hangingPunct="1">
              <a:spcBef>
                <a:spcPct val="0"/>
              </a:spcBef>
              <a:buNone/>
              <a:defRPr kumimoji="0" sz="32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defRPr/>
            </a:pPr>
            <a:r>
              <a:rPr lang="ru-RU" sz="1600" b="1" dirty="0" smtClean="0"/>
              <a:t>ГАУ ДПО ЯО </a:t>
            </a:r>
            <a:br>
              <a:rPr lang="ru-RU" sz="1600" b="1" dirty="0" smtClean="0"/>
            </a:br>
            <a:r>
              <a:rPr lang="ru-RU" sz="1600" b="1" dirty="0" smtClean="0"/>
              <a:t>«Институт развития образования»</a:t>
            </a:r>
            <a:endParaRPr lang="ru-RU" sz="1600" b="1" dirty="0"/>
          </a:p>
        </p:txBody>
      </p:sp>
      <p:sp>
        <p:nvSpPr>
          <p:cNvPr id="7" name="Прямоугольник 4"/>
          <p:cNvSpPr>
            <a:spLocks noChangeArrowheads="1"/>
          </p:cNvSpPr>
          <p:nvPr/>
        </p:nvSpPr>
        <p:spPr bwMode="auto">
          <a:xfrm>
            <a:off x="2614536" y="732767"/>
            <a:ext cx="3884351" cy="3693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21917" tIns="60958" rIns="121917" bIns="60958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ru-RU" altLang="ru-RU" sz="1600" dirty="0"/>
              <a:t>Центр образовательного менеджмента</a:t>
            </a:r>
          </a:p>
        </p:txBody>
      </p:sp>
      <p:sp>
        <p:nvSpPr>
          <p:cNvPr id="8" name="Прямоугольник 5"/>
          <p:cNvSpPr>
            <a:spLocks noChangeArrowheads="1"/>
          </p:cNvSpPr>
          <p:nvPr/>
        </p:nvSpPr>
        <p:spPr bwMode="auto">
          <a:xfrm>
            <a:off x="2195737" y="1102095"/>
            <a:ext cx="4536504" cy="28315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21917" tIns="60958" rIns="121917" bIns="60958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ru-RU" altLang="ru-RU" sz="1600" dirty="0"/>
              <a:t>Адрес: 150014, </a:t>
            </a:r>
            <a:br>
              <a:rPr lang="ru-RU" altLang="ru-RU" sz="1600" dirty="0"/>
            </a:br>
            <a:r>
              <a:rPr lang="ru-RU" altLang="ru-RU" sz="1600" dirty="0"/>
              <a:t>г. Ярославль, </a:t>
            </a:r>
            <a:br>
              <a:rPr lang="ru-RU" altLang="ru-RU" sz="1600" dirty="0"/>
            </a:br>
            <a:r>
              <a:rPr lang="ru-RU" altLang="ru-RU" sz="1600" dirty="0"/>
              <a:t>ул. Богдановича, 16</a:t>
            </a:r>
            <a:br>
              <a:rPr lang="ru-RU" altLang="ru-RU" sz="1600" dirty="0"/>
            </a:br>
            <a:r>
              <a:rPr lang="ru-RU" altLang="ru-RU" sz="1600" dirty="0" err="1"/>
              <a:t>каб</a:t>
            </a:r>
            <a:r>
              <a:rPr lang="ru-RU" altLang="ru-RU" sz="1600" dirty="0"/>
              <a:t>. 208</a:t>
            </a:r>
            <a:br>
              <a:rPr lang="ru-RU" altLang="ru-RU" sz="1600" dirty="0"/>
            </a:br>
            <a:r>
              <a:rPr lang="ru-RU" altLang="ru-RU" sz="1600" dirty="0"/>
              <a:t>Тел.: (8-4852) 23-05-79</a:t>
            </a:r>
            <a:br>
              <a:rPr lang="ru-RU" altLang="ru-RU" sz="1600" dirty="0"/>
            </a:br>
            <a:r>
              <a:rPr lang="ru-RU" altLang="ru-RU" sz="1600" dirty="0"/>
              <a:t>E-</a:t>
            </a:r>
            <a:r>
              <a:rPr lang="ru-RU" altLang="ru-RU" sz="1600" dirty="0" err="1"/>
              <a:t>mail</a:t>
            </a:r>
            <a:r>
              <a:rPr lang="ru-RU" altLang="ru-RU" sz="1600" dirty="0"/>
              <a:t>:  </a:t>
            </a:r>
            <a:r>
              <a:rPr lang="ru-RU" altLang="ru-RU" sz="1600" dirty="0">
                <a:hlinkClick r:id="rId3"/>
              </a:rPr>
              <a:t>mng@iro.yar.ru</a:t>
            </a:r>
            <a:endParaRPr lang="ru-RU" altLang="ru-RU" sz="1600" dirty="0"/>
          </a:p>
          <a:p>
            <a:pPr algn="ctr"/>
            <a:endParaRPr lang="ru-RU" altLang="ru-RU" sz="1600" b="1" dirty="0"/>
          </a:p>
          <a:p>
            <a:pPr algn="ctr"/>
            <a:r>
              <a:rPr lang="ru-RU" altLang="ru-RU" sz="1600" b="1" dirty="0"/>
              <a:t>Руководитель </a:t>
            </a:r>
            <a:r>
              <a:rPr lang="ru-RU" altLang="ru-RU" sz="1600" b="1" dirty="0" smtClean="0"/>
              <a:t>центра</a:t>
            </a:r>
            <a:r>
              <a:rPr lang="ru-RU" altLang="ru-RU" sz="1600" b="1" dirty="0"/>
              <a:t/>
            </a:r>
            <a:br>
              <a:rPr lang="ru-RU" altLang="ru-RU" sz="1600" b="1" dirty="0"/>
            </a:br>
            <a:r>
              <a:rPr lang="ru-RU" altLang="ru-RU" sz="1600" dirty="0" err="1"/>
              <a:t>Шляхтина</a:t>
            </a:r>
            <a:r>
              <a:rPr lang="ru-RU" altLang="ru-RU" sz="1600" dirty="0"/>
              <a:t>  Наталья  Владимировна</a:t>
            </a:r>
          </a:p>
          <a:p>
            <a:pPr algn="ctr"/>
            <a:r>
              <a:rPr lang="en-US" altLang="ru-RU" sz="1600" dirty="0"/>
              <a:t> </a:t>
            </a:r>
            <a:r>
              <a:rPr lang="en-US" altLang="ru-RU" sz="1600" dirty="0">
                <a:hlinkClick r:id="rId4"/>
              </a:rPr>
              <a:t>shlyahtina@iro.yar.ru</a:t>
            </a:r>
            <a:r>
              <a:rPr lang="en-US" altLang="ru-RU" sz="1600" dirty="0"/>
              <a:t> </a:t>
            </a:r>
            <a:endParaRPr lang="ru-RU" altLang="ru-RU" sz="1600" dirty="0"/>
          </a:p>
          <a:p>
            <a:pPr algn="ctr"/>
            <a:r>
              <a:rPr lang="ru-RU" altLang="ru-RU" sz="1600" dirty="0"/>
              <a:t>Тел.: (8-4852) </a:t>
            </a:r>
            <a:r>
              <a:rPr lang="ru-RU" altLang="ru-RU" sz="1600" dirty="0" smtClean="0"/>
              <a:t>23-05-97</a:t>
            </a:r>
            <a:endParaRPr lang="ru-RU" altLang="ru-RU" sz="1600" dirty="0"/>
          </a:p>
        </p:txBody>
      </p:sp>
    </p:spTree>
    <p:extLst>
      <p:ext uri="{BB962C8B-B14F-4D97-AF65-F5344CB8AC3E}">
        <p14:creationId xmlns:p14="http://schemas.microsoft.com/office/powerpoint/2010/main" val="271221831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229</TotalTime>
  <Words>323</Words>
  <Application>Microsoft Office PowerPoint</Application>
  <PresentationFormat>Экран (4:3)</PresentationFormat>
  <Paragraphs>59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Тема Office</vt:lpstr>
      <vt:lpstr>О Чемпионате   менеджеров-профессионалов    «Эффективные решения для управленческих команд»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 Чемпионате   менеджеров-профессионалов    «Эффективные решения для управленческих команд»</dc:title>
  <dc:creator>Наталья Владимировна Шляхтина</dc:creator>
  <cp:lastModifiedBy>Наталья Владимировна Шляхтина</cp:lastModifiedBy>
  <cp:revision>23</cp:revision>
  <dcterms:created xsi:type="dcterms:W3CDTF">2020-11-11T10:26:27Z</dcterms:created>
  <dcterms:modified xsi:type="dcterms:W3CDTF">2021-11-26T10:34:15Z</dcterms:modified>
</cp:coreProperties>
</file>