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6" r:id="rId3"/>
    <p:sldId id="265" r:id="rId4"/>
    <p:sldId id="269" r:id="rId5"/>
    <p:sldId id="260" r:id="rId6"/>
    <p:sldId id="262" r:id="rId7"/>
    <p:sldId id="264" r:id="rId8"/>
    <p:sldId id="261" r:id="rId9"/>
    <p:sldId id="276" r:id="rId10"/>
    <p:sldId id="279" r:id="rId11"/>
    <p:sldId id="278" r:id="rId12"/>
    <p:sldId id="274" r:id="rId13"/>
    <p:sldId id="263" r:id="rId14"/>
    <p:sldId id="268" r:id="rId15"/>
    <p:sldId id="270" r:id="rId16"/>
    <p:sldId id="272" r:id="rId17"/>
    <p:sldId id="277" r:id="rId18"/>
    <p:sldId id="286" r:id="rId19"/>
    <p:sldId id="281" r:id="rId20"/>
    <p:sldId id="285" r:id="rId21"/>
    <p:sldId id="284" r:id="rId22"/>
    <p:sldId id="283" r:id="rId23"/>
    <p:sldId id="282" r:id="rId24"/>
    <p:sldId id="273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%D0%9C%D0%B5%D1%82%D0%BE%D0%B4%D0%BE%D0%BB%D0%BE%D0%B3%D0%B8%D1%8F/%D0%9C%D0%B5%D1%82%D0%BE%D0%B4%D0%BE%D0%BB%D0%BE%D0%B3%D0%B8%D1%8F.pdf" TargetMode="External"/><Relationship Id="rId7" Type="http://schemas.openxmlformats.org/officeDocument/2006/relationships/hyperlink" Target="https://fioco.ru/%D0%BF%D1%80%D0%B8%D0%BC%D0%B5%D1%80%D1%8B-%D0%B7%D0%B0%D0%B4%D0%B0%D1%87-pis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oco.ru/regions_pisa_2020" TargetMode="External"/><Relationship Id="rId5" Type="http://schemas.openxmlformats.org/officeDocument/2006/relationships/hyperlink" Target="https://fioco.ru/Media/Default/Documents/%D0%9C%D0%B5%D1%82%D0%BE%D0%B4%D0%BE%D0%BB%D0%BE%D0%B3%D0%B8%D1%8F/%D0%9F%D1%80%D0%BE%D0%B5%D0%BA%D1%82%20%D0%BF%D0%BB%D0%B0%D0%BD%D0%B0-%D0%B3%D1%80%D0%B0%D1%84%D0%B8%D0%BA%D0%B0_%D0%BE%D0%B1%D1%89%D0%B5%D1%80%D0%BE%D1%81%D1%81%D0%B8%D0%B9%D1%81%D0%BA%D0%B0%D1%8F%20%D0%BE%D1%86%D0%B5%D0%BD%D0%BA%D0%B0-1.pdf" TargetMode="External"/><Relationship Id="rId4" Type="http://schemas.openxmlformats.org/officeDocument/2006/relationships/hyperlink" Target="https://fioco.ru/Media/Default/Documents/%D0%9C%D0%B5%D1%82%D0%BE%D0%B4%D0%BE%D0%BB%D0%BE%D0%B3%D0%B8%D1%8F/%D0%9F%D1%80%D0%BE%D0%B5%D0%BA%D1%82%20%D0%BF%D0%BB%D0%B0%D0%BD%D0%B0-%D0%B3%D1%80%D0%B0%D1%84%D0%B8%D0%BA%D0%B0_%D1%80%D0%B5%D0%B3%D0%B8%D0%BE%D0%BD%D0%B0%D0%BB%D1%8C%D0%BD%D0%B0%D1%8F%20%D0%BE%D1%86%D0%B5%D0%BD%D0%BA%D0%B0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du.by/images/2018/02/Prim_zadanii_PISA.pdf" TargetMode="External"/><Relationship Id="rId3" Type="http://schemas.openxmlformats.org/officeDocument/2006/relationships/hyperlink" Target="https://rikc.by/ru/PISA/1-ex__pisa.pdf" TargetMode="External"/><Relationship Id="rId7" Type="http://schemas.openxmlformats.org/officeDocument/2006/relationships/hyperlink" Target="https://fioc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ikc.by/ru/PISA/3-ex__pisa.pdf" TargetMode="External"/><Relationship Id="rId5" Type="http://schemas.openxmlformats.org/officeDocument/2006/relationships/hyperlink" Target="https://rikc.by/ru/PISA/2-ex__pisa.pdf" TargetMode="External"/><Relationship Id="rId4" Type="http://schemas.openxmlformats.org/officeDocument/2006/relationships/hyperlink" Target="https://rikc.by/ru/PISA/4-ex__pis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204216"/>
            <a:ext cx="6059424" cy="61539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493" y="5023104"/>
            <a:ext cx="8226867" cy="1227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Функциональная грамотность </a:t>
            </a:r>
          </a:p>
          <a:p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современном образовании</a:t>
            </a:r>
          </a:p>
          <a:p>
            <a:pPr algn="r"/>
            <a:r>
              <a:rPr lang="ru-RU" sz="1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Бобылева</a:t>
            </a:r>
            <a:r>
              <a:rPr lang="ru-RU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Н.И., к.б.н., доцент</a:t>
            </a:r>
          </a:p>
          <a:p>
            <a:endParaRPr lang="ru-RU" sz="6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6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2021</a:t>
            </a:r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4818" name="Picture 2" descr="https://ds05.infourok.ru/uploads/ex/02ea/000dd211-d0b2040c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3794" name="Picture 2" descr="https://ds02.infourok.ru/uploads/ex/07e8/0007957f-6e6d553e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6224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416" y="1"/>
            <a:ext cx="85831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2400" b="1" dirty="0" smtClean="0"/>
              <a:t>Отличительные особенности </a:t>
            </a:r>
            <a:r>
              <a:rPr lang="en-US" sz="2400" b="1" dirty="0" smtClean="0"/>
              <a:t>PISA</a:t>
            </a:r>
            <a:r>
              <a:rPr lang="ru-RU" sz="2400" b="1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000" dirty="0" smtClean="0"/>
              <a:t>решает социально-экономические и политические задачи;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внепредметность</a:t>
            </a:r>
            <a:r>
              <a:rPr lang="ru-RU" sz="2000" dirty="0" smtClean="0"/>
              <a:t>, жизненный контекст, относительно простое изложение;</a:t>
            </a:r>
          </a:p>
          <a:p>
            <a:pPr>
              <a:buFontTx/>
              <a:buChar char="-"/>
            </a:pPr>
            <a:r>
              <a:rPr lang="ru-RU" sz="2000" dirty="0" smtClean="0"/>
              <a:t> сравниваются страны, а не дети, результат в баллах.</a:t>
            </a:r>
          </a:p>
          <a:p>
            <a:pPr>
              <a:buFontTx/>
              <a:buChar char="-"/>
            </a:pPr>
            <a:r>
              <a:rPr lang="ru-RU" sz="2000" dirty="0" smtClean="0"/>
              <a:t> в условиях задачи не предлагает способа решения;</a:t>
            </a:r>
          </a:p>
          <a:p>
            <a:r>
              <a:rPr lang="ru-RU" sz="2000" dirty="0" smtClean="0"/>
              <a:t>- введение понятие «грамотности», отказ от «натаскивания» (постоянные изменения);</a:t>
            </a:r>
          </a:p>
          <a:p>
            <a:r>
              <a:rPr lang="ru-RU" sz="2000" dirty="0" smtClean="0"/>
              <a:t>- актуальность непрерывного обучения в течение всей жизни;</a:t>
            </a:r>
          </a:p>
          <a:p>
            <a:r>
              <a:rPr lang="ru-RU" sz="2000" dirty="0" smtClean="0"/>
              <a:t>- планомерность, систематичность исследования – формат мониторинга;</a:t>
            </a:r>
          </a:p>
          <a:p>
            <a:pPr>
              <a:buFontTx/>
              <a:buChar char="-"/>
            </a:pPr>
            <a:r>
              <a:rPr lang="ru-RU" sz="2000" dirty="0" smtClean="0"/>
              <a:t>массовость (в 2018 в проекте PISA участвовали  79 стран);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3296" y="4108704"/>
            <a:ext cx="829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каждом новом цикле исследования вводятся </a:t>
            </a:r>
            <a:r>
              <a:rPr lang="ru-RU" sz="2000" b="1" dirty="0" smtClean="0"/>
              <a:t>новые направления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PISA-2012 – финансовая грамотность</a:t>
            </a:r>
          </a:p>
          <a:p>
            <a:r>
              <a:rPr lang="ru-RU" sz="2000" dirty="0" smtClean="0"/>
              <a:t>PISA-2015 – решение проблем</a:t>
            </a:r>
          </a:p>
          <a:p>
            <a:r>
              <a:rPr lang="ru-RU" sz="2000" dirty="0" smtClean="0"/>
              <a:t>PISA-2018 – глобальные компетенции</a:t>
            </a:r>
          </a:p>
          <a:p>
            <a:r>
              <a:rPr lang="ru-RU" sz="2000" b="1" dirty="0" smtClean="0"/>
              <a:t>PISA-2021 – </a:t>
            </a:r>
            <a:r>
              <a:rPr lang="ru-RU" sz="2000" b="1" dirty="0" err="1" smtClean="0"/>
              <a:t>креативное</a:t>
            </a:r>
            <a:r>
              <a:rPr lang="ru-RU" sz="2000" b="1" dirty="0" smtClean="0"/>
              <a:t> мышление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4" name="Picture 2" descr="https://pbs.twimg.com/media/EOGCspeX0AA72L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2669"/>
            <a:ext cx="9144000" cy="419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146" name="Picture 2" descr="https://ds05.infourok.ru/uploads/ex/10ea/00119d19-2b39a928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32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1463038"/>
            <a:ext cx="8595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Субъекты РФ - участники исследования "Оценка по модели PISA" в 2020 году</a:t>
            </a:r>
          </a:p>
          <a:p>
            <a:r>
              <a:rPr lang="ru-RU" dirty="0" smtClean="0"/>
              <a:t>Федеральная служба по надзору в сфере образования и науки информирует о реализации мероприятий по проведению региональной и общероссийской оценок по модели PISA в субъектах Российской Федерации в соответствии с </a:t>
            </a:r>
            <a:r>
              <a:rPr lang="ru-RU" u="sng" dirty="0" smtClean="0">
                <a:hlinkClick r:id="rId3"/>
              </a:rPr>
              <a:t>Методологией и критериями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обучающихся, утвержденными совместным приказом Министерства просвещения Российской Федерации и Федеральной службы по надзору в сфере образования и науки от 6 мая 2019 г. № 590/219 с изменениями от 24.12.2019 № 1718/716.</a:t>
            </a:r>
            <a:endParaRPr lang="ru-RU" dirty="0" smtClean="0"/>
          </a:p>
          <a:p>
            <a:r>
              <a:rPr lang="ru-RU" dirty="0" smtClean="0"/>
              <a:t>В 2020 году </a:t>
            </a:r>
            <a:r>
              <a:rPr lang="ru-RU" b="1" dirty="0" smtClean="0"/>
              <a:t>региональная</a:t>
            </a:r>
            <a:r>
              <a:rPr lang="ru-RU" dirty="0" smtClean="0"/>
              <a:t> оценка по модели PISA проводилась на выборках в 14 субъектах Российской Федерации. </a:t>
            </a:r>
          </a:p>
          <a:p>
            <a:r>
              <a:rPr lang="ru-RU" b="1" dirty="0" smtClean="0">
                <a:hlinkClick r:id="rId4"/>
              </a:rPr>
              <a:t>Скачать проект плана-графика региональной оценки.</a:t>
            </a:r>
            <a:endParaRPr lang="ru-RU" dirty="0" smtClean="0"/>
          </a:p>
          <a:p>
            <a:r>
              <a:rPr lang="ru-RU" dirty="0" smtClean="0"/>
              <a:t>В 2020 году </a:t>
            </a:r>
            <a:r>
              <a:rPr lang="ru-RU" b="1" dirty="0" smtClean="0"/>
              <a:t>общероссийская</a:t>
            </a:r>
            <a:r>
              <a:rPr lang="ru-RU" dirty="0" smtClean="0"/>
              <a:t> оценка по модели PISA проводилась в 43 субъектах Российской Федерации. </a:t>
            </a:r>
          </a:p>
          <a:p>
            <a:r>
              <a:rPr lang="ru-RU" b="1" dirty="0" smtClean="0">
                <a:hlinkClick r:id="rId5"/>
              </a:rPr>
              <a:t>Скачать проект плана-графика общероссийской оценки.</a:t>
            </a:r>
            <a:endParaRPr lang="ru-RU" b="1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67968" y="-256032"/>
            <a:ext cx="559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6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hlinkClick r:id="rId6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6"/>
              </a:rPr>
              <a:t>ФИОКО - Субъекты РФ - участники исследования "Оценка по модели PISA" в 2020 году (</a:t>
            </a:r>
            <a:r>
              <a:rPr lang="ru-RU" b="1" dirty="0" err="1" smtClean="0">
                <a:solidFill>
                  <a:srgbClr val="FFFF00"/>
                </a:solidFill>
                <a:hlinkClick r:id="rId6"/>
              </a:rPr>
              <a:t>fioco.ru</a:t>
            </a:r>
            <a:r>
              <a:rPr lang="ru-RU" b="1" dirty="0" smtClean="0">
                <a:solidFill>
                  <a:srgbClr val="FF0000"/>
                </a:solidFill>
                <a:hlinkClick r:id="rId6"/>
              </a:rPr>
              <a:t>)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3456" y="1110735"/>
            <a:ext cx="4414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7"/>
              </a:rPr>
              <a:t>ФИОКО - Открытые задания PISA (</a:t>
            </a:r>
            <a:r>
              <a:rPr lang="ru-RU" dirty="0" err="1" smtClean="0">
                <a:solidFill>
                  <a:srgbClr val="FF0000"/>
                </a:solidFill>
                <a:hlinkClick r:id="rId7"/>
              </a:rPr>
              <a:t>fioco.ru</a:t>
            </a:r>
            <a:r>
              <a:rPr lang="ru-RU" dirty="0" smtClean="0">
                <a:solidFill>
                  <a:srgbClr val="FF0000"/>
                </a:solidFill>
                <a:hlinkClick r:id="rId7"/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9701" name="Picture 5" descr="C:\Users\Пользователь\Desktop\rezultTIMSS2015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1746" name="Picture 2" descr="https://licuv1547.mskobr.ru/images/TIM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267" y="256831"/>
            <a:ext cx="3562350" cy="1085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" y="1475233"/>
            <a:ext cx="8570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Оценка </a:t>
            </a:r>
            <a:r>
              <a:rPr lang="ru-RU" b="1" dirty="0" smtClean="0"/>
              <a:t>качества математического и естественнонаучного образования.</a:t>
            </a:r>
          </a:p>
          <a:p>
            <a:r>
              <a:rPr lang="ru-RU" dirty="0" smtClean="0"/>
              <a:t>Исследование образовательных достижений учащихся 4 и 8 классов (11 класс - TIMSS </a:t>
            </a:r>
            <a:r>
              <a:rPr lang="ru-RU" dirty="0" err="1" smtClean="0"/>
              <a:t>Advanced</a:t>
            </a:r>
            <a:r>
              <a:rPr lang="ru-RU" dirty="0" smtClean="0"/>
              <a:t>) в области математики и естествознания, включающее </a:t>
            </a:r>
            <a:r>
              <a:rPr lang="ru-RU" b="1" dirty="0" smtClean="0"/>
              <a:t>оценку знаний и умений, отношения к предметам, </a:t>
            </a:r>
            <a:r>
              <a:rPr lang="en-US" b="1" dirty="0" smtClean="0"/>
              <a:t> </a:t>
            </a:r>
            <a:r>
              <a:rPr lang="ru-RU" b="1" dirty="0" smtClean="0"/>
              <a:t>интересы и мотивации к обучению.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1748" name="Picture 4" descr="Результаты TIMSS-2019: повод для гордости или пища для размышлений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38449"/>
            <a:ext cx="8982075" cy="383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school5.dalnegorsk.ru/wp-content/uploads/2016/12/23-13690_Muzaev_A.A._Martyinenko_O.O-%D0%BA%D0%BE%D0%BF%D0%B8%D1%8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47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thepresentation.ru/img/thumbs/d8c71b6a2405c58ff2d96fa63aa93ec9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"/>
            <a:ext cx="9160934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144" y="0"/>
            <a:ext cx="8485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</a:t>
            </a:r>
            <a:r>
              <a:rPr lang="ru-RU" b="1" dirty="0" smtClean="0"/>
              <a:t>Указа Президента Российской Федерации </a:t>
            </a:r>
            <a:r>
              <a:rPr lang="ru-RU" dirty="0" smtClean="0"/>
              <a:t>от </a:t>
            </a:r>
            <a:r>
              <a:rPr lang="ru-RU" b="1" dirty="0" smtClean="0"/>
              <a:t>07.05.2018 г.  № 204 </a:t>
            </a:r>
          </a:p>
          <a:p>
            <a:r>
              <a:rPr lang="ru-RU" dirty="0" smtClean="0"/>
              <a:t>О национальных целях и стратегических задачах развития Российской Федерации на период до 2024 года</a:t>
            </a:r>
          </a:p>
          <a:p>
            <a:r>
              <a:rPr lang="ru-RU" dirty="0" smtClean="0"/>
              <a:t>Необходимо обеспечить:</a:t>
            </a:r>
          </a:p>
          <a:p>
            <a:r>
              <a:rPr lang="ru-RU" dirty="0" smtClean="0"/>
              <a:t>• </a:t>
            </a:r>
            <a:r>
              <a:rPr lang="ru-RU" b="1" dirty="0" smtClean="0"/>
              <a:t>глобальную конкурентоспособность </a:t>
            </a:r>
            <a:r>
              <a:rPr lang="ru-RU" dirty="0" smtClean="0"/>
              <a:t>российского образования;</a:t>
            </a:r>
          </a:p>
          <a:p>
            <a:r>
              <a:rPr lang="ru-RU" dirty="0" smtClean="0"/>
              <a:t>• вхождение Российской Федерации в число </a:t>
            </a:r>
            <a:r>
              <a:rPr lang="ru-RU" b="1" dirty="0" smtClean="0"/>
              <a:t>10 ведущих стран мира </a:t>
            </a:r>
            <a:r>
              <a:rPr lang="ru-RU" dirty="0" smtClean="0"/>
              <a:t>по качеству </a:t>
            </a:r>
          </a:p>
          <a:p>
            <a:r>
              <a:rPr lang="ru-RU" dirty="0" smtClean="0"/>
              <a:t>общего образования.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496" y="2304289"/>
            <a:ext cx="8668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</a:t>
            </a:r>
            <a:r>
              <a:rPr lang="ru-RU" b="1" dirty="0" smtClean="0"/>
              <a:t>государственной программы Российской Федерации от 26 декабря 2017 г. № 1642 "Развитие образования" (2018-2025 годы) </a:t>
            </a:r>
          </a:p>
          <a:p>
            <a:pPr algn="just"/>
            <a:r>
              <a:rPr lang="ru-RU" dirty="0" smtClean="0"/>
              <a:t>Цель программы: сохранение лидирующих позиций Российской Федерации в международном исследовании качества чтения и понимания текста (PIRLS), в международном исследовании качества математического и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образования (TIMSS); повышение позиций Российской Федерации в международной программе по оценке образовательных достижений учащихся (PISA).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Федеральный государственный образовательный  стандарт :</a:t>
            </a:r>
          </a:p>
          <a:p>
            <a:pPr algn="just"/>
            <a:r>
              <a:rPr lang="ru-RU" b="1" dirty="0" smtClean="0"/>
              <a:t>а)изменение образовательной парадигмы </a:t>
            </a:r>
            <a:r>
              <a:rPr lang="ru-RU" dirty="0" smtClean="0"/>
              <a:t>— </a:t>
            </a:r>
            <a:r>
              <a:rPr lang="ru-RU" dirty="0" err="1" smtClean="0"/>
              <a:t>компетентностный</a:t>
            </a:r>
            <a:r>
              <a:rPr lang="ru-RU" dirty="0" smtClean="0"/>
              <a:t> подход;</a:t>
            </a:r>
          </a:p>
          <a:p>
            <a:pPr algn="just"/>
            <a:r>
              <a:rPr lang="ru-RU" dirty="0" smtClean="0"/>
              <a:t>б)характер обучения—сотрудничество,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подход;</a:t>
            </a:r>
          </a:p>
          <a:p>
            <a:pPr algn="just"/>
            <a:r>
              <a:rPr lang="ru-RU" b="1" dirty="0" smtClean="0"/>
              <a:t>в)доминирующий компонент</a:t>
            </a:r>
            <a:r>
              <a:rPr lang="ru-RU" dirty="0" smtClean="0"/>
              <a:t>— </a:t>
            </a:r>
            <a:r>
              <a:rPr lang="ru-RU" dirty="0" err="1" smtClean="0"/>
              <a:t>практикоориентированная</a:t>
            </a:r>
            <a:r>
              <a:rPr lang="ru-RU" dirty="0" smtClean="0"/>
              <a:t>, исследовательская и проектная деятельность, основанная на проявлении самостоятельности, активности, творчестве учащихся;</a:t>
            </a:r>
          </a:p>
          <a:p>
            <a:pPr algn="just"/>
            <a:r>
              <a:rPr lang="ru-RU" b="1" dirty="0" smtClean="0"/>
              <a:t>г)характер контроля </a:t>
            </a:r>
            <a:r>
              <a:rPr lang="ru-RU" dirty="0" smtClean="0"/>
              <a:t>— комплексная оценка образовательных результатов по трем</a:t>
            </a:r>
          </a:p>
          <a:p>
            <a:pPr algn="just"/>
            <a:r>
              <a:rPr lang="ru-RU" dirty="0" smtClean="0"/>
              <a:t>группам (личностные, предметные,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3" name="Picture 3" descr="C:\Users\Пользователь\Desktop\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078" y="338211"/>
            <a:ext cx="8236029" cy="617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2" name="Picture 6" descr="https://ds04.infourok.ru/uploads/ex/0b9d/0016db74-2f7aa59b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cloud.prezentacii.org/18/06/51108/images/scree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7314"/>
            <a:ext cx="9153451" cy="514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ont.ws/uploads/pic/2020/7/%D0%BF%D0%B8%D1%80%D0%BB%D1%81%20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087" y="0"/>
            <a:ext cx="9513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07198" y="3419475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726" y="295275"/>
            <a:ext cx="8420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«Мониторинг формирования функциональной грамотности» </a:t>
            </a:r>
          </a:p>
          <a:p>
            <a:pPr algn="ctr"/>
            <a:r>
              <a:rPr lang="ru-RU" b="1" dirty="0" smtClean="0"/>
              <a:t>ФГБНУ «Институт стратегии развития </a:t>
            </a:r>
          </a:p>
          <a:p>
            <a:pPr algn="ctr"/>
            <a:r>
              <a:rPr lang="ru-RU" b="1" dirty="0" smtClean="0"/>
              <a:t>образования Российской академии образования»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Этапы проведения </a:t>
            </a:r>
            <a:r>
              <a:rPr lang="ru-RU" b="1" dirty="0" smtClean="0"/>
              <a:t>мониторинга функциональной грамотности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• Разработка </a:t>
            </a:r>
            <a:r>
              <a:rPr lang="ru-RU" b="1" dirty="0" smtClean="0"/>
              <a:t>учебно-методических материалов </a:t>
            </a:r>
            <a:r>
              <a:rPr lang="ru-RU" dirty="0" smtClean="0"/>
              <a:t>для формирования и оценки</a:t>
            </a:r>
          </a:p>
          <a:p>
            <a:r>
              <a:rPr lang="ru-RU" dirty="0" smtClean="0"/>
              <a:t>функциональной грамотности обучающихся 5-х—9-х классов (2019-2020 годы, 5 и 7</a:t>
            </a:r>
          </a:p>
          <a:p>
            <a:r>
              <a:rPr lang="ru-RU" dirty="0" smtClean="0"/>
              <a:t>классы в 2019 году);</a:t>
            </a:r>
          </a:p>
          <a:p>
            <a:r>
              <a:rPr lang="ru-RU" dirty="0" smtClean="0"/>
              <a:t>• Апробация </a:t>
            </a:r>
            <a:r>
              <a:rPr lang="ru-RU" b="1" dirty="0" smtClean="0"/>
              <a:t>учебно-методических материалов в 5-х—9-х классах </a:t>
            </a:r>
            <a:r>
              <a:rPr lang="ru-RU" dirty="0" smtClean="0"/>
              <a:t>(2019-2020 годы, 5 и 7 классы в 2019 году);</a:t>
            </a:r>
          </a:p>
          <a:p>
            <a:r>
              <a:rPr lang="ru-RU" dirty="0" smtClean="0"/>
              <a:t>• Введение мониторинга </a:t>
            </a:r>
            <a:r>
              <a:rPr lang="ru-RU" b="1" dirty="0" smtClean="0"/>
              <a:t>с охватом до 25% образовательных организаций </a:t>
            </a:r>
            <a:r>
              <a:rPr lang="ru-RU" dirty="0" smtClean="0"/>
              <a:t>(2020 год);</a:t>
            </a:r>
          </a:p>
          <a:p>
            <a:pPr algn="just"/>
            <a:r>
              <a:rPr lang="ru-RU" dirty="0" smtClean="0"/>
              <a:t>• Анализ и </a:t>
            </a:r>
            <a:r>
              <a:rPr lang="ru-RU" b="1" dirty="0" smtClean="0"/>
              <a:t>обсуждение результатов мониторинга </a:t>
            </a:r>
            <a:r>
              <a:rPr lang="ru-RU" dirty="0" smtClean="0"/>
              <a:t>в 5-х—9-х классах (2020-2024 годы);</a:t>
            </a:r>
          </a:p>
          <a:p>
            <a:r>
              <a:rPr lang="ru-RU" dirty="0" smtClean="0"/>
              <a:t>• Постепенное введение </a:t>
            </a:r>
            <a:r>
              <a:rPr lang="ru-RU" b="1" dirty="0" smtClean="0"/>
              <a:t>мониторинга в 5-х—9-х классах </a:t>
            </a:r>
            <a:r>
              <a:rPr lang="ru-RU" dirty="0" smtClean="0"/>
              <a:t>с максимальным охватом</a:t>
            </a:r>
          </a:p>
          <a:p>
            <a:r>
              <a:rPr lang="ru-RU" dirty="0" smtClean="0"/>
              <a:t>образовательных организаций (2020-2024 годы);</a:t>
            </a:r>
          </a:p>
          <a:p>
            <a:r>
              <a:rPr lang="ru-RU" dirty="0" smtClean="0"/>
              <a:t>• </a:t>
            </a:r>
            <a:r>
              <a:rPr lang="ru-RU" b="1" dirty="0" smtClean="0"/>
              <a:t>Повышение квалификации педагогических кадров</a:t>
            </a:r>
            <a:r>
              <a:rPr lang="ru-RU" dirty="0" smtClean="0"/>
              <a:t> на всех этапах мониторинга (2019-2024 годы)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425" y="248811"/>
            <a:ext cx="756285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Источник: материалы МПГУ, центр «Благо», 2020</a:t>
            </a:r>
          </a:p>
          <a:p>
            <a:endParaRPr lang="ru-RU" sz="1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ru-RU" sz="1400" dirty="0" smtClean="0">
                <a:hlinkClick r:id="rId3"/>
              </a:rPr>
              <a:t>https://rikc.by/ru/PISA/1-ex__pisa.pdf</a:t>
            </a:r>
            <a:r>
              <a:rPr lang="ru-RU" sz="1400" dirty="0" smtClean="0"/>
              <a:t>  сборник заданий, направленных на выявление уровня</a:t>
            </a:r>
          </a:p>
          <a:p>
            <a:r>
              <a:rPr lang="ru-RU" sz="1400" dirty="0" smtClean="0"/>
              <a:t>читательской грамотности, предложенных обучающимся / студентам (15-летним</a:t>
            </a:r>
          </a:p>
          <a:p>
            <a:r>
              <a:rPr lang="ru-RU" sz="1400" dirty="0" smtClean="0"/>
              <a:t>подросткам) при проведении международного сравнительного исследования PISA.</a:t>
            </a:r>
          </a:p>
          <a:p>
            <a:endParaRPr lang="ru-RU" sz="1400" dirty="0" smtClean="0"/>
          </a:p>
          <a:p>
            <a:r>
              <a:rPr lang="ru-RU" sz="1400" dirty="0" smtClean="0">
                <a:hlinkClick r:id="rId4"/>
              </a:rPr>
              <a:t>https://rikc.by/ru/PISA/4-ex__pisa.pdf</a:t>
            </a:r>
            <a:r>
              <a:rPr lang="ru-RU" sz="1400" dirty="0" smtClean="0"/>
              <a:t>  сборник заданий, направленных на выявление уровня</a:t>
            </a:r>
          </a:p>
          <a:p>
            <a:r>
              <a:rPr lang="ru-RU" sz="1400" dirty="0" err="1" smtClean="0"/>
              <a:t>креативного</a:t>
            </a:r>
            <a:r>
              <a:rPr lang="ru-RU" sz="1400" dirty="0" smtClean="0"/>
              <a:t> мышления, предложенных обучающимся / студентам (15-летним подросткам)</a:t>
            </a:r>
          </a:p>
          <a:p>
            <a:r>
              <a:rPr lang="ru-RU" sz="1400" dirty="0" smtClean="0"/>
              <a:t>при проведении международного сравнительного исследования PISA.</a:t>
            </a:r>
          </a:p>
          <a:p>
            <a:endParaRPr lang="ru-RU" sz="1400" dirty="0" smtClean="0"/>
          </a:p>
          <a:p>
            <a:r>
              <a:rPr lang="ru-RU" sz="1400" dirty="0" smtClean="0">
                <a:hlinkClick r:id="rId5"/>
              </a:rPr>
              <a:t>https://rikc.by/ru/PISA/2-ex__pisa.pdf</a:t>
            </a:r>
            <a:r>
              <a:rPr lang="ru-RU" sz="1400" dirty="0" smtClean="0"/>
              <a:t>  - сборник заданий, направленных на выявление уровня</a:t>
            </a:r>
          </a:p>
          <a:p>
            <a:r>
              <a:rPr lang="ru-RU" sz="1400" dirty="0" smtClean="0"/>
              <a:t>математической грамотности, предложенных обучающимся / студентам (15-летним</a:t>
            </a:r>
          </a:p>
          <a:p>
            <a:r>
              <a:rPr lang="ru-RU" sz="1400" dirty="0" smtClean="0"/>
              <a:t>подросткам) при проведении международного сравнительного исследования PISA.</a:t>
            </a:r>
          </a:p>
          <a:p>
            <a:endParaRPr lang="ru-RU" sz="1400" dirty="0" smtClean="0"/>
          </a:p>
          <a:p>
            <a:r>
              <a:rPr lang="ru-RU" sz="1400" dirty="0" smtClean="0">
                <a:hlinkClick r:id="rId6"/>
              </a:rPr>
              <a:t>https://rikc.by/ru/PISA/3-ex__pisa.pdf</a:t>
            </a:r>
            <a:r>
              <a:rPr lang="ru-RU" sz="1400" dirty="0" smtClean="0"/>
              <a:t>   - сборник заданий, направленных на выявление уровня</a:t>
            </a:r>
          </a:p>
          <a:p>
            <a:r>
              <a:rPr lang="ru-RU" sz="1400" dirty="0" smtClean="0"/>
              <a:t>естественнонаучной грамотности, предложенных обучающимся / студентам (15-летним</a:t>
            </a:r>
          </a:p>
          <a:p>
            <a:r>
              <a:rPr lang="ru-RU" sz="1400" dirty="0" smtClean="0"/>
              <a:t>подросткам) при проведении международного сравнительного исследования PISA.</a:t>
            </a:r>
          </a:p>
          <a:p>
            <a:endParaRPr lang="ru-RU" sz="1400" dirty="0" smtClean="0"/>
          </a:p>
          <a:p>
            <a:r>
              <a:rPr lang="ru-RU" sz="1400" dirty="0" smtClean="0"/>
              <a:t>http://www.instrao.ru  – сайт Федерального государственного бюджетного научного учреждения</a:t>
            </a:r>
          </a:p>
          <a:p>
            <a:r>
              <a:rPr lang="ru-RU" sz="1400" dirty="0" smtClean="0"/>
              <a:t>"Институт стратегии развития образования Российской академии образования".</a:t>
            </a:r>
          </a:p>
          <a:p>
            <a:endParaRPr lang="ru-RU" sz="1400" dirty="0" smtClean="0"/>
          </a:p>
          <a:p>
            <a:r>
              <a:rPr lang="ru-RU" sz="1400" dirty="0" smtClean="0">
                <a:hlinkClick r:id="rId7"/>
              </a:rPr>
              <a:t>https://fioco.ru</a:t>
            </a:r>
            <a:r>
              <a:rPr lang="ru-RU" sz="1400" dirty="0" smtClean="0"/>
              <a:t>  – открытые задания исследования PISA</a:t>
            </a:r>
          </a:p>
          <a:p>
            <a:endParaRPr lang="ru-RU" sz="1400" dirty="0" smtClean="0"/>
          </a:p>
          <a:p>
            <a:r>
              <a:rPr lang="ru-RU" sz="1400" dirty="0" smtClean="0"/>
              <a:t>http://www.centeroko.ru  - Центр оценки качества образования Института стратегии развития</a:t>
            </a:r>
          </a:p>
          <a:p>
            <a:r>
              <a:rPr lang="ru-RU" sz="1400" dirty="0" smtClean="0"/>
              <a:t>образования РАО</a:t>
            </a:r>
          </a:p>
          <a:p>
            <a:endParaRPr lang="ru-RU" sz="1400" dirty="0" smtClean="0"/>
          </a:p>
          <a:p>
            <a:r>
              <a:rPr lang="ru-RU" sz="1400" dirty="0" smtClean="0">
                <a:hlinkClick r:id="rId8"/>
              </a:rPr>
              <a:t>https://adu.by/images/2018/02/Prim_zadanii_PISA.pdf</a:t>
            </a:r>
            <a:r>
              <a:rPr lang="ru-RU" sz="1400" dirty="0" smtClean="0"/>
              <a:t>  - Международная программа PISA.</a:t>
            </a:r>
          </a:p>
          <a:p>
            <a:r>
              <a:rPr lang="ru-RU" sz="1400" dirty="0" smtClean="0"/>
              <a:t>Примеры заданий по чтению, математике и естествознанию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1696" cy="21762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26" name="AutoShape 2" descr="https://s1.slide-share.ru/s_slide/0162d33af79db8daa7c3aab6100af91c/1b639e41-9c29-4ba9-85c7-a2187ad185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slide/0162d33af79db8daa7c3aab6100af91c/1b639e41-9c29-4ba9-85c7-a2187ad185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s1.slide-share.ru/s_slide/0162d33af79db8daa7c3aab6100af91c/1b639e41-9c29-4ba9-85c7-a2187ad185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Пользователь\Desktop\1b639e41-9c29-4ba9-85c7-a2187ad18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648" y="1255776"/>
            <a:ext cx="8522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Hard</a:t>
            </a:r>
            <a:r>
              <a:rPr lang="ru-RU" sz="4000" dirty="0" smtClean="0"/>
              <a:t> </a:t>
            </a:r>
            <a:r>
              <a:rPr lang="ru-RU" sz="4000" dirty="0" err="1" smtClean="0"/>
              <a:t>skills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Жесткие/узкопрофессиональные навыки</a:t>
            </a:r>
          </a:p>
          <a:p>
            <a:endParaRPr lang="ru-RU" sz="4000" dirty="0" smtClean="0"/>
          </a:p>
          <a:p>
            <a:r>
              <a:rPr lang="ru-RU" sz="4000" dirty="0" err="1" smtClean="0"/>
              <a:t>Soft</a:t>
            </a:r>
            <a:r>
              <a:rPr lang="ru-RU" sz="4000" dirty="0" smtClean="0"/>
              <a:t> </a:t>
            </a:r>
            <a:r>
              <a:rPr lang="ru-RU" sz="4000" dirty="0" err="1" smtClean="0"/>
              <a:t>skills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Гибкие/</a:t>
            </a:r>
            <a:r>
              <a:rPr lang="ru-RU" sz="4000" dirty="0" err="1" smtClean="0"/>
              <a:t>надпрофессиональные</a:t>
            </a:r>
            <a:r>
              <a:rPr lang="ru-RU" sz="4000" dirty="0" smtClean="0"/>
              <a:t> навыки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+mn-lt"/>
              </a:rPr>
              <a:t>Надпрофессиональные</a:t>
            </a:r>
            <a:r>
              <a:rPr lang="ru-RU" dirty="0" smtClean="0">
                <a:latin typeface="+mn-lt"/>
              </a:rPr>
              <a:t> навыки</a:t>
            </a:r>
            <a:endParaRPr lang="ru-RU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839802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Системное мышление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601802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Межотраслевая коммуникация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349515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Управление проектами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53894" y="4111515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Мультизадачность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53894" y="4873515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Работа в условиях неопределенности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56" name="Group 96"/>
          <p:cNvGrpSpPr>
            <a:grpSpLocks/>
          </p:cNvGrpSpPr>
          <p:nvPr/>
        </p:nvGrpSpPr>
        <p:grpSpPr bwMode="auto">
          <a:xfrm>
            <a:off x="1999030" y="5696475"/>
            <a:ext cx="5064125" cy="547687"/>
            <a:chOff x="1268" y="3207"/>
            <a:chExt cx="3190" cy="345"/>
          </a:xfrm>
        </p:grpSpPr>
        <p:sp>
          <p:nvSpPr>
            <p:cNvPr id="5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Работа с людьми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6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7" name="Picture 1" descr="C:\Users\Пользователь\Desktop\21_ве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381000"/>
            <a:ext cx="889635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Эволюция понятия «грамотность»:</a:t>
            </a:r>
            <a:endParaRPr lang="ru-RU" dirty="0">
              <a:latin typeface="+mn-lt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74332" y="1020652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Умение читать, писать, считать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752475" y="1685926"/>
            <a:ext cx="7400925" cy="895350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1133143" y="2787539"/>
            <a:ext cx="7201231" cy="965311"/>
            <a:chOff x="1270" y="2253"/>
            <a:chExt cx="3162" cy="339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392" y="2253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343810" y="3179281"/>
            <a:ext cx="8305578" cy="1992794"/>
            <a:chOff x="652" y="2262"/>
            <a:chExt cx="3895" cy="919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652" y="2614"/>
              <a:ext cx="3895" cy="56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86" y="2262"/>
              <a:ext cx="263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5" name="Group 77"/>
            <p:cNvGrpSpPr>
              <a:grpSpLocks/>
            </p:cNvGrpSpPr>
            <p:nvPr/>
          </p:nvGrpSpPr>
          <p:grpSpPr bwMode="auto">
            <a:xfrm>
              <a:off x="773" y="2771"/>
              <a:ext cx="761" cy="301"/>
              <a:chOff x="919" y="2723"/>
              <a:chExt cx="761" cy="301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38" name="Group 79"/>
              <p:cNvGrpSpPr>
                <a:grpSpLocks/>
              </p:cNvGrpSpPr>
              <p:nvPr/>
            </p:nvGrpSpPr>
            <p:grpSpPr bwMode="auto">
              <a:xfrm>
                <a:off x="919" y="2723"/>
                <a:ext cx="761" cy="301"/>
                <a:chOff x="920" y="1273"/>
                <a:chExt cx="761" cy="301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0" y="1273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0" name="Group 96"/>
          <p:cNvGrpSpPr>
            <a:grpSpLocks/>
          </p:cNvGrpSpPr>
          <p:nvPr/>
        </p:nvGrpSpPr>
        <p:grpSpPr bwMode="auto">
          <a:xfrm rot="10800000" flipV="1">
            <a:off x="847726" y="5295899"/>
            <a:ext cx="7867650" cy="771525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91"/>
              <a:ext cx="263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49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1485901" y="1676400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1958: умение читать тексты с пониманием прочитанного и написать краткое изложение о своей повседневной жизни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047876" y="2790826"/>
            <a:ext cx="611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1965: совокупность умений читать и писать для использования в повседневной жизни и решения житейских проблем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209801" y="3876675"/>
            <a:ext cx="6362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1978 г. функционально грамотным считается только тот, кто может принимать</a:t>
            </a:r>
          </a:p>
          <a:p>
            <a:pPr algn="just"/>
            <a:r>
              <a:rPr lang="ru-RU" sz="1400" dirty="0" smtClean="0"/>
              <a:t>участие во всех видах деятельности, в которых </a:t>
            </a:r>
            <a:r>
              <a:rPr lang="ru-RU" sz="1400" b="1" dirty="0" smtClean="0"/>
              <a:t>грамотность необходима для</a:t>
            </a:r>
          </a:p>
          <a:p>
            <a:r>
              <a:rPr lang="ru-RU" sz="1400" b="1" dirty="0" smtClean="0"/>
              <a:t>эффективного функционирования его группы</a:t>
            </a:r>
            <a:r>
              <a:rPr lang="ru-RU" sz="1400" dirty="0" smtClean="0"/>
              <a:t> и которые дают ему также возможность</a:t>
            </a:r>
          </a:p>
          <a:p>
            <a:r>
              <a:rPr lang="ru-RU" sz="1400" dirty="0" smtClean="0"/>
              <a:t>продолжать пользоваться </a:t>
            </a:r>
            <a:r>
              <a:rPr lang="ru-RU" sz="1400" b="1" dirty="0" smtClean="0"/>
              <a:t>чтением, письмом и счётом для своего собственного</a:t>
            </a:r>
          </a:p>
          <a:p>
            <a:r>
              <a:rPr lang="ru-RU" sz="1400" b="1" dirty="0" smtClean="0"/>
              <a:t>развития и для дальнейшего развития общины </a:t>
            </a:r>
            <a:r>
              <a:rPr lang="ru-RU" sz="1400" dirty="0" smtClean="0"/>
              <a:t>(социального окружения)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143000" y="5324475"/>
            <a:ext cx="6819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2002 г. – 2012 г. «Десятилетие грамотности ООН». Функциональная грамотность становится больше, чем просто базовая грамотность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Международные исследования:</a:t>
            </a:r>
            <a:endParaRPr lang="ru-RU" dirty="0">
              <a:latin typeface="+mn-lt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512064" y="1097281"/>
            <a:ext cx="8266176" cy="1524000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60" y="1303"/>
              <a:ext cx="275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Организация экономического сотрудничества и развития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(OECD)</a:t>
              </a:r>
              <a:endParaRPr lang="ru-RU" sz="16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ФУНКЦИОНАЛЬНАЯ ГРАМОТНОСТЬ</a:t>
              </a:r>
            </a:p>
            <a:p>
              <a:r>
                <a:rPr lang="en-US" sz="1600" b="1" dirty="0" smtClean="0">
                  <a:solidFill>
                    <a:srgbClr val="000000"/>
                  </a:solidFill>
                </a:rPr>
                <a:t>PISA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- м</a:t>
              </a:r>
              <a:r>
                <a:rPr lang="ru-RU" sz="1600" dirty="0" smtClean="0">
                  <a:solidFill>
                    <a:srgbClr val="000000"/>
                  </a:solidFill>
                </a:rPr>
                <a:t>еждународная программа по оценке качества образования. 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</a:rPr>
                <a:t>Оценка функциональной грамотности школьников  в возрасте 15 лет.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</a:rPr>
                <a:t>Каждые 3 года, следующий – 2021.</a:t>
              </a: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841248" y="2841372"/>
            <a:ext cx="7646530" cy="2063056"/>
            <a:chOff x="1268" y="1658"/>
            <a:chExt cx="3200" cy="47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47" y="1841"/>
              <a:ext cx="3000" cy="26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44" y="1658"/>
              <a:ext cx="2924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Международная Ассоциация  по оценке образовательных достижений (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IEA)</a:t>
              </a:r>
              <a:endParaRPr lang="ru-RU" sz="16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АКАДЕМИЧЕСКАЯ ГРАМОТНОСТЬ </a:t>
              </a:r>
            </a:p>
            <a:p>
              <a:r>
                <a:rPr lang="ru-RU" sz="1600" b="1" dirty="0" smtClean="0">
                  <a:solidFill>
                    <a:srgbClr val="000000"/>
                  </a:solidFill>
                </a:rPr>
                <a:t>  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r>
                <a:rPr lang="en-US" sz="1600" b="1" dirty="0" smtClean="0">
                  <a:solidFill>
                    <a:srgbClr val="000000"/>
                  </a:solidFill>
                </a:rPr>
                <a:t>TIMSS</a:t>
              </a:r>
              <a:r>
                <a:rPr lang="ru-RU" sz="1600" dirty="0" smtClean="0">
                  <a:solidFill>
                    <a:srgbClr val="000000"/>
                  </a:solidFill>
                </a:rPr>
                <a:t> - международное сравнительное исследование качества общего образования.</a:t>
              </a:r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ru-RU" sz="1600" dirty="0" smtClean="0">
                  <a:solidFill>
                    <a:srgbClr val="000000"/>
                  </a:solidFill>
                </a:rPr>
                <a:t>Сравнительная оценка качества математического и естественнонаучного образования в начальной и основной школе.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</a:rPr>
                <a:t>  Каждые 4 года, следующий – 2023.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914400" y="4925568"/>
            <a:ext cx="7449312" cy="1511808"/>
            <a:chOff x="1270" y="2245"/>
            <a:chExt cx="3192" cy="34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647" y="2245"/>
              <a:ext cx="27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PIRLS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</a:rPr>
                <a:t>– международное исследование качества чтения и понимания текста. 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</a:rPr>
                <a:t>Каждые 5 лет. Следующий – 2021.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</a:rPr>
                <a:t>Оценка качества чтения и понимания текста у обучающихся начальной школы.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342900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2770" name="Picture 2" descr="https://www.momentofinanza.it/wp-content/uploads/2020/06/test-p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6112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975</Words>
  <Application>Microsoft Office PowerPoint</Application>
  <PresentationFormat>Экран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Надпрофессиональные навыки</vt:lpstr>
      <vt:lpstr>Слайд 6</vt:lpstr>
      <vt:lpstr>Эволюция понятия «грамотность»:</vt:lpstr>
      <vt:lpstr>Международные исследования: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122</cp:revision>
  <dcterms:created xsi:type="dcterms:W3CDTF">2016-11-18T14:12:19Z</dcterms:created>
  <dcterms:modified xsi:type="dcterms:W3CDTF">2021-02-02T09:37:38Z</dcterms:modified>
</cp:coreProperties>
</file>