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6"/>
  </p:notesMasterIdLst>
  <p:sldIdLst>
    <p:sldId id="508" r:id="rId2"/>
    <p:sldId id="638" r:id="rId3"/>
    <p:sldId id="651" r:id="rId4"/>
    <p:sldId id="652" r:id="rId5"/>
    <p:sldId id="653" r:id="rId6"/>
    <p:sldId id="654" r:id="rId7"/>
    <p:sldId id="655" r:id="rId8"/>
    <p:sldId id="657" r:id="rId9"/>
    <p:sldId id="658" r:id="rId10"/>
    <p:sldId id="659" r:id="rId11"/>
    <p:sldId id="660" r:id="rId12"/>
    <p:sldId id="632" r:id="rId13"/>
    <p:sldId id="665" r:id="rId14"/>
    <p:sldId id="666" r:id="rId15"/>
    <p:sldId id="639" r:id="rId16"/>
    <p:sldId id="669" r:id="rId17"/>
    <p:sldId id="611" r:id="rId18"/>
    <p:sldId id="662" r:id="rId19"/>
    <p:sldId id="663" r:id="rId20"/>
    <p:sldId id="664" r:id="rId21"/>
    <p:sldId id="661" r:id="rId22"/>
    <p:sldId id="612" r:id="rId23"/>
    <p:sldId id="614" r:id="rId24"/>
    <p:sldId id="615" r:id="rId25"/>
    <p:sldId id="616" r:id="rId26"/>
    <p:sldId id="617" r:id="rId27"/>
    <p:sldId id="620" r:id="rId28"/>
    <p:sldId id="618" r:id="rId29"/>
    <p:sldId id="621" r:id="rId30"/>
    <p:sldId id="613" r:id="rId31"/>
    <p:sldId id="622" r:id="rId32"/>
    <p:sldId id="650" r:id="rId33"/>
    <p:sldId id="667" r:id="rId34"/>
    <p:sldId id="59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CCFF"/>
    <a:srgbClr val="66FFFF"/>
    <a:srgbClr val="27E1D8"/>
    <a:srgbClr val="1D208F"/>
    <a:srgbClr val="990000"/>
    <a:srgbClr val="043C97"/>
    <a:srgbClr val="211E54"/>
    <a:srgbClr val="F4E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4660"/>
  </p:normalViewPr>
  <p:slideViewPr>
    <p:cSldViewPr>
      <p:cViewPr varScale="1">
        <p:scale>
          <a:sx n="109" d="100"/>
          <a:sy n="109" d="100"/>
        </p:scale>
        <p:origin x="9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.kazarina\&#1050;&#1072;&#1092;&#1077;&#1076;&#1088;&#1072;\&#1084;&#1077;&#1088;&#1086;&#1087;&#1088;&#1080;&#1103;&#1090;&#1080;&#1103;\0.%202017%20&#1084;&#1077;&#1088;&#1086;&#1087;&#1088;&#1080;&#1103;&#1090;&#1080;&#1103;\2.2\2.2.%202019\&#1084;&#1077;&#1088;&#1086;&#1087;&#1088;&#1080;&#1103;&#1090;&#1080;&#1103;\2019.10.31%20&#1082;&#1086;&#1083;&#1083;&#1077;&#1075;&#1080;&#1103;\&#1054;&#1054;%20&#1089;%20&#1085;&#1080;&#1079;%20&#1088;&#1077;&#1079;&#1091;&#1083;&#1100;&#1090;%20&#1045;&#1043;&#1069;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 ГИА-11'!$B$112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'2019 ГИА-11'!$C$111:$N$111</c:f>
              <c:strCache>
                <c:ptCount val="12"/>
                <c:pt idx="0">
                  <c:v>Рус. яз.</c:v>
                </c:pt>
                <c:pt idx="1">
                  <c:v>Матем. проф.</c:v>
                </c:pt>
                <c:pt idx="2">
                  <c:v>Матем. баз.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Информ.</c:v>
                </c:pt>
                <c:pt idx="6">
                  <c:v>Биолог</c:v>
                </c:pt>
                <c:pt idx="7">
                  <c:v>Истор</c:v>
                </c:pt>
                <c:pt idx="8">
                  <c:v>Геогр</c:v>
                </c:pt>
                <c:pt idx="9">
                  <c:v>Англ. язык</c:v>
                </c:pt>
                <c:pt idx="10">
                  <c:v>Обществ</c:v>
                </c:pt>
                <c:pt idx="11">
                  <c:v>Литер</c:v>
                </c:pt>
              </c:strCache>
            </c:strRef>
          </c:cat>
          <c:val>
            <c:numRef>
              <c:f>'2019 ГИА-11'!$C$112:$N$112</c:f>
              <c:numCache>
                <c:formatCode>General</c:formatCode>
                <c:ptCount val="12"/>
                <c:pt idx="0">
                  <c:v>16</c:v>
                </c:pt>
                <c:pt idx="1">
                  <c:v>73</c:v>
                </c:pt>
                <c:pt idx="2">
                  <c:v>79</c:v>
                </c:pt>
                <c:pt idx="3">
                  <c:v>21</c:v>
                </c:pt>
                <c:pt idx="4">
                  <c:v>8</c:v>
                </c:pt>
                <c:pt idx="5">
                  <c:v>33</c:v>
                </c:pt>
                <c:pt idx="6">
                  <c:v>33</c:v>
                </c:pt>
                <c:pt idx="7">
                  <c:v>14</c:v>
                </c:pt>
                <c:pt idx="8">
                  <c:v>0</c:v>
                </c:pt>
                <c:pt idx="9">
                  <c:v>7</c:v>
                </c:pt>
                <c:pt idx="10">
                  <c:v>12</c:v>
                </c:pt>
                <c:pt idx="1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2-4CFB-9FB0-054762FEBD01}"/>
            </c:ext>
          </c:extLst>
        </c:ser>
        <c:ser>
          <c:idx val="1"/>
          <c:order val="1"/>
          <c:tx>
            <c:strRef>
              <c:f>'2019 ГИА-11'!$B$113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'2019 ГИА-11'!$C$111:$N$111</c:f>
              <c:strCache>
                <c:ptCount val="12"/>
                <c:pt idx="0">
                  <c:v>Рус. яз.</c:v>
                </c:pt>
                <c:pt idx="1">
                  <c:v>Матем. проф.</c:v>
                </c:pt>
                <c:pt idx="2">
                  <c:v>Матем. баз.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Информ.</c:v>
                </c:pt>
                <c:pt idx="6">
                  <c:v>Биолог</c:v>
                </c:pt>
                <c:pt idx="7">
                  <c:v>Истор</c:v>
                </c:pt>
                <c:pt idx="8">
                  <c:v>Геогр</c:v>
                </c:pt>
                <c:pt idx="9">
                  <c:v>Англ. язык</c:v>
                </c:pt>
                <c:pt idx="10">
                  <c:v>Обществ</c:v>
                </c:pt>
                <c:pt idx="11">
                  <c:v>Литер</c:v>
                </c:pt>
              </c:strCache>
            </c:strRef>
          </c:cat>
          <c:val>
            <c:numRef>
              <c:f>'2019 ГИА-11'!$C$113:$N$113</c:f>
              <c:numCache>
                <c:formatCode>General</c:formatCode>
                <c:ptCount val="12"/>
                <c:pt idx="0">
                  <c:v>17</c:v>
                </c:pt>
                <c:pt idx="1">
                  <c:v>20</c:v>
                </c:pt>
                <c:pt idx="2">
                  <c:v>33</c:v>
                </c:pt>
                <c:pt idx="3">
                  <c:v>15</c:v>
                </c:pt>
                <c:pt idx="4">
                  <c:v>20</c:v>
                </c:pt>
                <c:pt idx="5">
                  <c:v>5</c:v>
                </c:pt>
                <c:pt idx="6">
                  <c:v>5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15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2-4CFB-9FB0-054762FEB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331104"/>
        <c:axId val="249331888"/>
      </c:barChart>
      <c:catAx>
        <c:axId val="2493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331888"/>
        <c:crosses val="autoZero"/>
        <c:auto val="1"/>
        <c:lblAlgn val="ctr"/>
        <c:lblOffset val="100"/>
        <c:noMultiLvlLbl val="0"/>
      </c:catAx>
      <c:valAx>
        <c:axId val="24933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школ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331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/>
              <a:t>ГИА-11</a:t>
            </a:r>
          </a:p>
        </c:rich>
      </c:tx>
      <c:layout>
        <c:manualLayout>
          <c:xMode val="edge"/>
          <c:yMode val="edge"/>
          <c:x val="0.88143528725575959"/>
          <c:y val="1.124401434553507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Лист1!$J$6:$J$122</c:f>
              <c:numCache>
                <c:formatCode>0%</c:formatCode>
                <c:ptCount val="117"/>
                <c:pt idx="0">
                  <c:v>0.69298245614035092</c:v>
                </c:pt>
                <c:pt idx="1">
                  <c:v>0.47368421052631576</c:v>
                </c:pt>
                <c:pt idx="2">
                  <c:v>0.71</c:v>
                </c:pt>
                <c:pt idx="3">
                  <c:v>0</c:v>
                </c:pt>
                <c:pt idx="4">
                  <c:v>0.51929824561403515</c:v>
                </c:pt>
                <c:pt idx="5">
                  <c:v>0.57456140350877194</c:v>
                </c:pt>
                <c:pt idx="6">
                  <c:v>0.58280701754385966</c:v>
                </c:pt>
                <c:pt idx="7">
                  <c:v>0.68122807017543852</c:v>
                </c:pt>
                <c:pt idx="8">
                  <c:v>0.56140350877192979</c:v>
                </c:pt>
                <c:pt idx="9">
                  <c:v>0.60526315789473684</c:v>
                </c:pt>
                <c:pt idx="10">
                  <c:v>0.64912280701754388</c:v>
                </c:pt>
                <c:pt idx="11">
                  <c:v>0</c:v>
                </c:pt>
                <c:pt idx="12">
                  <c:v>0</c:v>
                </c:pt>
                <c:pt idx="13">
                  <c:v>0.69824561403508767</c:v>
                </c:pt>
                <c:pt idx="14">
                  <c:v>0.58473684210526311</c:v>
                </c:pt>
                <c:pt idx="15">
                  <c:v>0.42105263157894735</c:v>
                </c:pt>
                <c:pt idx="16">
                  <c:v>0</c:v>
                </c:pt>
                <c:pt idx="17">
                  <c:v>0.37894736842105264</c:v>
                </c:pt>
                <c:pt idx="18">
                  <c:v>0.46578947368421053</c:v>
                </c:pt>
                <c:pt idx="19">
                  <c:v>0</c:v>
                </c:pt>
                <c:pt idx="20">
                  <c:v>0.57526315789473681</c:v>
                </c:pt>
                <c:pt idx="21">
                  <c:v>0</c:v>
                </c:pt>
                <c:pt idx="22">
                  <c:v>0.65666666666666662</c:v>
                </c:pt>
                <c:pt idx="23">
                  <c:v>0.68859649122807021</c:v>
                </c:pt>
                <c:pt idx="24">
                  <c:v>0</c:v>
                </c:pt>
                <c:pt idx="25">
                  <c:v>0</c:v>
                </c:pt>
                <c:pt idx="26">
                  <c:v>0.64473684210526316</c:v>
                </c:pt>
                <c:pt idx="27">
                  <c:v>0.42105263157894735</c:v>
                </c:pt>
                <c:pt idx="28">
                  <c:v>0.77771929824561403</c:v>
                </c:pt>
                <c:pt idx="29">
                  <c:v>0.34210526315789475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0.53333333333333333</c:v>
                </c:pt>
                <c:pt idx="34">
                  <c:v>0.53947368421052633</c:v>
                </c:pt>
                <c:pt idx="35">
                  <c:v>0.65421052631578946</c:v>
                </c:pt>
                <c:pt idx="36">
                  <c:v>0.64035087719298245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0.55140350877192978</c:v>
                </c:pt>
                <c:pt idx="42">
                  <c:v>0.49824561403508771</c:v>
                </c:pt>
                <c:pt idx="43">
                  <c:v>0.68649122807017549</c:v>
                </c:pt>
                <c:pt idx="44">
                  <c:v>0</c:v>
                </c:pt>
                <c:pt idx="45">
                  <c:v>0</c:v>
                </c:pt>
                <c:pt idx="46">
                  <c:v>0.58175438596491225</c:v>
                </c:pt>
                <c:pt idx="47">
                  <c:v>0.69649122807017549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0.72228070175438597</c:v>
                </c:pt>
                <c:pt idx="55">
                  <c:v>0.57263157894736838</c:v>
                </c:pt>
                <c:pt idx="56">
                  <c:v>0</c:v>
                </c:pt>
                <c:pt idx="57">
                  <c:v>0.41228070175438597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0.35964912280701755</c:v>
                </c:pt>
                <c:pt idx="63">
                  <c:v>0</c:v>
                </c:pt>
                <c:pt idx="64">
                  <c:v>0.40350877192982454</c:v>
                </c:pt>
                <c:pt idx="65">
                  <c:v>0.54736842105263162</c:v>
                </c:pt>
                <c:pt idx="66">
                  <c:v>0.86842105263157898</c:v>
                </c:pt>
                <c:pt idx="67">
                  <c:v>0</c:v>
                </c:pt>
                <c:pt idx="68">
                  <c:v>0.46789473684210531</c:v>
                </c:pt>
                <c:pt idx="69">
                  <c:v>0.55263157894736847</c:v>
                </c:pt>
                <c:pt idx="70">
                  <c:v>0.50122807017543858</c:v>
                </c:pt>
                <c:pt idx="71">
                  <c:v>0.4885964912280702</c:v>
                </c:pt>
                <c:pt idx="72">
                  <c:v>0</c:v>
                </c:pt>
                <c:pt idx="73">
                  <c:v>0</c:v>
                </c:pt>
                <c:pt idx="74">
                  <c:v>0.7192982456140351</c:v>
                </c:pt>
                <c:pt idx="75">
                  <c:v>0.52105263157894732</c:v>
                </c:pt>
                <c:pt idx="76">
                  <c:v>0.56140350877192979</c:v>
                </c:pt>
                <c:pt idx="77">
                  <c:v>0.40350877192982454</c:v>
                </c:pt>
                <c:pt idx="78">
                  <c:v>0.44157894736842107</c:v>
                </c:pt>
                <c:pt idx="79">
                  <c:v>0.5496491228070175</c:v>
                </c:pt>
                <c:pt idx="80">
                  <c:v>0.58771929824561409</c:v>
                </c:pt>
                <c:pt idx="81">
                  <c:v>0.65491228070175433</c:v>
                </c:pt>
                <c:pt idx="82">
                  <c:v>0</c:v>
                </c:pt>
                <c:pt idx="83">
                  <c:v>0.69</c:v>
                </c:pt>
                <c:pt idx="84">
                  <c:v>0</c:v>
                </c:pt>
                <c:pt idx="85">
                  <c:v>0</c:v>
                </c:pt>
                <c:pt idx="86">
                  <c:v>0.46491228070175439</c:v>
                </c:pt>
                <c:pt idx="87">
                  <c:v>0</c:v>
                </c:pt>
                <c:pt idx="88">
                  <c:v>0.59649122807017541</c:v>
                </c:pt>
                <c:pt idx="89">
                  <c:v>0.68421052631578949</c:v>
                </c:pt>
                <c:pt idx="90">
                  <c:v>0.56315789473684208</c:v>
                </c:pt>
                <c:pt idx="91">
                  <c:v>0.56140350877192979</c:v>
                </c:pt>
                <c:pt idx="92">
                  <c:v>0.72438596491228069</c:v>
                </c:pt>
                <c:pt idx="93">
                  <c:v>0.60701754385964912</c:v>
                </c:pt>
                <c:pt idx="94">
                  <c:v>0.52824561403508774</c:v>
                </c:pt>
                <c:pt idx="95">
                  <c:v>0.60666666666666669</c:v>
                </c:pt>
                <c:pt idx="96">
                  <c:v>0.73684210526315785</c:v>
                </c:pt>
                <c:pt idx="97">
                  <c:v>0.6691228070175439</c:v>
                </c:pt>
                <c:pt idx="98">
                  <c:v>0.72807017543859653</c:v>
                </c:pt>
                <c:pt idx="99">
                  <c:v>0.38017543859649128</c:v>
                </c:pt>
                <c:pt idx="100">
                  <c:v>0.67543859649122806</c:v>
                </c:pt>
                <c:pt idx="101">
                  <c:v>0.55263157894736847</c:v>
                </c:pt>
                <c:pt idx="102">
                  <c:v>0.55561403508771934</c:v>
                </c:pt>
                <c:pt idx="103">
                  <c:v>0.7192982456140351</c:v>
                </c:pt>
                <c:pt idx="104">
                  <c:v>0.66859649122807019</c:v>
                </c:pt>
                <c:pt idx="105">
                  <c:v>0</c:v>
                </c:pt>
                <c:pt idx="106">
                  <c:v>0.67543859649122806</c:v>
                </c:pt>
                <c:pt idx="107">
                  <c:v>0</c:v>
                </c:pt>
                <c:pt idx="108">
                  <c:v>0</c:v>
                </c:pt>
                <c:pt idx="109">
                  <c:v>0.66421052631578947</c:v>
                </c:pt>
                <c:pt idx="110">
                  <c:v>0.7192982456140351</c:v>
                </c:pt>
                <c:pt idx="111">
                  <c:v>0.50245614035087716</c:v>
                </c:pt>
                <c:pt idx="112">
                  <c:v>0.64912280701754388</c:v>
                </c:pt>
                <c:pt idx="113">
                  <c:v>0.39473684210526316</c:v>
                </c:pt>
                <c:pt idx="114">
                  <c:v>0</c:v>
                </c:pt>
                <c:pt idx="115">
                  <c:v>0.51754385964912286</c:v>
                </c:pt>
                <c:pt idx="116">
                  <c:v>0.55929824561403507</c:v>
                </c:pt>
              </c:numCache>
            </c:numRef>
          </c:xVal>
          <c:yVal>
            <c:numRef>
              <c:f>Лист1!$K$6:$K$122</c:f>
              <c:numCache>
                <c:formatCode>0%</c:formatCode>
                <c:ptCount val="117"/>
                <c:pt idx="0">
                  <c:v>0.8</c:v>
                </c:pt>
                <c:pt idx="1">
                  <c:v>0.5</c:v>
                </c:pt>
                <c:pt idx="2">
                  <c:v>0.6</c:v>
                </c:pt>
                <c:pt idx="3">
                  <c:v>0</c:v>
                </c:pt>
                <c:pt idx="4">
                  <c:v>0.504</c:v>
                </c:pt>
                <c:pt idx="5">
                  <c:v>0.45999999999999996</c:v>
                </c:pt>
                <c:pt idx="6">
                  <c:v>0.63900000000000001</c:v>
                </c:pt>
                <c:pt idx="7">
                  <c:v>0.6915</c:v>
                </c:pt>
                <c:pt idx="8">
                  <c:v>0.70250000000000001</c:v>
                </c:pt>
                <c:pt idx="9">
                  <c:v>0.85</c:v>
                </c:pt>
                <c:pt idx="10">
                  <c:v>0.7</c:v>
                </c:pt>
                <c:pt idx="11">
                  <c:v>0</c:v>
                </c:pt>
                <c:pt idx="12">
                  <c:v>0</c:v>
                </c:pt>
                <c:pt idx="13">
                  <c:v>0.75</c:v>
                </c:pt>
                <c:pt idx="14">
                  <c:v>0.78349999999999997</c:v>
                </c:pt>
                <c:pt idx="15">
                  <c:v>0.55000000000000004</c:v>
                </c:pt>
                <c:pt idx="16">
                  <c:v>0</c:v>
                </c:pt>
                <c:pt idx="17">
                  <c:v>0.32850000000000001</c:v>
                </c:pt>
                <c:pt idx="18">
                  <c:v>0.61799999999999999</c:v>
                </c:pt>
                <c:pt idx="19">
                  <c:v>0</c:v>
                </c:pt>
                <c:pt idx="20">
                  <c:v>0.44550000000000001</c:v>
                </c:pt>
                <c:pt idx="21">
                  <c:v>0</c:v>
                </c:pt>
                <c:pt idx="22">
                  <c:v>0.65</c:v>
                </c:pt>
                <c:pt idx="23">
                  <c:v>0.88249999999999995</c:v>
                </c:pt>
                <c:pt idx="24">
                  <c:v>0</c:v>
                </c:pt>
                <c:pt idx="25">
                  <c:v>0</c:v>
                </c:pt>
                <c:pt idx="26">
                  <c:v>0.625</c:v>
                </c:pt>
                <c:pt idx="27">
                  <c:v>0.55000000000000004</c:v>
                </c:pt>
                <c:pt idx="28">
                  <c:v>0.88350000000000006</c:v>
                </c:pt>
                <c:pt idx="29">
                  <c:v>0.57499999999999996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0.33350000000000002</c:v>
                </c:pt>
                <c:pt idx="34">
                  <c:v>0.32</c:v>
                </c:pt>
                <c:pt idx="35">
                  <c:v>0.60699999999999998</c:v>
                </c:pt>
                <c:pt idx="36">
                  <c:v>0.7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0.65</c:v>
                </c:pt>
                <c:pt idx="42">
                  <c:v>0.47850000000000004</c:v>
                </c:pt>
                <c:pt idx="43">
                  <c:v>0.72499999999999998</c:v>
                </c:pt>
                <c:pt idx="44">
                  <c:v>0</c:v>
                </c:pt>
                <c:pt idx="45">
                  <c:v>0</c:v>
                </c:pt>
                <c:pt idx="46">
                  <c:v>0.62649999999999995</c:v>
                </c:pt>
                <c:pt idx="47">
                  <c:v>0.85500000000000009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0.74150000000000005</c:v>
                </c:pt>
                <c:pt idx="55">
                  <c:v>0.50849999999999995</c:v>
                </c:pt>
                <c:pt idx="56">
                  <c:v>0.25</c:v>
                </c:pt>
                <c:pt idx="57">
                  <c:v>0.72499999999999998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0.5</c:v>
                </c:pt>
                <c:pt idx="63">
                  <c:v>0</c:v>
                </c:pt>
                <c:pt idx="64">
                  <c:v>0.65</c:v>
                </c:pt>
                <c:pt idx="65">
                  <c:v>0.33999999999999997</c:v>
                </c:pt>
                <c:pt idx="66">
                  <c:v>0.77500000000000002</c:v>
                </c:pt>
                <c:pt idx="67">
                  <c:v>0</c:v>
                </c:pt>
                <c:pt idx="68">
                  <c:v>0.66649999999999998</c:v>
                </c:pt>
                <c:pt idx="69">
                  <c:v>0.53349999999999997</c:v>
                </c:pt>
                <c:pt idx="70">
                  <c:v>0.5645</c:v>
                </c:pt>
                <c:pt idx="71">
                  <c:v>0.69599999999999995</c:v>
                </c:pt>
                <c:pt idx="72">
                  <c:v>0</c:v>
                </c:pt>
                <c:pt idx="73">
                  <c:v>0</c:v>
                </c:pt>
                <c:pt idx="74">
                  <c:v>0.78550000000000009</c:v>
                </c:pt>
                <c:pt idx="75">
                  <c:v>0.61499999999999999</c:v>
                </c:pt>
                <c:pt idx="76">
                  <c:v>0.66649999999999998</c:v>
                </c:pt>
                <c:pt idx="77">
                  <c:v>0.5</c:v>
                </c:pt>
                <c:pt idx="78">
                  <c:v>0.6835</c:v>
                </c:pt>
                <c:pt idx="79">
                  <c:v>0.58350000000000002</c:v>
                </c:pt>
                <c:pt idx="80">
                  <c:v>0.6</c:v>
                </c:pt>
                <c:pt idx="81">
                  <c:v>0.61449999999999994</c:v>
                </c:pt>
                <c:pt idx="82">
                  <c:v>0</c:v>
                </c:pt>
                <c:pt idx="83">
                  <c:v>0.78349999999999997</c:v>
                </c:pt>
                <c:pt idx="84">
                  <c:v>0</c:v>
                </c:pt>
                <c:pt idx="85">
                  <c:v>0</c:v>
                </c:pt>
                <c:pt idx="86">
                  <c:v>0.65</c:v>
                </c:pt>
                <c:pt idx="87">
                  <c:v>0</c:v>
                </c:pt>
                <c:pt idx="88">
                  <c:v>0.7</c:v>
                </c:pt>
                <c:pt idx="89">
                  <c:v>0.76649999999999996</c:v>
                </c:pt>
                <c:pt idx="90">
                  <c:v>0.47499999999999998</c:v>
                </c:pt>
                <c:pt idx="91">
                  <c:v>0.71550000000000002</c:v>
                </c:pt>
                <c:pt idx="92">
                  <c:v>0.84299999999999997</c:v>
                </c:pt>
                <c:pt idx="93">
                  <c:v>0.66649999999999998</c:v>
                </c:pt>
                <c:pt idx="94">
                  <c:v>0.82200000000000006</c:v>
                </c:pt>
                <c:pt idx="95">
                  <c:v>0.72899999999999998</c:v>
                </c:pt>
                <c:pt idx="96">
                  <c:v>0.75</c:v>
                </c:pt>
                <c:pt idx="97">
                  <c:v>0.71449999999999991</c:v>
                </c:pt>
                <c:pt idx="98">
                  <c:v>0.76</c:v>
                </c:pt>
                <c:pt idx="99">
                  <c:v>0.46449999999999997</c:v>
                </c:pt>
                <c:pt idx="100">
                  <c:v>0.6915</c:v>
                </c:pt>
                <c:pt idx="101">
                  <c:v>0.83149999999999991</c:v>
                </c:pt>
                <c:pt idx="102">
                  <c:v>0.63349999999999995</c:v>
                </c:pt>
                <c:pt idx="103">
                  <c:v>0.71550000000000002</c:v>
                </c:pt>
                <c:pt idx="104">
                  <c:v>0.55199999999999994</c:v>
                </c:pt>
                <c:pt idx="105">
                  <c:v>0</c:v>
                </c:pt>
                <c:pt idx="106">
                  <c:v>0.32500000000000001</c:v>
                </c:pt>
                <c:pt idx="107">
                  <c:v>0</c:v>
                </c:pt>
                <c:pt idx="108">
                  <c:v>0</c:v>
                </c:pt>
                <c:pt idx="109">
                  <c:v>0.72150000000000003</c:v>
                </c:pt>
                <c:pt idx="110">
                  <c:v>0.73750000000000004</c:v>
                </c:pt>
                <c:pt idx="111">
                  <c:v>0.32250000000000001</c:v>
                </c:pt>
                <c:pt idx="112">
                  <c:v>0.63749999999999996</c:v>
                </c:pt>
                <c:pt idx="113">
                  <c:v>0.57499999999999996</c:v>
                </c:pt>
                <c:pt idx="114">
                  <c:v>0</c:v>
                </c:pt>
                <c:pt idx="115">
                  <c:v>0</c:v>
                </c:pt>
                <c:pt idx="116">
                  <c:v>0.52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9F-4D2B-9BEB-B0EF75D5B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347808"/>
        <c:axId val="367368976"/>
      </c:scatterChart>
      <c:valAx>
        <c:axId val="36734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Русский язык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7368976"/>
        <c:crosses val="autoZero"/>
        <c:crossBetween val="midCat"/>
      </c:valAx>
      <c:valAx>
        <c:axId val="36736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Математика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7347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0.10466</cdr:x>
      <cdr:y>0.38677</cdr:y>
    </cdr:from>
    <cdr:to>
      <cdr:x>1</cdr:x>
      <cdr:y>0.3894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672875" y="1447800"/>
          <a:ext cx="5756500" cy="98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0.62519</cdr:x>
      <cdr:y>0.1145</cdr:y>
    </cdr:from>
    <cdr:to>
      <cdr:x>0.62667</cdr:x>
      <cdr:y>0.85242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019550" y="428625"/>
          <a:ext cx="9525" cy="27622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0.53188</cdr:x>
      <cdr:y>0.84067</cdr:y>
    </cdr:from>
    <cdr:to>
      <cdr:x>0.56413</cdr:x>
      <cdr:y>0.87984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3419630" y="3146902"/>
          <a:ext cx="207347" cy="14662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0.41158</cdr:x>
      <cdr:y>0.77636</cdr:y>
    </cdr:from>
    <cdr:to>
      <cdr:x>0.52602</cdr:x>
      <cdr:y>0.96438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46181" y="2906155"/>
          <a:ext cx="735777" cy="703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Не сдавали</a:t>
          </a:r>
          <a:r>
            <a:rPr lang="ru-RU" sz="1100" baseline="0"/>
            <a:t> математику базовую</a:t>
          </a:r>
          <a:endParaRPr lang="ru-RU" sz="1100"/>
        </a:p>
      </cdr:txBody>
    </cdr:sp>
  </cdr:relSizeAnchor>
  <cdr:relSizeAnchor xmlns:cdr="http://schemas.openxmlformats.org/drawingml/2006/chartDrawing">
    <cdr:from>
      <cdr:x>0.09154</cdr:x>
      <cdr:y>0.65194</cdr:y>
    </cdr:from>
    <cdr:to>
      <cdr:x>0.12379</cdr:x>
      <cdr:y>0.69111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588540" y="2440441"/>
          <a:ext cx="207348" cy="14662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0.1136</cdr:x>
      <cdr:y>0.70928</cdr:y>
    </cdr:from>
    <cdr:to>
      <cdr:x>0.22805</cdr:x>
      <cdr:y>0.87753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7677" y="38548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0.1282</cdr:x>
      <cdr:y>0.64948</cdr:y>
    </cdr:from>
    <cdr:to>
      <cdr:x>0.24265</cdr:x>
      <cdr:y>0.81773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4227" y="2431215"/>
          <a:ext cx="735842" cy="629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Не сдавали русский язык</a:t>
          </a:r>
        </a:p>
      </cdr:txBody>
    </cdr:sp>
  </cdr:relSizeAnchor>
  <cdr:relSizeAnchor xmlns:cdr="http://schemas.openxmlformats.org/drawingml/2006/chartDrawing">
    <cdr:from>
      <cdr:x>0.01403</cdr:x>
      <cdr:y>0</cdr:y>
    </cdr:from>
    <cdr:to>
      <cdr:x>0.12847</cdr:x>
      <cdr:y>0.16825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206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11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выборке </a:t>
          </a:r>
          <a:r>
            <a:rPr lang="ru-RU" sz="11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en-US" sz="11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1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ОО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0.19776</cdr:x>
      <cdr:y>0.51546</cdr:y>
    </cdr:from>
    <cdr:to>
      <cdr:x>0.3122</cdr:x>
      <cdr:y>0.68371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80030" y="28014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ОО - низкие результаты</a:t>
          </a:r>
        </a:p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ru-RU" sz="1100" b="1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русскому языку и</a:t>
          </a:r>
        </a:p>
        <a:p xmlns:a="http://schemas.openxmlformats.org/drawingml/2006/main">
          <a:r>
            <a:rPr lang="ru-RU" sz="1100" b="1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математике</a:t>
          </a:r>
          <a:endParaRPr lang="ru-RU" sz="11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0.70341</cdr:x>
      <cdr:y>0.48976</cdr:y>
    </cdr:from>
    <cdr:to>
      <cdr:x>0.81786</cdr:x>
      <cdr:y>0.65801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20124" y="26617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ОО - высокие результаты</a:t>
          </a:r>
        </a:p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ru-RU" sz="1100" b="1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русскому языку и низкие по</a:t>
          </a:r>
        </a:p>
        <a:p xmlns:a="http://schemas.openxmlformats.org/drawingml/2006/main">
          <a:r>
            <a:rPr lang="ru-RU" sz="1100" b="1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математике</a:t>
          </a:r>
          <a:endParaRPr lang="ru-RU" sz="11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0.17045</cdr:x>
      <cdr:y>0.0712</cdr:y>
    </cdr:from>
    <cdr:to>
      <cdr:x>0.2849</cdr:x>
      <cdr:y>0.23945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361888" y="3869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ОО - низкие результаты</a:t>
          </a:r>
        </a:p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ru-RU" sz="1100" b="1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русскому языку и высокие по</a:t>
          </a:r>
        </a:p>
        <a:p xmlns:a="http://schemas.openxmlformats.org/drawingml/2006/main">
          <a:r>
            <a:rPr lang="ru-RU" sz="1100" b="1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математике</a:t>
          </a:r>
          <a:endParaRPr lang="ru-RU" sz="11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0.68798</cdr:x>
      <cdr:y>0.0712</cdr:y>
    </cdr:from>
    <cdr:to>
      <cdr:x>0.80243</cdr:x>
      <cdr:y>0.23945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496858" y="3869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ОО - высокие результаты</a:t>
          </a:r>
        </a:p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ru-RU" sz="1100" b="1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русскому языку и</a:t>
          </a:r>
        </a:p>
        <a:p xmlns:a="http://schemas.openxmlformats.org/drawingml/2006/main">
          <a:r>
            <a:rPr lang="ru-RU" sz="1100" b="1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математике</a:t>
          </a:r>
          <a:endParaRPr lang="ru-RU" sz="11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9CCD83-3EB2-4DE0-9538-60A9DE278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92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C71A7-A433-48ED-BD8B-8780B5D55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CA8DB-463A-4DF9-9967-464B517173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59D08-465A-4880-8745-B8FBC0B847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41F3-2DA3-41A5-B7BD-B49C319EC9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F09E-7B93-418C-BDDD-0D68A4F4ED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3D70B-4991-4219-B808-73DD60EBD3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C7DF9-17A4-429A-91B3-CF798BDB01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77955-917D-4DFC-9C52-4138D69A32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1F51-4863-40FF-8513-63B5E85C7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1CFF5-9A4F-462A-A282-DB38D6DA0E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F41F0-9A57-4FA6-BD1E-028981DC5A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DE20493-336B-4BA6-B449-EA16894A5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29200"/>
            <a:ext cx="8604448" cy="3810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altLang="ru-RU" sz="96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Казарина Вера Викторовна, ГАУ ДПО </a:t>
            </a:r>
          </a:p>
          <a:p>
            <a:pPr algn="ctr"/>
            <a:r>
              <a:rPr lang="ru-RU" altLang="ru-RU" sz="96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«Институт развития образования Иркутской области»</a:t>
            </a:r>
          </a:p>
          <a:p>
            <a:pPr algn="ctr"/>
            <a:r>
              <a:rPr lang="ru-RU" altLang="ru-RU" sz="1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марта 2020 года</a:t>
            </a:r>
            <a:endParaRPr lang="en-US" altLang="ru-RU" sz="1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688"/>
            <a:ext cx="9144000" cy="3888432"/>
          </a:xfr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идентификации группы школ с низкими результатами обучения и школ, функционирующих в неблагоприятных социальных условиях, в Иркутской области с учетом региональных критериев и </a:t>
            </a:r>
            <a:r>
              <a:rPr lang="ru-RU" sz="36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показателей</a:t>
            </a:r>
            <a:endParaRPr lang="en-US" altLang="ru-RU" sz="3600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1" y="516742"/>
          <a:ext cx="8784976" cy="6224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313">
                  <a:extLst>
                    <a:ext uri="{9D8B030D-6E8A-4147-A177-3AD203B41FA5}">
                      <a16:colId xmlns:a16="http://schemas.microsoft.com/office/drawing/2014/main" val="3593212284"/>
                    </a:ext>
                  </a:extLst>
                </a:gridCol>
                <a:gridCol w="2274313">
                  <a:extLst>
                    <a:ext uri="{9D8B030D-6E8A-4147-A177-3AD203B41FA5}">
                      <a16:colId xmlns:a16="http://schemas.microsoft.com/office/drawing/2014/main" val="3737807929"/>
                    </a:ext>
                  </a:extLst>
                </a:gridCol>
                <a:gridCol w="1688058">
                  <a:extLst>
                    <a:ext uri="{9D8B030D-6E8A-4147-A177-3AD203B41FA5}">
                      <a16:colId xmlns:a16="http://schemas.microsoft.com/office/drawing/2014/main" val="4280914690"/>
                    </a:ext>
                  </a:extLst>
                </a:gridCol>
                <a:gridCol w="1319808">
                  <a:extLst>
                    <a:ext uri="{9D8B030D-6E8A-4147-A177-3AD203B41FA5}">
                      <a16:colId xmlns:a16="http://schemas.microsoft.com/office/drawing/2014/main" val="1186781849"/>
                    </a:ext>
                  </a:extLst>
                </a:gridCol>
                <a:gridCol w="1228484">
                  <a:extLst>
                    <a:ext uri="{9D8B030D-6E8A-4147-A177-3AD203B41FA5}">
                      <a16:colId xmlns:a16="http://schemas.microsoft.com/office/drawing/2014/main" val="4219871077"/>
                    </a:ext>
                  </a:extLst>
                </a:gridCol>
              </a:tblGrid>
              <a:tr h="248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Ангарск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№22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48853"/>
                  </a:ext>
                </a:extLst>
              </a:tr>
              <a:tr h="24898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Заларинский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Мойганская СОШ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623549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89270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Троицкая СОШ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107541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17712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Бажирская ООШ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990995"/>
                  </a:ext>
                </a:extLst>
              </a:tr>
              <a:tr h="248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Свирск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Макарьевская СОШ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751122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80497"/>
                  </a:ext>
                </a:extLst>
              </a:tr>
              <a:tr h="248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Нижнеудинский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СОШ №12 г. Нижнеудинск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23595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06795"/>
                  </a:ext>
                </a:extLst>
              </a:tr>
              <a:tr h="248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Нукутский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Тангутская СОШ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 классы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650781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536095"/>
                  </a:ext>
                </a:extLst>
              </a:tr>
              <a:tr h="248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Усольский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Тальянская СОШ №17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144168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40049"/>
                  </a:ext>
                </a:extLst>
              </a:tr>
              <a:tr h="24898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№6 п. Парчум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28477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521403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МОБУ СОШ №4 р.п. Лесогорск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362488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018878"/>
                  </a:ext>
                </a:extLst>
              </a:tr>
              <a:tr h="248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Черемховский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СОШ с. Саянское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902954"/>
                  </a:ext>
                </a:extLst>
              </a:tr>
              <a:tr h="248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Бодайбинский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МКОУ Перевозовская СОШ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951563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МКОУ Кропоткинская СОШ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272011"/>
                  </a:ext>
                </a:extLst>
              </a:tr>
              <a:tr h="248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267841"/>
                  </a:ext>
                </a:extLst>
              </a:tr>
              <a:tr h="248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Чеботарихинская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 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370912"/>
                  </a:ext>
                </a:extLst>
              </a:tr>
              <a:tr h="24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 кл. в 2019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89506"/>
                  </a:ext>
                </a:extLst>
              </a:tr>
              <a:tr h="248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Нукутский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Алтарикская СОШ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 классы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" marR="5213" marT="5213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49954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1663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Образовательные организации,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требующие повышенного внимания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Организационно-методическое сопровождение школ с НРО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проведение семинаров,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вебинаров для выявленных школ с НРО (43 мероприятия, 41 МО, 3607 чел.) 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региональных проектов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«Мобильная сеть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«Академический десант» (12 МО, 15008 чел.)</a:t>
            </a:r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проведение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стажировочных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сессий 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(33 МО, 254 чел.)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и профессиональная переподготовка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 (42 МО, 43 977 чел., 37% для школ с НРО)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48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4340" y="332656"/>
            <a:ext cx="8352928" cy="3888432"/>
          </a:xfr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6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«Повышение качества образования в школах с низкими результатами обучения </a:t>
            </a:r>
            <a:r>
              <a:rPr lang="ru-RU" sz="3600" b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(НРО) и </a:t>
            </a:r>
            <a:r>
              <a:rPr lang="ru-RU" sz="36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школах, функционирующих в неблагоприятных социальных </a:t>
            </a:r>
            <a:r>
              <a:rPr lang="ru-RU" sz="3600" b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(НСУ), </a:t>
            </a:r>
            <a:r>
              <a:rPr lang="ru-RU" sz="36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путем реализации региональных проектов и распространения их результатов</a:t>
            </a:r>
            <a:r>
              <a:rPr lang="ru-RU" sz="3600" b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государственной </a:t>
            </a:r>
            <a:r>
              <a:rPr lang="ru-RU" sz="3600" b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Российской Федерации «Развитие образования»</a:t>
            </a:r>
            <a:endParaRPr lang="en-US" altLang="ru-RU" sz="3600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Перспективны деятельности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47" y="1196752"/>
            <a:ext cx="8091506" cy="50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9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Список субъектов РФ,                 участвующих в</a:t>
            </a:r>
          </a:p>
          <a:p>
            <a:pPr marL="45720" indent="0" algn="r">
              <a:buNone/>
            </a:pP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                     ГПРФ                                 «Развитие     </a:t>
            </a:r>
          </a:p>
          <a:p>
            <a:pPr marL="45720" indent="0" algn="r">
              <a:buNone/>
            </a:pP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образования» </a:t>
            </a:r>
          </a:p>
          <a:p>
            <a:pPr marL="45720" indent="0" algn="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(НРО) </a:t>
            </a:r>
          </a:p>
          <a:p>
            <a:pPr marL="45720" indent="0" algn="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2020-2022 гг. 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861" y="-27384"/>
            <a:ext cx="4024725" cy="1064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" y="1124744"/>
            <a:ext cx="4376400" cy="55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4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сканирование000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1483" y="0"/>
            <a:ext cx="9144000" cy="6858000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01675" y="644433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 dirty="0">
                <a:solidFill>
                  <a:srgbClr val="FF33CC"/>
                </a:solidFill>
                <a:latin typeface="Times New Roman" pitchFamily="18" charset="0"/>
              </a:rPr>
              <a:t>Образовательное пространство</a:t>
            </a:r>
            <a:endParaRPr lang="ru-RU" sz="4000" b="1" i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86554" y="1412776"/>
            <a:ext cx="887892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400" b="1" dirty="0">
                <a:solidFill>
                  <a:srgbClr val="008000"/>
                </a:solidFill>
                <a:latin typeface="Monotype Corsiva" pitchFamily="66" charset="0"/>
              </a:rPr>
              <a:t>Территориальные  единицы      42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400" b="1" dirty="0">
                <a:solidFill>
                  <a:srgbClr val="008000"/>
                </a:solidFill>
                <a:latin typeface="Monotype Corsiva" pitchFamily="66" charset="0"/>
              </a:rPr>
              <a:t>Муниципальные </a:t>
            </a:r>
            <a:r>
              <a:rPr lang="ru-RU" sz="4400" b="1" dirty="0" smtClean="0">
                <a:solidFill>
                  <a:srgbClr val="008000"/>
                </a:solidFill>
                <a:latin typeface="Monotype Corsiva" pitchFamily="66" charset="0"/>
              </a:rPr>
              <a:t> образования, реализующие программы поддержки школ  с НРО и НСУ </a:t>
            </a:r>
            <a:r>
              <a:rPr lang="ru-RU" sz="4400" b="1" dirty="0">
                <a:solidFill>
                  <a:srgbClr val="008000"/>
                </a:solidFill>
                <a:latin typeface="Monotype Corsiva" pitchFamily="66" charset="0"/>
              </a:rPr>
              <a:t>	      </a:t>
            </a:r>
            <a:r>
              <a:rPr lang="ru-RU" sz="4400" b="1" dirty="0" smtClean="0">
                <a:solidFill>
                  <a:srgbClr val="008000"/>
                </a:solidFill>
                <a:latin typeface="Monotype Corsiva" pitchFamily="66" charset="0"/>
              </a:rPr>
              <a:t>			25</a:t>
            </a:r>
          </a:p>
          <a:p>
            <a:pPr lvl="8" algn="r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8000"/>
                </a:solidFill>
                <a:latin typeface="Monotype Corsiva" pitchFamily="66" charset="0"/>
              </a:rPr>
              <a:t>  Не менее 60%</a:t>
            </a:r>
            <a:r>
              <a:rPr lang="ru-RU" sz="4400" b="1" dirty="0">
                <a:solidFill>
                  <a:srgbClr val="008000"/>
                </a:solidFill>
                <a:latin typeface="Monotype Corsiva" pitchFamily="66" charset="0"/>
              </a:rPr>
              <a:t>				</a:t>
            </a:r>
          </a:p>
        </p:txBody>
      </p:sp>
      <p:pic>
        <p:nvPicPr>
          <p:cNvPr id="6" name="Picture 2" descr="head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581128"/>
            <a:ext cx="5112568" cy="208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131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83802" y="1988840"/>
            <a:ext cx="1855950" cy="32586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</a:p>
          <a:p>
            <a:pPr algn="ctr"/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школ КГ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07804" y="1053025"/>
            <a:ext cx="3096344" cy="8638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Б(О)П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-752122" y="2992763"/>
            <a:ext cx="1651714" cy="104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19755" y="692696"/>
            <a:ext cx="2888749" cy="675088"/>
          </a:xfrm>
          <a:prstGeom prst="ellipse">
            <a:avLst/>
          </a:prstGeom>
          <a:solidFill>
            <a:srgbClr val="B2F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1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квителя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933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Формирование сети школ с НРО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Выноска 2 19"/>
          <p:cNvSpPr/>
          <p:nvPr/>
        </p:nvSpPr>
        <p:spPr>
          <a:xfrm>
            <a:off x="1800418" y="5391463"/>
            <a:ext cx="3863724" cy="1096696"/>
          </a:xfrm>
          <a:prstGeom prst="borderCallout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Фокус-группа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07504" y="5432615"/>
            <a:ext cx="1651714" cy="104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2018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>
            <a:endCxn id="10" idx="2"/>
          </p:cNvCxnSpPr>
          <p:nvPr/>
        </p:nvCxnSpPr>
        <p:spPr>
          <a:xfrm flipV="1">
            <a:off x="1835696" y="1484929"/>
            <a:ext cx="972108" cy="64792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04148" y="1534492"/>
            <a:ext cx="756084" cy="8017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23728" y="4725144"/>
            <a:ext cx="935342" cy="636711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6"/>
            <a:endCxn id="13" idx="2"/>
          </p:cNvCxnSpPr>
          <p:nvPr/>
        </p:nvCxnSpPr>
        <p:spPr>
          <a:xfrm flipV="1">
            <a:off x="5904148" y="1030240"/>
            <a:ext cx="315607" cy="45468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904148" y="1534492"/>
            <a:ext cx="315607" cy="201904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696253" y="2526806"/>
            <a:ext cx="325667" cy="109328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696253" y="2526806"/>
            <a:ext cx="216024" cy="21983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3" idx="3"/>
          </p:cNvCxnSpPr>
          <p:nvPr/>
        </p:nvCxnSpPr>
        <p:spPr>
          <a:xfrm flipV="1">
            <a:off x="5696253" y="1268920"/>
            <a:ext cx="946549" cy="12578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59" idx="2"/>
          </p:cNvCxnSpPr>
          <p:nvPr/>
        </p:nvCxnSpPr>
        <p:spPr>
          <a:xfrm flipV="1">
            <a:off x="3427549" y="5120851"/>
            <a:ext cx="1576500" cy="28051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2321750" y="2923530"/>
            <a:ext cx="998239" cy="1499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3399144" y="1421321"/>
            <a:ext cx="3396058" cy="397014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5004049" y="4673200"/>
            <a:ext cx="3960440" cy="895301"/>
          </a:xfrm>
          <a:prstGeom prst="ellipse">
            <a:avLst/>
          </a:prstGeom>
          <a:solidFill>
            <a:srgbClr val="B2F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на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08104" y="3488981"/>
            <a:ext cx="3508557" cy="895301"/>
          </a:xfrm>
          <a:prstGeom prst="ellipse">
            <a:avLst/>
          </a:prstGeom>
          <a:solidFill>
            <a:srgbClr val="B2F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на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796136" y="2317674"/>
            <a:ext cx="3220525" cy="895301"/>
          </a:xfrm>
          <a:prstGeom prst="ellipse">
            <a:avLst/>
          </a:prstGeom>
          <a:solidFill>
            <a:srgbClr val="B2F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на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3389152" y="1808892"/>
            <a:ext cx="1794753" cy="358257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3419872" y="2923531"/>
            <a:ext cx="1612802" cy="24481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2555776" y="2060848"/>
            <a:ext cx="3140477" cy="9319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школ КГ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Школы, участвующие в мероприятии в 2017-2019 гг. 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3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9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улучшившие свои результаты</a:t>
            </a:r>
            <a:r>
              <a:rPr lang="ru-RU" sz="3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аналитическим данным 2020 года и </a:t>
            </a:r>
            <a:r>
              <a:rPr lang="ru-RU" sz="39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вышедшие</a:t>
            </a:r>
            <a:r>
              <a:rPr lang="ru-RU" sz="3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более высокий </a:t>
            </a:r>
            <a:r>
              <a:rPr lang="ru-RU" sz="3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квинтель</a:t>
            </a:r>
            <a:r>
              <a:rPr lang="ru-RU" sz="3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"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Покоснинская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СОШ", Братский район,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8 УКМО, УКМО,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с.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УКМО,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ИРМО «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Малоголоустненская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Иркутское районное МО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ИРМО "Никольская СОШ", Иркутский район,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Семигорская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Нижнеилимский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с.Голуметь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Черемховский район,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"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Бильчирская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Подъеланская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Усть-Илимский р-н,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Манзурская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Качугский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Уянская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95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Школы, участвующие в мероприятии в 2017-2019 гг. 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3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9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улучшившие свои результаты</a:t>
            </a:r>
            <a:r>
              <a:rPr lang="ru-RU" sz="3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аналитическим данным 2020 года, но </a:t>
            </a:r>
            <a:r>
              <a:rPr lang="ru-RU" sz="39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вышедшие</a:t>
            </a:r>
            <a:r>
              <a:rPr lang="ru-RU" sz="3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более высокий </a:t>
            </a:r>
            <a:r>
              <a:rPr lang="ru-RU" sz="3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квинтель</a:t>
            </a:r>
            <a:r>
              <a:rPr lang="ru-RU" sz="3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из-за неблагоприятных социальных условий:</a:t>
            </a:r>
          </a:p>
          <a:p>
            <a:pPr marL="45720" indent="0">
              <a:buNone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№46, г. Иркутск,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Мамаканская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МО города Бодайбо и района,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"СОШ № 4 г. Бодайбо",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Бодайбинский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Чиканская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Жигаловский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 1,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Нижнеилимский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Нижнеудинский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Худоеланская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Нижнеудинский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Мирнинская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"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Котикская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СОШ",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Тулунский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 startAt="1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</p:txBody>
      </p:sp>
    </p:spTree>
    <p:extLst>
      <p:ext uri="{BB962C8B-B14F-4D97-AF65-F5344CB8AC3E}">
        <p14:creationId xmlns:p14="http://schemas.microsoft.com/office/powerpoint/2010/main" val="334469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Школы, участвующие в мероприятии в 2017-2019 гг. 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улучшившие свои результаты</a:t>
            </a:r>
            <a:r>
              <a:rPr lang="ru-RU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незначительно,</a:t>
            </a: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остаются на контроле:</a:t>
            </a:r>
          </a:p>
          <a:p>
            <a:pPr marL="45720" indent="0">
              <a:buNone/>
            </a:pP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lvl="0" indent="-457200">
              <a:buFont typeface="+mj-lt"/>
              <a:buAutoNum type="arabicPeriod" startAt="2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Ново-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Удинская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Усть-Удинский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 startAt="2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"ООШ № 9 г. Киренска", Киренский район,</a:t>
            </a:r>
          </a:p>
          <a:p>
            <a:pPr marL="502920" lvl="0" indent="-457200">
              <a:buFont typeface="+mj-lt"/>
              <a:buAutoNum type="arabicPeriod" startAt="2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Забитуйская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 startAt="2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№6 п.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Парчум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Чунский район,</a:t>
            </a:r>
          </a:p>
          <a:p>
            <a:pPr marL="502920" lvl="0" indent="-457200">
              <a:buFont typeface="+mj-lt"/>
              <a:buAutoNum type="arabicPeriod" startAt="2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"Ново-Ленинская СОШ",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р-н,</a:t>
            </a:r>
          </a:p>
          <a:p>
            <a:pPr marL="502920" lvl="0" indent="-457200">
              <a:buFont typeface="+mj-lt"/>
              <a:buAutoNum type="arabicPeriod" startAt="2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Алтарикская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Нукутский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marL="502920" lvl="0" indent="-457200">
              <a:buFont typeface="+mj-lt"/>
              <a:buAutoNum type="arabicPeriod" startAt="2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"Кропоткинская СОШ", МО г. Бодайбо и района,</a:t>
            </a:r>
          </a:p>
          <a:p>
            <a:pPr marL="502920" lvl="0" indent="-457200">
              <a:buFont typeface="+mj-lt"/>
              <a:buAutoNum type="arabicPeriod" startAt="22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Школа № 6, г. Черемхово,</a:t>
            </a:r>
          </a:p>
        </p:txBody>
      </p:sp>
    </p:spTree>
    <p:extLst>
      <p:ext uri="{BB962C8B-B14F-4D97-AF65-F5344CB8AC3E}">
        <p14:creationId xmlns:p14="http://schemas.microsoft.com/office/powerpoint/2010/main" val="1538054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1" name="Picture 3" descr="Иркут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мероприятия «Повышение качества образования в школах с низкими результатами обучения и в школах, функционирующих в неблагоприятных социальных условиях, путем реализации региональных проектов и распространения их результатов»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9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Школы, участвующие в мероприятии в 2017-2019 гг. 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улучшившие свои результаты,</a:t>
            </a: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привлекаться ко всем мероприятиям, обучению и т.п.</a:t>
            </a:r>
          </a:p>
          <a:p>
            <a:pPr marL="45720" indent="0"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88670" lvl="0" indent="-742950">
              <a:buFont typeface="+mj-lt"/>
              <a:buAutoNum type="arabicPeriod" startAt="30"/>
            </a:pP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19», г. Братск,</a:t>
            </a:r>
          </a:p>
          <a:p>
            <a:pPr marL="788670" lvl="0" indent="-742950">
              <a:buFont typeface="+mj-lt"/>
              <a:buAutoNum type="arabicPeriod" startAt="30"/>
            </a:pP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 1 </a:t>
            </a:r>
            <a:r>
              <a:rPr lang="ru-RU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Чунский, Чунский район,</a:t>
            </a:r>
          </a:p>
          <a:p>
            <a:pPr marL="788670" lvl="0" indent="-742950">
              <a:buFont typeface="+mj-lt"/>
              <a:buAutoNum type="arabicPeriod" startAt="30"/>
            </a:pP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"Железнодорожная СОШ № 2", Усть-Илимский район,</a:t>
            </a:r>
          </a:p>
          <a:p>
            <a:pPr marL="502920" lvl="0" indent="-457200">
              <a:buFont typeface="+mj-lt"/>
              <a:buAutoNum type="arabicPeriod" startAt="30"/>
            </a:pP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61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регламент определения контрольной группы школ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(2017 г.)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«Методика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статуса школ, функционирующих в неблагоприятных социальных условиях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согласованная Департаментом государственной политики в сфере в сфере общего образования Министерства образования и науки Российской Федерации и рекомендованная ФГАОУ ДПО АПК и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ППРО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основу методики положен расчет Индекса социального благополучия школы (ИСБШ), предложенный группой исследователей Института образования НИУ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ВШЭ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52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2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836712"/>
            <a:ext cx="8644036" cy="547260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1.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Отбор статистических данных в автоматизированной информационной системе (АИС) «Мониторинг общего и дополнительного образования» для определения: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учащихся из семей, где оба родителя имеют высшее образование,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учащихся из неполных семей,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учащихся, состоящих на различных видах учета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учащихся, для которых русский язык не является родным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первоначальная база составила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875 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школ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95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2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836712"/>
            <a:ext cx="8644036" cy="54726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Шаг 2. На основе данных, выгруженных из АИС, проведен отбор школ, для которых отсутствует необходимая для расчета ИСБШ информация. </a:t>
            </a:r>
          </a:p>
          <a:p>
            <a:pPr marL="45720" indent="0">
              <a:buNone/>
            </a:pPr>
            <a:r>
              <a:rPr lang="ru-RU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3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удалено </a:t>
            </a:r>
            <a:r>
              <a:rPr lang="ru-RU" sz="3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школ (было 100 в 2017 году)</a:t>
            </a:r>
            <a:endParaRPr lang="ru-RU" sz="3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Для оставшихся школ расчет ИСБШ по формулам:</a:t>
            </a:r>
          </a:p>
          <a:p>
            <a:pPr marL="45720" indent="0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ИСБШ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× «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доля учащихся из семей, где оба родителя имеют высшее образование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× «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доля учащихся из неполных семей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× «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доля учащихся, состоящих на различных видах учета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ИСБШ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(с учетом особенностей языка)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× «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доля учащихся из семей, где оба родителя имеют высшее образование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× «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доля учащихся из неполных семей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× «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доля учащихся, состоящих на различных видах учета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× «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доля учащихся, для которых русский язык не является родным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3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выборка составила </a:t>
            </a:r>
            <a:r>
              <a:rPr lang="ru-RU" sz="3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863 школы</a:t>
            </a:r>
            <a:endParaRPr lang="ru-RU" sz="3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66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2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836712"/>
            <a:ext cx="8644036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Группировка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 по значению ИСБШ по следующему принципу: школы разделяются на 5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квинтилей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(равных по численности групп) со значениями ИСБШ от наименьшего к наибольшему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1425" y="1797149"/>
            <a:ext cx="62829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86599"/>
              </p:ext>
            </p:extLst>
          </p:nvPr>
        </p:nvGraphicFramePr>
        <p:xfrm>
          <a:off x="505085" y="2564904"/>
          <a:ext cx="8243627" cy="4307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6842">
                  <a:extLst>
                    <a:ext uri="{9D8B030D-6E8A-4147-A177-3AD203B41FA5}">
                      <a16:colId xmlns:a16="http://schemas.microsoft.com/office/drawing/2014/main" val="1875381049"/>
                    </a:ext>
                  </a:extLst>
                </a:gridCol>
                <a:gridCol w="2782185">
                  <a:extLst>
                    <a:ext uri="{9D8B030D-6E8A-4147-A177-3AD203B41FA5}">
                      <a16:colId xmlns:a16="http://schemas.microsoft.com/office/drawing/2014/main" val="324598773"/>
                    </a:ext>
                  </a:extLst>
                </a:gridCol>
                <a:gridCol w="1844600">
                  <a:extLst>
                    <a:ext uri="{9D8B030D-6E8A-4147-A177-3AD203B41FA5}">
                      <a16:colId xmlns:a16="http://schemas.microsoft.com/office/drawing/2014/main" val="3790959136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ИСБШ (группы по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квинтилям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Интервал фактических значений ИСБШ в 2018 году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Интервал фактических значений ИСБШ актуальный (на конец 2019г.)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512211"/>
                  </a:ext>
                </a:extLst>
              </a:tr>
              <a:tr h="617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(1-ый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квинтиль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76,8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79,32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064455"/>
                  </a:ext>
                </a:extLst>
              </a:tr>
              <a:tr h="617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среднего (2-ый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квинтиль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79,4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79,35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81,61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559858"/>
                  </a:ext>
                </a:extLst>
              </a:tr>
              <a:tr h="617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(3-ый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квинтиль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81,4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83,07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46492"/>
                  </a:ext>
                </a:extLst>
              </a:tr>
              <a:tr h="617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среднего (4-ый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квинтиль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83,6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83,08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84,84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72974"/>
                  </a:ext>
                </a:extLst>
              </a:tr>
              <a:tr h="617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(5-ый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квинтиль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84,88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79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66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2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836712"/>
            <a:ext cx="8856984" cy="576064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группе школ с низким уровнем ИСБШ (в группе школ, функционирующих в неблагоприятных социальных условиях) исключаются: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школы-детские сады,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школы;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ГОКУ СКШИ;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не имеющие выпускников на протяжении двух  лет;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попавшие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квинтель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причине наличия большого количества обучающихся из числа народов  Сибири (буряты ), родившихся и проживающих в русскоговорящем окружении, но изучающих бурятский  язык в качестве родного языка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" indent="0">
              <a:buNone/>
            </a:pP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Результат: получена выборка из 126 школ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66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2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836712"/>
            <a:ext cx="8644036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6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Определение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школ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НРО среди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образовательных организаций, функционирующих в неблагоприятных социальных условиях. Для этого были использованы результаты ГИА в 9-х и 11-х классах по русскому языку и базовой математике, а именно отношение первичного балла ОО к максимальному первичному баллу по предмету (в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86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5122704"/>
              </p:ext>
            </p:extLst>
          </p:nvPr>
        </p:nvGraphicFramePr>
        <p:xfrm>
          <a:off x="179512" y="116632"/>
          <a:ext cx="8856984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03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2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836712"/>
            <a:ext cx="8856984" cy="590465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сопоставительного анализа результатов ОГЭ по русскому языку и математике 2018 и 2019 годов, а также по результатам ЕГЭ по русскому языку, базовой и профильной математике за это же период были сформированы группы ОО,  демонстрирующих низкие образовательные результаты: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ОО, имеющих низкие результаты ОГЭ по русскому языку и математике в течении двух лет. Четыре, из которых МКОУ "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Даурская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ООШ", МОБУ СОШ №6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п.Парчум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МКОУ "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Небельская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ООШ" и МКОУ СОШ с.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небольшое количество выпускников (менее 5) на протяжении последних двух лет.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школ демонстрируют низкие результаты ЕГЭ по русскому языку и математике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с.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Подымахино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УКМО показывает выше среднего по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квинтелю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ЕГЭ по русскому языку в 2019 году при низких остальных.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ОО имеют низкие результаты в течении двух лет по всем рассматриваемым предметам. Из шести школ обучающиеся которых имеют низкие результаты по всем рассматриваемым предметам, пять являются «вечерними школами»</a:t>
            </a:r>
          </a:p>
          <a:p>
            <a:pPr marL="45720" indent="0"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86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2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836712"/>
            <a:ext cx="8644036" cy="57606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обсуждения рабочей группой выделена совокупность 21 ОО, демонстрирующей низкие результаты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протяжении двух лет выпускников девятых и/или одиннадцатых классов, рекомендованных для включения в фокус группы 2020 года.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работы фокус-группы на региональном уровне выбрано 15 образовательных организаций,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функционирующих в неблагоприятных социальных условиях и имеющих низкие результаты обучения 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выборка из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школ – фокус-группа.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79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подходы к качеству образования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образования - определенный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знаний и умений, умственного, нравственного и физического развития, которого достигают обучаемые на определенном этапе в соответствии с планируемыми целями; степень удовлетворения ожиданий различных участников процесса образования от предоставляемых образовательным учреждением образовательных услуг (по Г.М.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Коджаспировой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образования, измеряясь его соответствием образовательному стандарту, зависит от уровня престижности образования в общественном сознании и системе государственных приоритетов, финансирования и материально-технической оснащенности образовательных учреждений, современной технологии управления ими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89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78" y="-171400"/>
            <a:ext cx="8748712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Фокус-группа школ</a:t>
            </a:r>
            <a:endParaRPr lang="ru-RU" sz="4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27862"/>
              </p:ext>
            </p:extLst>
          </p:nvPr>
        </p:nvGraphicFramePr>
        <p:xfrm>
          <a:off x="251520" y="684784"/>
          <a:ext cx="8640960" cy="5866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1">
                  <a:extLst>
                    <a:ext uri="{9D8B030D-6E8A-4147-A177-3AD203B41FA5}">
                      <a16:colId xmlns:a16="http://schemas.microsoft.com/office/drawing/2014/main" val="1831192661"/>
                    </a:ext>
                  </a:extLst>
                </a:gridCol>
                <a:gridCol w="3711649">
                  <a:extLst>
                    <a:ext uri="{9D8B030D-6E8A-4147-A177-3AD203B41FA5}">
                      <a16:colId xmlns:a16="http://schemas.microsoft.com/office/drawing/2014/main" val="2199039957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460627049"/>
                    </a:ext>
                  </a:extLst>
                </a:gridCol>
              </a:tblGrid>
              <a:tr h="2810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организация</a:t>
                      </a:r>
                      <a:endParaRPr lang="ru-RU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extLst>
                  <a:ext uri="{0D108BD9-81ED-4DB2-BD59-A6C34878D82A}">
                    <a16:rowId xmlns:a16="http://schemas.microsoft.com/office/drawing/2014/main" val="1887496366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Чунский район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МОБУ СОШ № 1 р.п. Чунский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1453509151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Братск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19"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3021946615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Иркутск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Иркутска ЦО №10 (Октябрьский округ)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639264111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Братский район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</a:t>
                      </a:r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Кузнецовская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СОШ"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86984707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Усть-Илимский район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"Железнодорожная СОШ № 2"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563990690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Усолье-Сибирское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№6"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468443786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Черемховский район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СОШ с. Верхний </a:t>
                      </a:r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Булай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4146195228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Балаганский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Шарагайская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392160904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Нижнеудинский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"Школа-интернат №5 </a:t>
                      </a:r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г.Нижнеудинск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3421218168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Усольский район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Мальтинская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СОШ"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700595078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Свирск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"СОШ № 2 </a:t>
                      </a:r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г.Свирска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3046543886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Тайшетский район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Бузыкановская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2818554499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Братский район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</a:t>
                      </a:r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Наратаевская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СОШ"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3496884508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Усть-Кутский район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СОШ с. </a:t>
                      </a:r>
                      <a:r>
                        <a:rPr lang="ru-RU" sz="2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Подымахино</a:t>
                      </a:r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УКМО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2583379710"/>
                  </a:ext>
                </a:extLst>
              </a:tr>
              <a:tr h="2810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Осинский район</a:t>
                      </a:r>
                      <a:endParaRPr lang="ru-RU" sz="2100" b="0" i="0" u="none" strike="noStrike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"Приморская СОШ"</a:t>
                      </a:r>
                      <a:endParaRPr lang="ru-RU" sz="2100" b="0" i="0" u="none" strike="noStrike" dirty="0"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" marR="6582" marT="6582" marB="0" anchor="ctr"/>
                </a:tc>
                <a:extLst>
                  <a:ext uri="{0D108BD9-81ED-4DB2-BD59-A6C34878D82A}">
                    <a16:rowId xmlns:a16="http://schemas.microsoft.com/office/drawing/2014/main" val="2557627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995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2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504" y="620688"/>
            <a:ext cx="9036496" cy="6237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идентификации проведено определение среди ОО первого квинтеля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резильентных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школ, показывающих образовательные результаты выше средних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квинтелю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сопоставительному анализу были выделены три группы школ с устойчиво лучшими результатами: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ОО, демонстрирующие устойчиво лучшие результаты по всем исследуемым предметам (ЕГЭ по математике базового уровня, мог не выбираться выпускниками).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ОО, демонстрирующие устойчиво лучшие результаты по исследуемым предметам в рамках ОГЭ, так как выпускников 11 классов в школах нет, при этом 2 ОО имеют стабильно низкое количество (5 и менее) выпускников: МОБУ ООШ № 8 п.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Таргиз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Чунского района и МКОУ «СОШ с. Кривая Лука» Киренского района.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ОО, демонстрирующие результаты выше среднего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квинтелю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всем исследуемым предметам кроме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резильентные 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школы первого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квинтеля. 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рекомендовано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школ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38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3995738" y="333375"/>
            <a:ext cx="4103687" cy="1152525"/>
            <a:chOff x="2999" y="1162"/>
            <a:chExt cx="1647" cy="916"/>
          </a:xfrm>
        </p:grpSpPr>
        <p:sp>
          <p:nvSpPr>
            <p:cNvPr id="10273" name="Freeform 4"/>
            <p:cNvSpPr>
              <a:spLocks/>
            </p:cNvSpPr>
            <p:nvPr/>
          </p:nvSpPr>
          <p:spPr bwMode="auto">
            <a:xfrm>
              <a:off x="3000" y="1162"/>
              <a:ext cx="1646" cy="830"/>
            </a:xfrm>
            <a:custGeom>
              <a:avLst/>
              <a:gdLst>
                <a:gd name="T0" fmla="*/ 1552 w 1646"/>
                <a:gd name="T1" fmla="*/ 0 h 830"/>
                <a:gd name="T2" fmla="*/ 1454 w 1646"/>
                <a:gd name="T3" fmla="*/ 0 h 830"/>
                <a:gd name="T4" fmla="*/ 1352 w 1646"/>
                <a:gd name="T5" fmla="*/ 5 h 830"/>
                <a:gd name="T6" fmla="*/ 1257 w 1646"/>
                <a:gd name="T7" fmla="*/ 20 h 830"/>
                <a:gd name="T8" fmla="*/ 1147 w 1646"/>
                <a:gd name="T9" fmla="*/ 44 h 830"/>
                <a:gd name="T10" fmla="*/ 1042 w 1646"/>
                <a:gd name="T11" fmla="*/ 78 h 830"/>
                <a:gd name="T12" fmla="*/ 931 w 1646"/>
                <a:gd name="T13" fmla="*/ 124 h 830"/>
                <a:gd name="T14" fmla="*/ 832 w 1646"/>
                <a:gd name="T15" fmla="*/ 172 h 830"/>
                <a:gd name="T16" fmla="*/ 738 w 1646"/>
                <a:gd name="T17" fmla="*/ 219 h 830"/>
                <a:gd name="T18" fmla="*/ 642 w 1646"/>
                <a:gd name="T19" fmla="*/ 274 h 830"/>
                <a:gd name="T20" fmla="*/ 552 w 1646"/>
                <a:gd name="T21" fmla="*/ 335 h 830"/>
                <a:gd name="T22" fmla="*/ 465 w 1646"/>
                <a:gd name="T23" fmla="*/ 405 h 830"/>
                <a:gd name="T24" fmla="*/ 394 w 1646"/>
                <a:gd name="T25" fmla="*/ 475 h 830"/>
                <a:gd name="T26" fmla="*/ 346 w 1646"/>
                <a:gd name="T27" fmla="*/ 540 h 830"/>
                <a:gd name="T28" fmla="*/ 53 w 1646"/>
                <a:gd name="T29" fmla="*/ 519 h 830"/>
                <a:gd name="T30" fmla="*/ 146 w 1646"/>
                <a:gd name="T31" fmla="*/ 561 h 830"/>
                <a:gd name="T32" fmla="*/ 217 w 1646"/>
                <a:gd name="T33" fmla="*/ 603 h 830"/>
                <a:gd name="T34" fmla="*/ 276 w 1646"/>
                <a:gd name="T35" fmla="*/ 641 h 830"/>
                <a:gd name="T36" fmla="*/ 336 w 1646"/>
                <a:gd name="T37" fmla="*/ 685 h 830"/>
                <a:gd name="T38" fmla="*/ 406 w 1646"/>
                <a:gd name="T39" fmla="*/ 743 h 830"/>
                <a:gd name="T40" fmla="*/ 467 w 1646"/>
                <a:gd name="T41" fmla="*/ 804 h 830"/>
                <a:gd name="T42" fmla="*/ 519 w 1646"/>
                <a:gd name="T43" fmla="*/ 822 h 830"/>
                <a:gd name="T44" fmla="*/ 575 w 1646"/>
                <a:gd name="T45" fmla="*/ 794 h 830"/>
                <a:gd name="T46" fmla="*/ 644 w 1646"/>
                <a:gd name="T47" fmla="*/ 764 h 830"/>
                <a:gd name="T48" fmla="*/ 707 w 1646"/>
                <a:gd name="T49" fmla="*/ 745 h 830"/>
                <a:gd name="T50" fmla="*/ 779 w 1646"/>
                <a:gd name="T51" fmla="*/ 725 h 830"/>
                <a:gd name="T52" fmla="*/ 852 w 1646"/>
                <a:gd name="T53" fmla="*/ 705 h 830"/>
                <a:gd name="T54" fmla="*/ 923 w 1646"/>
                <a:gd name="T55" fmla="*/ 690 h 830"/>
                <a:gd name="T56" fmla="*/ 991 w 1646"/>
                <a:gd name="T57" fmla="*/ 675 h 830"/>
                <a:gd name="T58" fmla="*/ 1083 w 1646"/>
                <a:gd name="T59" fmla="*/ 660 h 830"/>
                <a:gd name="T60" fmla="*/ 747 w 1646"/>
                <a:gd name="T61" fmla="*/ 549 h 830"/>
                <a:gd name="T62" fmla="*/ 826 w 1646"/>
                <a:gd name="T63" fmla="*/ 445 h 830"/>
                <a:gd name="T64" fmla="*/ 886 w 1646"/>
                <a:gd name="T65" fmla="*/ 383 h 830"/>
                <a:gd name="T66" fmla="*/ 973 w 1646"/>
                <a:gd name="T67" fmla="*/ 302 h 830"/>
                <a:gd name="T68" fmla="*/ 1048 w 1646"/>
                <a:gd name="T69" fmla="*/ 247 h 830"/>
                <a:gd name="T70" fmla="*/ 1105 w 1646"/>
                <a:gd name="T71" fmla="*/ 206 h 830"/>
                <a:gd name="T72" fmla="*/ 1186 w 1646"/>
                <a:gd name="T73" fmla="*/ 159 h 830"/>
                <a:gd name="T74" fmla="*/ 1251 w 1646"/>
                <a:gd name="T75" fmla="*/ 126 h 830"/>
                <a:gd name="T76" fmla="*/ 1347 w 1646"/>
                <a:gd name="T77" fmla="*/ 99 h 830"/>
                <a:gd name="T78" fmla="*/ 1448 w 1646"/>
                <a:gd name="T79" fmla="*/ 75 h 830"/>
                <a:gd name="T80" fmla="*/ 1646 w 1646"/>
                <a:gd name="T81" fmla="*/ 63 h 8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6"/>
                <a:gd name="T124" fmla="*/ 0 h 830"/>
                <a:gd name="T125" fmla="*/ 1646 w 1646"/>
                <a:gd name="T126" fmla="*/ 830 h 8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6" h="830">
                  <a:moveTo>
                    <a:pt x="1645" y="5"/>
                  </a:moveTo>
                  <a:lnTo>
                    <a:pt x="1552" y="0"/>
                  </a:lnTo>
                  <a:lnTo>
                    <a:pt x="1508" y="0"/>
                  </a:lnTo>
                  <a:lnTo>
                    <a:pt x="1454" y="0"/>
                  </a:lnTo>
                  <a:lnTo>
                    <a:pt x="1403" y="2"/>
                  </a:lnTo>
                  <a:lnTo>
                    <a:pt x="1352" y="5"/>
                  </a:lnTo>
                  <a:lnTo>
                    <a:pt x="1302" y="11"/>
                  </a:lnTo>
                  <a:lnTo>
                    <a:pt x="1257" y="20"/>
                  </a:lnTo>
                  <a:lnTo>
                    <a:pt x="1207" y="30"/>
                  </a:lnTo>
                  <a:lnTo>
                    <a:pt x="1147" y="44"/>
                  </a:lnTo>
                  <a:lnTo>
                    <a:pt x="1093" y="63"/>
                  </a:lnTo>
                  <a:lnTo>
                    <a:pt x="1042" y="78"/>
                  </a:lnTo>
                  <a:lnTo>
                    <a:pt x="985" y="100"/>
                  </a:lnTo>
                  <a:lnTo>
                    <a:pt x="931" y="124"/>
                  </a:lnTo>
                  <a:lnTo>
                    <a:pt x="877" y="148"/>
                  </a:lnTo>
                  <a:lnTo>
                    <a:pt x="832" y="172"/>
                  </a:lnTo>
                  <a:lnTo>
                    <a:pt x="781" y="196"/>
                  </a:lnTo>
                  <a:lnTo>
                    <a:pt x="738" y="219"/>
                  </a:lnTo>
                  <a:lnTo>
                    <a:pt x="690" y="246"/>
                  </a:lnTo>
                  <a:lnTo>
                    <a:pt x="642" y="274"/>
                  </a:lnTo>
                  <a:lnTo>
                    <a:pt x="594" y="308"/>
                  </a:lnTo>
                  <a:lnTo>
                    <a:pt x="552" y="335"/>
                  </a:lnTo>
                  <a:lnTo>
                    <a:pt x="507" y="372"/>
                  </a:lnTo>
                  <a:lnTo>
                    <a:pt x="465" y="405"/>
                  </a:lnTo>
                  <a:lnTo>
                    <a:pt x="426" y="438"/>
                  </a:lnTo>
                  <a:lnTo>
                    <a:pt x="394" y="475"/>
                  </a:lnTo>
                  <a:lnTo>
                    <a:pt x="367" y="506"/>
                  </a:lnTo>
                  <a:lnTo>
                    <a:pt x="346" y="540"/>
                  </a:lnTo>
                  <a:lnTo>
                    <a:pt x="0" y="494"/>
                  </a:lnTo>
                  <a:lnTo>
                    <a:pt x="53" y="519"/>
                  </a:lnTo>
                  <a:lnTo>
                    <a:pt x="95" y="540"/>
                  </a:lnTo>
                  <a:lnTo>
                    <a:pt x="146" y="561"/>
                  </a:lnTo>
                  <a:lnTo>
                    <a:pt x="183" y="583"/>
                  </a:lnTo>
                  <a:lnTo>
                    <a:pt x="217" y="603"/>
                  </a:lnTo>
                  <a:lnTo>
                    <a:pt x="247" y="619"/>
                  </a:lnTo>
                  <a:lnTo>
                    <a:pt x="276" y="641"/>
                  </a:lnTo>
                  <a:lnTo>
                    <a:pt x="305" y="661"/>
                  </a:lnTo>
                  <a:lnTo>
                    <a:pt x="336" y="685"/>
                  </a:lnTo>
                  <a:lnTo>
                    <a:pt x="370" y="714"/>
                  </a:lnTo>
                  <a:lnTo>
                    <a:pt x="406" y="743"/>
                  </a:lnTo>
                  <a:lnTo>
                    <a:pt x="435" y="772"/>
                  </a:lnTo>
                  <a:lnTo>
                    <a:pt x="467" y="804"/>
                  </a:lnTo>
                  <a:lnTo>
                    <a:pt x="492" y="830"/>
                  </a:lnTo>
                  <a:lnTo>
                    <a:pt x="519" y="822"/>
                  </a:lnTo>
                  <a:lnTo>
                    <a:pt x="546" y="806"/>
                  </a:lnTo>
                  <a:lnTo>
                    <a:pt x="575" y="794"/>
                  </a:lnTo>
                  <a:lnTo>
                    <a:pt x="609" y="779"/>
                  </a:lnTo>
                  <a:lnTo>
                    <a:pt x="644" y="764"/>
                  </a:lnTo>
                  <a:lnTo>
                    <a:pt x="676" y="754"/>
                  </a:lnTo>
                  <a:lnTo>
                    <a:pt x="707" y="745"/>
                  </a:lnTo>
                  <a:lnTo>
                    <a:pt x="742" y="733"/>
                  </a:lnTo>
                  <a:lnTo>
                    <a:pt x="779" y="725"/>
                  </a:lnTo>
                  <a:lnTo>
                    <a:pt x="817" y="714"/>
                  </a:lnTo>
                  <a:lnTo>
                    <a:pt x="852" y="705"/>
                  </a:lnTo>
                  <a:lnTo>
                    <a:pt x="886" y="696"/>
                  </a:lnTo>
                  <a:lnTo>
                    <a:pt x="923" y="690"/>
                  </a:lnTo>
                  <a:lnTo>
                    <a:pt x="958" y="682"/>
                  </a:lnTo>
                  <a:lnTo>
                    <a:pt x="991" y="675"/>
                  </a:lnTo>
                  <a:lnTo>
                    <a:pt x="1030" y="666"/>
                  </a:lnTo>
                  <a:lnTo>
                    <a:pt x="1083" y="660"/>
                  </a:lnTo>
                  <a:lnTo>
                    <a:pt x="723" y="597"/>
                  </a:lnTo>
                  <a:lnTo>
                    <a:pt x="747" y="549"/>
                  </a:lnTo>
                  <a:lnTo>
                    <a:pt x="775" y="513"/>
                  </a:lnTo>
                  <a:lnTo>
                    <a:pt x="826" y="445"/>
                  </a:lnTo>
                  <a:lnTo>
                    <a:pt x="856" y="414"/>
                  </a:lnTo>
                  <a:lnTo>
                    <a:pt x="886" y="383"/>
                  </a:lnTo>
                  <a:lnTo>
                    <a:pt x="940" y="332"/>
                  </a:lnTo>
                  <a:lnTo>
                    <a:pt x="973" y="302"/>
                  </a:lnTo>
                  <a:lnTo>
                    <a:pt x="1012" y="271"/>
                  </a:lnTo>
                  <a:lnTo>
                    <a:pt x="1048" y="247"/>
                  </a:lnTo>
                  <a:lnTo>
                    <a:pt x="1078" y="229"/>
                  </a:lnTo>
                  <a:lnTo>
                    <a:pt x="1105" y="206"/>
                  </a:lnTo>
                  <a:lnTo>
                    <a:pt x="1144" y="185"/>
                  </a:lnTo>
                  <a:lnTo>
                    <a:pt x="1186" y="159"/>
                  </a:lnTo>
                  <a:lnTo>
                    <a:pt x="1219" y="141"/>
                  </a:lnTo>
                  <a:lnTo>
                    <a:pt x="1251" y="126"/>
                  </a:lnTo>
                  <a:lnTo>
                    <a:pt x="1308" y="111"/>
                  </a:lnTo>
                  <a:lnTo>
                    <a:pt x="1347" y="99"/>
                  </a:lnTo>
                  <a:lnTo>
                    <a:pt x="1403" y="87"/>
                  </a:lnTo>
                  <a:lnTo>
                    <a:pt x="1448" y="75"/>
                  </a:lnTo>
                  <a:lnTo>
                    <a:pt x="1502" y="69"/>
                  </a:lnTo>
                  <a:lnTo>
                    <a:pt x="1646" y="63"/>
                  </a:lnTo>
                  <a:lnTo>
                    <a:pt x="1645" y="5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FF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5"/>
            <p:cNvSpPr>
              <a:spLocks/>
            </p:cNvSpPr>
            <p:nvPr/>
          </p:nvSpPr>
          <p:spPr bwMode="auto">
            <a:xfrm>
              <a:off x="3725" y="1765"/>
              <a:ext cx="356" cy="138"/>
            </a:xfrm>
            <a:custGeom>
              <a:avLst/>
              <a:gdLst>
                <a:gd name="T0" fmla="*/ 356 w 356"/>
                <a:gd name="T1" fmla="*/ 57 h 138"/>
                <a:gd name="T2" fmla="*/ 356 w 356"/>
                <a:gd name="T3" fmla="*/ 138 h 138"/>
                <a:gd name="T4" fmla="*/ 0 w 356"/>
                <a:gd name="T5" fmla="*/ 75 h 138"/>
                <a:gd name="T6" fmla="*/ 6 w 356"/>
                <a:gd name="T7" fmla="*/ 38 h 138"/>
                <a:gd name="T8" fmla="*/ 30 w 356"/>
                <a:gd name="T9" fmla="*/ 0 h 138"/>
                <a:gd name="T10" fmla="*/ 356 w 356"/>
                <a:gd name="T11" fmla="*/ 57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138"/>
                <a:gd name="T20" fmla="*/ 356 w 356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138">
                  <a:moveTo>
                    <a:pt x="356" y="57"/>
                  </a:moveTo>
                  <a:lnTo>
                    <a:pt x="356" y="138"/>
                  </a:lnTo>
                  <a:lnTo>
                    <a:pt x="0" y="75"/>
                  </a:lnTo>
                  <a:lnTo>
                    <a:pt x="6" y="38"/>
                  </a:lnTo>
                  <a:lnTo>
                    <a:pt x="30" y="0"/>
                  </a:lnTo>
                  <a:lnTo>
                    <a:pt x="356" y="57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FF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6"/>
            <p:cNvSpPr>
              <a:spLocks/>
            </p:cNvSpPr>
            <p:nvPr/>
          </p:nvSpPr>
          <p:spPr bwMode="auto">
            <a:xfrm>
              <a:off x="3000" y="1658"/>
              <a:ext cx="343" cy="134"/>
            </a:xfrm>
            <a:custGeom>
              <a:avLst/>
              <a:gdLst>
                <a:gd name="T0" fmla="*/ 0 w 343"/>
                <a:gd name="T1" fmla="*/ 0 h 134"/>
                <a:gd name="T2" fmla="*/ 1 w 343"/>
                <a:gd name="T3" fmla="*/ 76 h 134"/>
                <a:gd name="T4" fmla="*/ 343 w 343"/>
                <a:gd name="T5" fmla="*/ 134 h 134"/>
                <a:gd name="T6" fmla="*/ 343 w 343"/>
                <a:gd name="T7" fmla="*/ 39 h 134"/>
                <a:gd name="T8" fmla="*/ 0 w 343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134"/>
                <a:gd name="T17" fmla="*/ 343 w 343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134">
                  <a:moveTo>
                    <a:pt x="0" y="0"/>
                  </a:moveTo>
                  <a:lnTo>
                    <a:pt x="1" y="76"/>
                  </a:lnTo>
                  <a:lnTo>
                    <a:pt x="343" y="134"/>
                  </a:lnTo>
                  <a:lnTo>
                    <a:pt x="343" y="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FF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Freeform 7"/>
            <p:cNvSpPr>
              <a:spLocks/>
            </p:cNvSpPr>
            <p:nvPr/>
          </p:nvSpPr>
          <p:spPr bwMode="auto">
            <a:xfrm>
              <a:off x="2999" y="1223"/>
              <a:ext cx="1646" cy="855"/>
            </a:xfrm>
            <a:custGeom>
              <a:avLst/>
              <a:gdLst>
                <a:gd name="T0" fmla="*/ 1554 w 1646"/>
                <a:gd name="T1" fmla="*/ 0 h 855"/>
                <a:gd name="T2" fmla="*/ 1456 w 1646"/>
                <a:gd name="T3" fmla="*/ 0 h 855"/>
                <a:gd name="T4" fmla="*/ 1354 w 1646"/>
                <a:gd name="T5" fmla="*/ 6 h 855"/>
                <a:gd name="T6" fmla="*/ 1259 w 1646"/>
                <a:gd name="T7" fmla="*/ 21 h 855"/>
                <a:gd name="T8" fmla="*/ 1149 w 1646"/>
                <a:gd name="T9" fmla="*/ 46 h 855"/>
                <a:gd name="T10" fmla="*/ 1044 w 1646"/>
                <a:gd name="T11" fmla="*/ 81 h 855"/>
                <a:gd name="T12" fmla="*/ 933 w 1646"/>
                <a:gd name="T13" fmla="*/ 127 h 855"/>
                <a:gd name="T14" fmla="*/ 834 w 1646"/>
                <a:gd name="T15" fmla="*/ 177 h 855"/>
                <a:gd name="T16" fmla="*/ 740 w 1646"/>
                <a:gd name="T17" fmla="*/ 226 h 855"/>
                <a:gd name="T18" fmla="*/ 644 w 1646"/>
                <a:gd name="T19" fmla="*/ 282 h 855"/>
                <a:gd name="T20" fmla="*/ 554 w 1646"/>
                <a:gd name="T21" fmla="*/ 345 h 855"/>
                <a:gd name="T22" fmla="*/ 467 w 1646"/>
                <a:gd name="T23" fmla="*/ 417 h 855"/>
                <a:gd name="T24" fmla="*/ 396 w 1646"/>
                <a:gd name="T25" fmla="*/ 490 h 855"/>
                <a:gd name="T26" fmla="*/ 348 w 1646"/>
                <a:gd name="T27" fmla="*/ 556 h 855"/>
                <a:gd name="T28" fmla="*/ 55 w 1646"/>
                <a:gd name="T29" fmla="*/ 534 h 855"/>
                <a:gd name="T30" fmla="*/ 148 w 1646"/>
                <a:gd name="T31" fmla="*/ 578 h 855"/>
                <a:gd name="T32" fmla="*/ 219 w 1646"/>
                <a:gd name="T33" fmla="*/ 621 h 855"/>
                <a:gd name="T34" fmla="*/ 278 w 1646"/>
                <a:gd name="T35" fmla="*/ 660 h 855"/>
                <a:gd name="T36" fmla="*/ 338 w 1646"/>
                <a:gd name="T37" fmla="*/ 705 h 855"/>
                <a:gd name="T38" fmla="*/ 408 w 1646"/>
                <a:gd name="T39" fmla="*/ 765 h 855"/>
                <a:gd name="T40" fmla="*/ 469 w 1646"/>
                <a:gd name="T41" fmla="*/ 827 h 855"/>
                <a:gd name="T42" fmla="*/ 521 w 1646"/>
                <a:gd name="T43" fmla="*/ 845 h 855"/>
                <a:gd name="T44" fmla="*/ 577 w 1646"/>
                <a:gd name="T45" fmla="*/ 816 h 855"/>
                <a:gd name="T46" fmla="*/ 646 w 1646"/>
                <a:gd name="T47" fmla="*/ 786 h 855"/>
                <a:gd name="T48" fmla="*/ 709 w 1646"/>
                <a:gd name="T49" fmla="*/ 767 h 855"/>
                <a:gd name="T50" fmla="*/ 781 w 1646"/>
                <a:gd name="T51" fmla="*/ 746 h 855"/>
                <a:gd name="T52" fmla="*/ 854 w 1646"/>
                <a:gd name="T53" fmla="*/ 726 h 855"/>
                <a:gd name="T54" fmla="*/ 925 w 1646"/>
                <a:gd name="T55" fmla="*/ 710 h 855"/>
                <a:gd name="T56" fmla="*/ 993 w 1646"/>
                <a:gd name="T57" fmla="*/ 695 h 855"/>
                <a:gd name="T58" fmla="*/ 1083 w 1646"/>
                <a:gd name="T59" fmla="*/ 680 h 855"/>
                <a:gd name="T60" fmla="*/ 749 w 1646"/>
                <a:gd name="T61" fmla="*/ 565 h 855"/>
                <a:gd name="T62" fmla="*/ 828 w 1646"/>
                <a:gd name="T63" fmla="*/ 459 h 855"/>
                <a:gd name="T64" fmla="*/ 888 w 1646"/>
                <a:gd name="T65" fmla="*/ 395 h 855"/>
                <a:gd name="T66" fmla="*/ 975 w 1646"/>
                <a:gd name="T67" fmla="*/ 311 h 855"/>
                <a:gd name="T68" fmla="*/ 1050 w 1646"/>
                <a:gd name="T69" fmla="*/ 245 h 855"/>
                <a:gd name="T70" fmla="*/ 1110 w 1646"/>
                <a:gd name="T71" fmla="*/ 196 h 855"/>
                <a:gd name="T72" fmla="*/ 1185 w 1646"/>
                <a:gd name="T73" fmla="*/ 146 h 855"/>
                <a:gd name="T74" fmla="*/ 1262 w 1646"/>
                <a:gd name="T75" fmla="*/ 105 h 855"/>
                <a:gd name="T76" fmla="*/ 1354 w 1646"/>
                <a:gd name="T77" fmla="*/ 72 h 855"/>
                <a:gd name="T78" fmla="*/ 1453 w 1646"/>
                <a:gd name="T79" fmla="*/ 46 h 855"/>
                <a:gd name="T80" fmla="*/ 1559 w 1646"/>
                <a:gd name="T81" fmla="*/ 23 h 8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6"/>
                <a:gd name="T124" fmla="*/ 0 h 855"/>
                <a:gd name="T125" fmla="*/ 1646 w 1646"/>
                <a:gd name="T126" fmla="*/ 855 h 8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6" h="855">
                  <a:moveTo>
                    <a:pt x="1646" y="6"/>
                  </a:moveTo>
                  <a:lnTo>
                    <a:pt x="1554" y="0"/>
                  </a:lnTo>
                  <a:lnTo>
                    <a:pt x="1510" y="0"/>
                  </a:lnTo>
                  <a:lnTo>
                    <a:pt x="1456" y="0"/>
                  </a:lnTo>
                  <a:lnTo>
                    <a:pt x="1405" y="3"/>
                  </a:lnTo>
                  <a:lnTo>
                    <a:pt x="1354" y="6"/>
                  </a:lnTo>
                  <a:lnTo>
                    <a:pt x="1304" y="12"/>
                  </a:lnTo>
                  <a:lnTo>
                    <a:pt x="1259" y="21"/>
                  </a:lnTo>
                  <a:lnTo>
                    <a:pt x="1209" y="31"/>
                  </a:lnTo>
                  <a:lnTo>
                    <a:pt x="1149" y="46"/>
                  </a:lnTo>
                  <a:lnTo>
                    <a:pt x="1095" y="65"/>
                  </a:lnTo>
                  <a:lnTo>
                    <a:pt x="1044" y="81"/>
                  </a:lnTo>
                  <a:lnTo>
                    <a:pt x="987" y="103"/>
                  </a:lnTo>
                  <a:lnTo>
                    <a:pt x="933" y="127"/>
                  </a:lnTo>
                  <a:lnTo>
                    <a:pt x="879" y="152"/>
                  </a:lnTo>
                  <a:lnTo>
                    <a:pt x="834" y="177"/>
                  </a:lnTo>
                  <a:lnTo>
                    <a:pt x="783" y="202"/>
                  </a:lnTo>
                  <a:lnTo>
                    <a:pt x="740" y="226"/>
                  </a:lnTo>
                  <a:lnTo>
                    <a:pt x="692" y="254"/>
                  </a:lnTo>
                  <a:lnTo>
                    <a:pt x="644" y="282"/>
                  </a:lnTo>
                  <a:lnTo>
                    <a:pt x="596" y="317"/>
                  </a:lnTo>
                  <a:lnTo>
                    <a:pt x="554" y="345"/>
                  </a:lnTo>
                  <a:lnTo>
                    <a:pt x="509" y="383"/>
                  </a:lnTo>
                  <a:lnTo>
                    <a:pt x="467" y="417"/>
                  </a:lnTo>
                  <a:lnTo>
                    <a:pt x="428" y="452"/>
                  </a:lnTo>
                  <a:lnTo>
                    <a:pt x="396" y="490"/>
                  </a:lnTo>
                  <a:lnTo>
                    <a:pt x="369" y="521"/>
                  </a:lnTo>
                  <a:lnTo>
                    <a:pt x="348" y="556"/>
                  </a:lnTo>
                  <a:lnTo>
                    <a:pt x="0" y="510"/>
                  </a:lnTo>
                  <a:lnTo>
                    <a:pt x="55" y="534"/>
                  </a:lnTo>
                  <a:lnTo>
                    <a:pt x="97" y="556"/>
                  </a:lnTo>
                  <a:lnTo>
                    <a:pt x="148" y="578"/>
                  </a:lnTo>
                  <a:lnTo>
                    <a:pt x="185" y="600"/>
                  </a:lnTo>
                  <a:lnTo>
                    <a:pt x="219" y="621"/>
                  </a:lnTo>
                  <a:lnTo>
                    <a:pt x="249" y="637"/>
                  </a:lnTo>
                  <a:lnTo>
                    <a:pt x="278" y="660"/>
                  </a:lnTo>
                  <a:lnTo>
                    <a:pt x="307" y="681"/>
                  </a:lnTo>
                  <a:lnTo>
                    <a:pt x="338" y="705"/>
                  </a:lnTo>
                  <a:lnTo>
                    <a:pt x="372" y="735"/>
                  </a:lnTo>
                  <a:lnTo>
                    <a:pt x="408" y="765"/>
                  </a:lnTo>
                  <a:lnTo>
                    <a:pt x="437" y="794"/>
                  </a:lnTo>
                  <a:lnTo>
                    <a:pt x="469" y="827"/>
                  </a:lnTo>
                  <a:lnTo>
                    <a:pt x="494" y="855"/>
                  </a:lnTo>
                  <a:lnTo>
                    <a:pt x="521" y="845"/>
                  </a:lnTo>
                  <a:lnTo>
                    <a:pt x="548" y="829"/>
                  </a:lnTo>
                  <a:lnTo>
                    <a:pt x="577" y="816"/>
                  </a:lnTo>
                  <a:lnTo>
                    <a:pt x="611" y="801"/>
                  </a:lnTo>
                  <a:lnTo>
                    <a:pt x="646" y="786"/>
                  </a:lnTo>
                  <a:lnTo>
                    <a:pt x="678" y="775"/>
                  </a:lnTo>
                  <a:lnTo>
                    <a:pt x="709" y="767"/>
                  </a:lnTo>
                  <a:lnTo>
                    <a:pt x="744" y="755"/>
                  </a:lnTo>
                  <a:lnTo>
                    <a:pt x="781" y="746"/>
                  </a:lnTo>
                  <a:lnTo>
                    <a:pt x="819" y="735"/>
                  </a:lnTo>
                  <a:lnTo>
                    <a:pt x="854" y="726"/>
                  </a:lnTo>
                  <a:lnTo>
                    <a:pt x="888" y="717"/>
                  </a:lnTo>
                  <a:lnTo>
                    <a:pt x="925" y="710"/>
                  </a:lnTo>
                  <a:lnTo>
                    <a:pt x="960" y="702"/>
                  </a:lnTo>
                  <a:lnTo>
                    <a:pt x="993" y="695"/>
                  </a:lnTo>
                  <a:lnTo>
                    <a:pt x="1032" y="686"/>
                  </a:lnTo>
                  <a:lnTo>
                    <a:pt x="1083" y="680"/>
                  </a:lnTo>
                  <a:lnTo>
                    <a:pt x="725" y="615"/>
                  </a:lnTo>
                  <a:lnTo>
                    <a:pt x="749" y="565"/>
                  </a:lnTo>
                  <a:lnTo>
                    <a:pt x="777" y="528"/>
                  </a:lnTo>
                  <a:lnTo>
                    <a:pt x="828" y="459"/>
                  </a:lnTo>
                  <a:lnTo>
                    <a:pt x="858" y="426"/>
                  </a:lnTo>
                  <a:lnTo>
                    <a:pt x="888" y="395"/>
                  </a:lnTo>
                  <a:lnTo>
                    <a:pt x="942" y="342"/>
                  </a:lnTo>
                  <a:lnTo>
                    <a:pt x="975" y="311"/>
                  </a:lnTo>
                  <a:lnTo>
                    <a:pt x="1014" y="273"/>
                  </a:lnTo>
                  <a:lnTo>
                    <a:pt x="1050" y="245"/>
                  </a:lnTo>
                  <a:lnTo>
                    <a:pt x="1080" y="220"/>
                  </a:lnTo>
                  <a:lnTo>
                    <a:pt x="1110" y="196"/>
                  </a:lnTo>
                  <a:lnTo>
                    <a:pt x="1146" y="171"/>
                  </a:lnTo>
                  <a:lnTo>
                    <a:pt x="1185" y="146"/>
                  </a:lnTo>
                  <a:lnTo>
                    <a:pt x="1224" y="127"/>
                  </a:lnTo>
                  <a:lnTo>
                    <a:pt x="1262" y="105"/>
                  </a:lnTo>
                  <a:lnTo>
                    <a:pt x="1310" y="87"/>
                  </a:lnTo>
                  <a:lnTo>
                    <a:pt x="1354" y="72"/>
                  </a:lnTo>
                  <a:lnTo>
                    <a:pt x="1405" y="59"/>
                  </a:lnTo>
                  <a:lnTo>
                    <a:pt x="1453" y="46"/>
                  </a:lnTo>
                  <a:lnTo>
                    <a:pt x="1504" y="34"/>
                  </a:lnTo>
                  <a:lnTo>
                    <a:pt x="1559" y="23"/>
                  </a:lnTo>
                  <a:lnTo>
                    <a:pt x="1646" y="6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FF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468313" y="260350"/>
            <a:ext cx="37338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i="1" dirty="0" smtClean="0"/>
              <a:t>МО ИО</a:t>
            </a:r>
            <a:endParaRPr lang="ru-RU" sz="3600" b="1" i="1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51275" y="2565400"/>
            <a:ext cx="3025775" cy="1871663"/>
            <a:chOff x="1142" y="2230"/>
            <a:chExt cx="1647" cy="915"/>
          </a:xfrm>
        </p:grpSpPr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1707" y="2405"/>
              <a:ext cx="356" cy="138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0"/>
                </a:cxn>
                <a:cxn ang="0">
                  <a:pos x="356" y="63"/>
                </a:cxn>
                <a:cxn ang="0">
                  <a:pos x="350" y="100"/>
                </a:cxn>
                <a:cxn ang="0">
                  <a:pos x="326" y="138"/>
                </a:cxn>
                <a:cxn ang="0">
                  <a:pos x="0" y="81"/>
                </a:cxn>
              </a:cxnLst>
              <a:rect l="0" t="0" r="r" b="b"/>
              <a:pathLst>
                <a:path w="356" h="138">
                  <a:moveTo>
                    <a:pt x="0" y="81"/>
                  </a:moveTo>
                  <a:lnTo>
                    <a:pt x="0" y="0"/>
                  </a:lnTo>
                  <a:lnTo>
                    <a:pt x="356" y="63"/>
                  </a:lnTo>
                  <a:lnTo>
                    <a:pt x="350" y="100"/>
                  </a:lnTo>
                  <a:lnTo>
                    <a:pt x="326" y="138"/>
                  </a:lnTo>
                  <a:lnTo>
                    <a:pt x="0" y="81"/>
                  </a:lnTo>
                  <a:close/>
                </a:path>
              </a:pathLst>
            </a:custGeom>
            <a:gradFill rotWithShape="1">
              <a:gsLst>
                <a:gs pos="0">
                  <a:srgbClr val="CCCC00"/>
                </a:gs>
                <a:gs pos="50000">
                  <a:schemeClr val="bg1"/>
                </a:gs>
                <a:gs pos="100000">
                  <a:srgbClr val="CC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2445" y="2516"/>
              <a:ext cx="343" cy="133"/>
            </a:xfrm>
            <a:custGeom>
              <a:avLst/>
              <a:gdLst/>
              <a:ahLst/>
              <a:cxnLst>
                <a:cxn ang="0">
                  <a:pos x="343" y="133"/>
                </a:cxn>
                <a:cxn ang="0">
                  <a:pos x="342" y="58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343" y="133"/>
                </a:cxn>
              </a:cxnLst>
              <a:rect l="0" t="0" r="r" b="b"/>
              <a:pathLst>
                <a:path w="343" h="133">
                  <a:moveTo>
                    <a:pt x="343" y="133"/>
                  </a:moveTo>
                  <a:lnTo>
                    <a:pt x="342" y="58"/>
                  </a:lnTo>
                  <a:lnTo>
                    <a:pt x="0" y="0"/>
                  </a:lnTo>
                  <a:lnTo>
                    <a:pt x="0" y="95"/>
                  </a:lnTo>
                  <a:lnTo>
                    <a:pt x="343" y="133"/>
                  </a:lnTo>
                  <a:close/>
                </a:path>
              </a:pathLst>
            </a:custGeom>
            <a:gradFill rotWithShape="1">
              <a:gsLst>
                <a:gs pos="0">
                  <a:srgbClr val="CCCC00"/>
                </a:gs>
                <a:gs pos="50000">
                  <a:schemeClr val="bg1"/>
                </a:gs>
                <a:gs pos="100000">
                  <a:srgbClr val="CC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270" name="Group 22"/>
            <p:cNvGrpSpPr>
              <a:grpSpLocks/>
            </p:cNvGrpSpPr>
            <p:nvPr/>
          </p:nvGrpSpPr>
          <p:grpSpPr bwMode="auto">
            <a:xfrm>
              <a:off x="1142" y="2230"/>
              <a:ext cx="1647" cy="915"/>
              <a:chOff x="1142" y="2230"/>
              <a:chExt cx="1647" cy="915"/>
            </a:xfrm>
          </p:grpSpPr>
          <p:sp>
            <p:nvSpPr>
              <p:cNvPr id="39959" name="Freeform 23"/>
              <p:cNvSpPr>
                <a:spLocks/>
              </p:cNvSpPr>
              <p:nvPr/>
            </p:nvSpPr>
            <p:spPr bwMode="auto">
              <a:xfrm>
                <a:off x="1142" y="2316"/>
                <a:ext cx="1646" cy="829"/>
              </a:xfrm>
              <a:custGeom>
                <a:avLst/>
                <a:gdLst/>
                <a:ahLst/>
                <a:cxnLst>
                  <a:cxn ang="0">
                    <a:pos x="93" y="829"/>
                  </a:cxn>
                  <a:cxn ang="0">
                    <a:pos x="192" y="829"/>
                  </a:cxn>
                  <a:cxn ang="0">
                    <a:pos x="293" y="824"/>
                  </a:cxn>
                  <a:cxn ang="0">
                    <a:pos x="389" y="810"/>
                  </a:cxn>
                  <a:cxn ang="0">
                    <a:pos x="499" y="786"/>
                  </a:cxn>
                  <a:cxn ang="0">
                    <a:pos x="604" y="752"/>
                  </a:cxn>
                  <a:cxn ang="0">
                    <a:pos x="715" y="706"/>
                  </a:cxn>
                  <a:cxn ang="0">
                    <a:pos x="814" y="658"/>
                  </a:cxn>
                  <a:cxn ang="0">
                    <a:pos x="908" y="611"/>
                  </a:cxn>
                  <a:cxn ang="0">
                    <a:pos x="1004" y="556"/>
                  </a:cxn>
                  <a:cxn ang="0">
                    <a:pos x="1094" y="495"/>
                  </a:cxn>
                  <a:cxn ang="0">
                    <a:pos x="1181" y="425"/>
                  </a:cxn>
                  <a:cxn ang="0">
                    <a:pos x="1252" y="355"/>
                  </a:cxn>
                  <a:cxn ang="0">
                    <a:pos x="1300" y="290"/>
                  </a:cxn>
                  <a:cxn ang="0">
                    <a:pos x="1593" y="311"/>
                  </a:cxn>
                  <a:cxn ang="0">
                    <a:pos x="1500" y="269"/>
                  </a:cxn>
                  <a:cxn ang="0">
                    <a:pos x="1429" y="227"/>
                  </a:cxn>
                  <a:cxn ang="0">
                    <a:pos x="1370" y="189"/>
                  </a:cxn>
                  <a:cxn ang="0">
                    <a:pos x="1310" y="145"/>
                  </a:cxn>
                  <a:cxn ang="0">
                    <a:pos x="1240" y="87"/>
                  </a:cxn>
                  <a:cxn ang="0">
                    <a:pos x="1179" y="26"/>
                  </a:cxn>
                  <a:cxn ang="0">
                    <a:pos x="1127" y="9"/>
                  </a:cxn>
                  <a:cxn ang="0">
                    <a:pos x="1071" y="36"/>
                  </a:cxn>
                  <a:cxn ang="0">
                    <a:pos x="1002" y="66"/>
                  </a:cxn>
                  <a:cxn ang="0">
                    <a:pos x="939" y="85"/>
                  </a:cxn>
                  <a:cxn ang="0">
                    <a:pos x="868" y="105"/>
                  </a:cxn>
                  <a:cxn ang="0">
                    <a:pos x="794" y="125"/>
                  </a:cxn>
                  <a:cxn ang="0">
                    <a:pos x="723" y="140"/>
                  </a:cxn>
                  <a:cxn ang="0">
                    <a:pos x="655" y="155"/>
                  </a:cxn>
                  <a:cxn ang="0">
                    <a:pos x="563" y="170"/>
                  </a:cxn>
                  <a:cxn ang="0">
                    <a:pos x="899" y="281"/>
                  </a:cxn>
                  <a:cxn ang="0">
                    <a:pos x="820" y="385"/>
                  </a:cxn>
                  <a:cxn ang="0">
                    <a:pos x="760" y="447"/>
                  </a:cxn>
                  <a:cxn ang="0">
                    <a:pos x="673" y="527"/>
                  </a:cxn>
                  <a:cxn ang="0">
                    <a:pos x="568" y="599"/>
                  </a:cxn>
                  <a:cxn ang="0">
                    <a:pos x="469" y="652"/>
                  </a:cxn>
                  <a:cxn ang="0">
                    <a:pos x="398" y="687"/>
                  </a:cxn>
                  <a:cxn ang="0">
                    <a:pos x="296" y="717"/>
                  </a:cxn>
                  <a:cxn ang="0">
                    <a:pos x="168" y="747"/>
                  </a:cxn>
                  <a:cxn ang="0">
                    <a:pos x="0" y="759"/>
                  </a:cxn>
                </a:cxnLst>
                <a:rect l="0" t="0" r="r" b="b"/>
                <a:pathLst>
                  <a:path w="1646" h="829">
                    <a:moveTo>
                      <a:pt x="1" y="824"/>
                    </a:moveTo>
                    <a:lnTo>
                      <a:pt x="93" y="829"/>
                    </a:lnTo>
                    <a:lnTo>
                      <a:pt x="138" y="829"/>
                    </a:lnTo>
                    <a:lnTo>
                      <a:pt x="192" y="829"/>
                    </a:lnTo>
                    <a:lnTo>
                      <a:pt x="243" y="827"/>
                    </a:lnTo>
                    <a:lnTo>
                      <a:pt x="293" y="824"/>
                    </a:lnTo>
                    <a:lnTo>
                      <a:pt x="344" y="819"/>
                    </a:lnTo>
                    <a:lnTo>
                      <a:pt x="389" y="810"/>
                    </a:lnTo>
                    <a:lnTo>
                      <a:pt x="439" y="800"/>
                    </a:lnTo>
                    <a:lnTo>
                      <a:pt x="499" y="786"/>
                    </a:lnTo>
                    <a:lnTo>
                      <a:pt x="553" y="767"/>
                    </a:lnTo>
                    <a:lnTo>
                      <a:pt x="604" y="752"/>
                    </a:lnTo>
                    <a:lnTo>
                      <a:pt x="661" y="730"/>
                    </a:lnTo>
                    <a:lnTo>
                      <a:pt x="715" y="706"/>
                    </a:lnTo>
                    <a:lnTo>
                      <a:pt x="769" y="682"/>
                    </a:lnTo>
                    <a:lnTo>
                      <a:pt x="814" y="658"/>
                    </a:lnTo>
                    <a:lnTo>
                      <a:pt x="866" y="634"/>
                    </a:lnTo>
                    <a:lnTo>
                      <a:pt x="908" y="611"/>
                    </a:lnTo>
                    <a:lnTo>
                      <a:pt x="956" y="584"/>
                    </a:lnTo>
                    <a:lnTo>
                      <a:pt x="1004" y="556"/>
                    </a:lnTo>
                    <a:lnTo>
                      <a:pt x="1052" y="522"/>
                    </a:lnTo>
                    <a:lnTo>
                      <a:pt x="1094" y="495"/>
                    </a:lnTo>
                    <a:lnTo>
                      <a:pt x="1139" y="458"/>
                    </a:lnTo>
                    <a:lnTo>
                      <a:pt x="1181" y="425"/>
                    </a:lnTo>
                    <a:lnTo>
                      <a:pt x="1220" y="392"/>
                    </a:lnTo>
                    <a:lnTo>
                      <a:pt x="1252" y="355"/>
                    </a:lnTo>
                    <a:lnTo>
                      <a:pt x="1279" y="324"/>
                    </a:lnTo>
                    <a:lnTo>
                      <a:pt x="1300" y="290"/>
                    </a:lnTo>
                    <a:lnTo>
                      <a:pt x="1646" y="335"/>
                    </a:lnTo>
                    <a:lnTo>
                      <a:pt x="1593" y="311"/>
                    </a:lnTo>
                    <a:lnTo>
                      <a:pt x="1551" y="290"/>
                    </a:lnTo>
                    <a:lnTo>
                      <a:pt x="1500" y="269"/>
                    </a:lnTo>
                    <a:lnTo>
                      <a:pt x="1462" y="247"/>
                    </a:lnTo>
                    <a:lnTo>
                      <a:pt x="1429" y="227"/>
                    </a:lnTo>
                    <a:lnTo>
                      <a:pt x="1399" y="211"/>
                    </a:lnTo>
                    <a:lnTo>
                      <a:pt x="1370" y="189"/>
                    </a:lnTo>
                    <a:lnTo>
                      <a:pt x="1341" y="169"/>
                    </a:lnTo>
                    <a:lnTo>
                      <a:pt x="1310" y="145"/>
                    </a:lnTo>
                    <a:lnTo>
                      <a:pt x="1276" y="116"/>
                    </a:lnTo>
                    <a:lnTo>
                      <a:pt x="1240" y="87"/>
                    </a:lnTo>
                    <a:lnTo>
                      <a:pt x="1211" y="58"/>
                    </a:lnTo>
                    <a:lnTo>
                      <a:pt x="1179" y="26"/>
                    </a:lnTo>
                    <a:lnTo>
                      <a:pt x="1154" y="0"/>
                    </a:lnTo>
                    <a:lnTo>
                      <a:pt x="1127" y="9"/>
                    </a:lnTo>
                    <a:lnTo>
                      <a:pt x="1100" y="24"/>
                    </a:lnTo>
                    <a:lnTo>
                      <a:pt x="1071" y="36"/>
                    </a:lnTo>
                    <a:lnTo>
                      <a:pt x="1037" y="51"/>
                    </a:lnTo>
                    <a:lnTo>
                      <a:pt x="1002" y="66"/>
                    </a:lnTo>
                    <a:lnTo>
                      <a:pt x="970" y="76"/>
                    </a:lnTo>
                    <a:lnTo>
                      <a:pt x="939" y="85"/>
                    </a:lnTo>
                    <a:lnTo>
                      <a:pt x="904" y="97"/>
                    </a:lnTo>
                    <a:lnTo>
                      <a:pt x="868" y="105"/>
                    </a:lnTo>
                    <a:lnTo>
                      <a:pt x="829" y="116"/>
                    </a:lnTo>
                    <a:lnTo>
                      <a:pt x="794" y="125"/>
                    </a:lnTo>
                    <a:lnTo>
                      <a:pt x="760" y="134"/>
                    </a:lnTo>
                    <a:lnTo>
                      <a:pt x="723" y="140"/>
                    </a:lnTo>
                    <a:lnTo>
                      <a:pt x="688" y="148"/>
                    </a:lnTo>
                    <a:lnTo>
                      <a:pt x="655" y="155"/>
                    </a:lnTo>
                    <a:lnTo>
                      <a:pt x="616" y="164"/>
                    </a:lnTo>
                    <a:lnTo>
                      <a:pt x="563" y="170"/>
                    </a:lnTo>
                    <a:lnTo>
                      <a:pt x="923" y="233"/>
                    </a:lnTo>
                    <a:lnTo>
                      <a:pt x="899" y="281"/>
                    </a:lnTo>
                    <a:lnTo>
                      <a:pt x="872" y="317"/>
                    </a:lnTo>
                    <a:lnTo>
                      <a:pt x="820" y="385"/>
                    </a:lnTo>
                    <a:lnTo>
                      <a:pt x="790" y="416"/>
                    </a:lnTo>
                    <a:lnTo>
                      <a:pt x="760" y="447"/>
                    </a:lnTo>
                    <a:lnTo>
                      <a:pt x="718" y="485"/>
                    </a:lnTo>
                    <a:lnTo>
                      <a:pt x="673" y="527"/>
                    </a:lnTo>
                    <a:lnTo>
                      <a:pt x="628" y="557"/>
                    </a:lnTo>
                    <a:lnTo>
                      <a:pt x="568" y="599"/>
                    </a:lnTo>
                    <a:lnTo>
                      <a:pt x="517" y="625"/>
                    </a:lnTo>
                    <a:lnTo>
                      <a:pt x="469" y="652"/>
                    </a:lnTo>
                    <a:lnTo>
                      <a:pt x="427" y="673"/>
                    </a:lnTo>
                    <a:lnTo>
                      <a:pt x="398" y="687"/>
                    </a:lnTo>
                    <a:lnTo>
                      <a:pt x="344" y="702"/>
                    </a:lnTo>
                    <a:lnTo>
                      <a:pt x="296" y="717"/>
                    </a:lnTo>
                    <a:lnTo>
                      <a:pt x="243" y="735"/>
                    </a:lnTo>
                    <a:lnTo>
                      <a:pt x="168" y="747"/>
                    </a:lnTo>
                    <a:lnTo>
                      <a:pt x="111" y="756"/>
                    </a:lnTo>
                    <a:lnTo>
                      <a:pt x="0" y="759"/>
                    </a:lnTo>
                    <a:lnTo>
                      <a:pt x="1" y="8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00"/>
                  </a:gs>
                  <a:gs pos="50000">
                    <a:schemeClr val="bg1"/>
                  </a:gs>
                  <a:gs pos="100000">
                    <a:srgbClr val="CC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60" name="Freeform 24"/>
              <p:cNvSpPr>
                <a:spLocks/>
              </p:cNvSpPr>
              <p:nvPr/>
            </p:nvSpPr>
            <p:spPr bwMode="auto">
              <a:xfrm>
                <a:off x="1143" y="2230"/>
                <a:ext cx="1646" cy="855"/>
              </a:xfrm>
              <a:custGeom>
                <a:avLst/>
                <a:gdLst/>
                <a:ahLst/>
                <a:cxnLst>
                  <a:cxn ang="0">
                    <a:pos x="91" y="855"/>
                  </a:cxn>
                  <a:cxn ang="0">
                    <a:pos x="190" y="855"/>
                  </a:cxn>
                  <a:cxn ang="0">
                    <a:pos x="291" y="849"/>
                  </a:cxn>
                  <a:cxn ang="0">
                    <a:pos x="387" y="834"/>
                  </a:cxn>
                  <a:cxn ang="0">
                    <a:pos x="497" y="809"/>
                  </a:cxn>
                  <a:cxn ang="0">
                    <a:pos x="602" y="774"/>
                  </a:cxn>
                  <a:cxn ang="0">
                    <a:pos x="713" y="728"/>
                  </a:cxn>
                  <a:cxn ang="0">
                    <a:pos x="812" y="678"/>
                  </a:cxn>
                  <a:cxn ang="0">
                    <a:pos x="906" y="629"/>
                  </a:cxn>
                  <a:cxn ang="0">
                    <a:pos x="1002" y="573"/>
                  </a:cxn>
                  <a:cxn ang="0">
                    <a:pos x="1092" y="510"/>
                  </a:cxn>
                  <a:cxn ang="0">
                    <a:pos x="1179" y="438"/>
                  </a:cxn>
                  <a:cxn ang="0">
                    <a:pos x="1250" y="365"/>
                  </a:cxn>
                  <a:cxn ang="0">
                    <a:pos x="1298" y="299"/>
                  </a:cxn>
                  <a:cxn ang="0">
                    <a:pos x="1591" y="321"/>
                  </a:cxn>
                  <a:cxn ang="0">
                    <a:pos x="1498" y="277"/>
                  </a:cxn>
                  <a:cxn ang="0">
                    <a:pos x="1427" y="234"/>
                  </a:cxn>
                  <a:cxn ang="0">
                    <a:pos x="1368" y="195"/>
                  </a:cxn>
                  <a:cxn ang="0">
                    <a:pos x="1308" y="150"/>
                  </a:cxn>
                  <a:cxn ang="0">
                    <a:pos x="1238" y="91"/>
                  </a:cxn>
                  <a:cxn ang="0">
                    <a:pos x="1177" y="28"/>
                  </a:cxn>
                  <a:cxn ang="0">
                    <a:pos x="1125" y="10"/>
                  </a:cxn>
                  <a:cxn ang="0">
                    <a:pos x="1069" y="39"/>
                  </a:cxn>
                  <a:cxn ang="0">
                    <a:pos x="1000" y="69"/>
                  </a:cxn>
                  <a:cxn ang="0">
                    <a:pos x="937" y="89"/>
                  </a:cxn>
                  <a:cxn ang="0">
                    <a:pos x="866" y="109"/>
                  </a:cxn>
                  <a:cxn ang="0">
                    <a:pos x="792" y="129"/>
                  </a:cxn>
                  <a:cxn ang="0">
                    <a:pos x="721" y="145"/>
                  </a:cxn>
                  <a:cxn ang="0">
                    <a:pos x="653" y="160"/>
                  </a:cxn>
                  <a:cxn ang="0">
                    <a:pos x="563" y="175"/>
                  </a:cxn>
                  <a:cxn ang="0">
                    <a:pos x="897" y="290"/>
                  </a:cxn>
                  <a:cxn ang="0">
                    <a:pos x="818" y="396"/>
                  </a:cxn>
                  <a:cxn ang="0">
                    <a:pos x="758" y="460"/>
                  </a:cxn>
                  <a:cxn ang="0">
                    <a:pos x="671" y="544"/>
                  </a:cxn>
                  <a:cxn ang="0">
                    <a:pos x="596" y="610"/>
                  </a:cxn>
                  <a:cxn ang="0">
                    <a:pos x="536" y="659"/>
                  </a:cxn>
                  <a:cxn ang="0">
                    <a:pos x="461" y="709"/>
                  </a:cxn>
                  <a:cxn ang="0">
                    <a:pos x="384" y="750"/>
                  </a:cxn>
                  <a:cxn ang="0">
                    <a:pos x="291" y="783"/>
                  </a:cxn>
                  <a:cxn ang="0">
                    <a:pos x="193" y="809"/>
                  </a:cxn>
                  <a:cxn ang="0">
                    <a:pos x="86" y="832"/>
                  </a:cxn>
                </a:cxnLst>
                <a:rect l="0" t="0" r="r" b="b"/>
                <a:pathLst>
                  <a:path w="1646" h="855">
                    <a:moveTo>
                      <a:pt x="0" y="849"/>
                    </a:moveTo>
                    <a:lnTo>
                      <a:pt x="91" y="855"/>
                    </a:lnTo>
                    <a:lnTo>
                      <a:pt x="136" y="855"/>
                    </a:lnTo>
                    <a:lnTo>
                      <a:pt x="190" y="855"/>
                    </a:lnTo>
                    <a:lnTo>
                      <a:pt x="241" y="852"/>
                    </a:lnTo>
                    <a:lnTo>
                      <a:pt x="291" y="849"/>
                    </a:lnTo>
                    <a:lnTo>
                      <a:pt x="342" y="843"/>
                    </a:lnTo>
                    <a:lnTo>
                      <a:pt x="387" y="834"/>
                    </a:lnTo>
                    <a:lnTo>
                      <a:pt x="437" y="824"/>
                    </a:lnTo>
                    <a:lnTo>
                      <a:pt x="497" y="809"/>
                    </a:lnTo>
                    <a:lnTo>
                      <a:pt x="551" y="790"/>
                    </a:lnTo>
                    <a:lnTo>
                      <a:pt x="602" y="774"/>
                    </a:lnTo>
                    <a:lnTo>
                      <a:pt x="659" y="753"/>
                    </a:lnTo>
                    <a:lnTo>
                      <a:pt x="713" y="728"/>
                    </a:lnTo>
                    <a:lnTo>
                      <a:pt x="767" y="703"/>
                    </a:lnTo>
                    <a:lnTo>
                      <a:pt x="812" y="678"/>
                    </a:lnTo>
                    <a:lnTo>
                      <a:pt x="864" y="653"/>
                    </a:lnTo>
                    <a:lnTo>
                      <a:pt x="906" y="629"/>
                    </a:lnTo>
                    <a:lnTo>
                      <a:pt x="954" y="601"/>
                    </a:lnTo>
                    <a:lnTo>
                      <a:pt x="1002" y="573"/>
                    </a:lnTo>
                    <a:lnTo>
                      <a:pt x="1050" y="538"/>
                    </a:lnTo>
                    <a:lnTo>
                      <a:pt x="1092" y="510"/>
                    </a:lnTo>
                    <a:lnTo>
                      <a:pt x="1137" y="472"/>
                    </a:lnTo>
                    <a:lnTo>
                      <a:pt x="1179" y="438"/>
                    </a:lnTo>
                    <a:lnTo>
                      <a:pt x="1218" y="403"/>
                    </a:lnTo>
                    <a:lnTo>
                      <a:pt x="1250" y="365"/>
                    </a:lnTo>
                    <a:lnTo>
                      <a:pt x="1277" y="334"/>
                    </a:lnTo>
                    <a:lnTo>
                      <a:pt x="1298" y="299"/>
                    </a:lnTo>
                    <a:lnTo>
                      <a:pt x="1646" y="345"/>
                    </a:lnTo>
                    <a:lnTo>
                      <a:pt x="1591" y="321"/>
                    </a:lnTo>
                    <a:lnTo>
                      <a:pt x="1549" y="299"/>
                    </a:lnTo>
                    <a:lnTo>
                      <a:pt x="1498" y="277"/>
                    </a:lnTo>
                    <a:lnTo>
                      <a:pt x="1460" y="255"/>
                    </a:lnTo>
                    <a:lnTo>
                      <a:pt x="1427" y="234"/>
                    </a:lnTo>
                    <a:lnTo>
                      <a:pt x="1397" y="218"/>
                    </a:lnTo>
                    <a:lnTo>
                      <a:pt x="1368" y="195"/>
                    </a:lnTo>
                    <a:lnTo>
                      <a:pt x="1339" y="174"/>
                    </a:lnTo>
                    <a:lnTo>
                      <a:pt x="1308" y="150"/>
                    </a:lnTo>
                    <a:lnTo>
                      <a:pt x="1274" y="120"/>
                    </a:lnTo>
                    <a:lnTo>
                      <a:pt x="1238" y="91"/>
                    </a:lnTo>
                    <a:lnTo>
                      <a:pt x="1209" y="61"/>
                    </a:lnTo>
                    <a:lnTo>
                      <a:pt x="1177" y="28"/>
                    </a:lnTo>
                    <a:lnTo>
                      <a:pt x="1152" y="0"/>
                    </a:lnTo>
                    <a:lnTo>
                      <a:pt x="1125" y="10"/>
                    </a:lnTo>
                    <a:lnTo>
                      <a:pt x="1098" y="26"/>
                    </a:lnTo>
                    <a:lnTo>
                      <a:pt x="1069" y="39"/>
                    </a:lnTo>
                    <a:lnTo>
                      <a:pt x="1035" y="54"/>
                    </a:lnTo>
                    <a:lnTo>
                      <a:pt x="1000" y="69"/>
                    </a:lnTo>
                    <a:lnTo>
                      <a:pt x="968" y="80"/>
                    </a:lnTo>
                    <a:lnTo>
                      <a:pt x="937" y="89"/>
                    </a:lnTo>
                    <a:lnTo>
                      <a:pt x="902" y="100"/>
                    </a:lnTo>
                    <a:lnTo>
                      <a:pt x="866" y="109"/>
                    </a:lnTo>
                    <a:lnTo>
                      <a:pt x="827" y="120"/>
                    </a:lnTo>
                    <a:lnTo>
                      <a:pt x="792" y="129"/>
                    </a:lnTo>
                    <a:lnTo>
                      <a:pt x="758" y="138"/>
                    </a:lnTo>
                    <a:lnTo>
                      <a:pt x="721" y="145"/>
                    </a:lnTo>
                    <a:lnTo>
                      <a:pt x="686" y="153"/>
                    </a:lnTo>
                    <a:lnTo>
                      <a:pt x="653" y="160"/>
                    </a:lnTo>
                    <a:lnTo>
                      <a:pt x="614" y="169"/>
                    </a:lnTo>
                    <a:lnTo>
                      <a:pt x="563" y="175"/>
                    </a:lnTo>
                    <a:lnTo>
                      <a:pt x="921" y="240"/>
                    </a:lnTo>
                    <a:lnTo>
                      <a:pt x="897" y="290"/>
                    </a:lnTo>
                    <a:lnTo>
                      <a:pt x="870" y="327"/>
                    </a:lnTo>
                    <a:lnTo>
                      <a:pt x="818" y="396"/>
                    </a:lnTo>
                    <a:lnTo>
                      <a:pt x="788" y="429"/>
                    </a:lnTo>
                    <a:lnTo>
                      <a:pt x="758" y="460"/>
                    </a:lnTo>
                    <a:lnTo>
                      <a:pt x="704" y="513"/>
                    </a:lnTo>
                    <a:lnTo>
                      <a:pt x="671" y="544"/>
                    </a:lnTo>
                    <a:lnTo>
                      <a:pt x="632" y="582"/>
                    </a:lnTo>
                    <a:lnTo>
                      <a:pt x="596" y="610"/>
                    </a:lnTo>
                    <a:lnTo>
                      <a:pt x="566" y="635"/>
                    </a:lnTo>
                    <a:lnTo>
                      <a:pt x="536" y="659"/>
                    </a:lnTo>
                    <a:lnTo>
                      <a:pt x="500" y="684"/>
                    </a:lnTo>
                    <a:lnTo>
                      <a:pt x="461" y="709"/>
                    </a:lnTo>
                    <a:lnTo>
                      <a:pt x="422" y="728"/>
                    </a:lnTo>
                    <a:lnTo>
                      <a:pt x="384" y="750"/>
                    </a:lnTo>
                    <a:lnTo>
                      <a:pt x="336" y="768"/>
                    </a:lnTo>
                    <a:lnTo>
                      <a:pt x="291" y="783"/>
                    </a:lnTo>
                    <a:lnTo>
                      <a:pt x="241" y="796"/>
                    </a:lnTo>
                    <a:lnTo>
                      <a:pt x="193" y="809"/>
                    </a:lnTo>
                    <a:lnTo>
                      <a:pt x="142" y="821"/>
                    </a:lnTo>
                    <a:lnTo>
                      <a:pt x="86" y="832"/>
                    </a:lnTo>
                    <a:lnTo>
                      <a:pt x="0" y="84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00"/>
                  </a:gs>
                  <a:gs pos="50000">
                    <a:schemeClr val="bg1"/>
                  </a:gs>
                  <a:gs pos="100000">
                    <a:srgbClr val="CC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39962" name="AutoShape 26"/>
          <p:cNvSpPr>
            <a:spLocks noChangeArrowheads="1"/>
          </p:cNvSpPr>
          <p:nvPr/>
        </p:nvSpPr>
        <p:spPr bwMode="auto">
          <a:xfrm>
            <a:off x="107504" y="3644900"/>
            <a:ext cx="3861246" cy="103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00"/>
              </a:gs>
              <a:gs pos="50000">
                <a:schemeClr val="bg1"/>
              </a:gs>
              <a:gs pos="100000">
                <a:srgbClr val="CCCC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600" b="1" i="1" dirty="0" smtClean="0"/>
              <a:t>Фокус-группа (</a:t>
            </a:r>
            <a:r>
              <a:rPr lang="ru-RU" sz="3600" b="1" i="1" dirty="0" smtClean="0"/>
              <a:t>15)</a:t>
            </a:r>
            <a:endParaRPr lang="ru-RU" sz="3600" b="1" i="1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411413" y="1916113"/>
            <a:ext cx="4098925" cy="936625"/>
            <a:chOff x="1142" y="2230"/>
            <a:chExt cx="1647" cy="915"/>
          </a:xfrm>
        </p:grpSpPr>
        <p:sp>
          <p:nvSpPr>
            <p:cNvPr id="10263" name="Freeform 28"/>
            <p:cNvSpPr>
              <a:spLocks/>
            </p:cNvSpPr>
            <p:nvPr/>
          </p:nvSpPr>
          <p:spPr bwMode="auto">
            <a:xfrm>
              <a:off x="1707" y="2405"/>
              <a:ext cx="356" cy="138"/>
            </a:xfrm>
            <a:custGeom>
              <a:avLst/>
              <a:gdLst>
                <a:gd name="T0" fmla="*/ 0 w 356"/>
                <a:gd name="T1" fmla="*/ 81 h 138"/>
                <a:gd name="T2" fmla="*/ 0 w 356"/>
                <a:gd name="T3" fmla="*/ 0 h 138"/>
                <a:gd name="T4" fmla="*/ 356 w 356"/>
                <a:gd name="T5" fmla="*/ 63 h 138"/>
                <a:gd name="T6" fmla="*/ 350 w 356"/>
                <a:gd name="T7" fmla="*/ 100 h 138"/>
                <a:gd name="T8" fmla="*/ 326 w 356"/>
                <a:gd name="T9" fmla="*/ 138 h 138"/>
                <a:gd name="T10" fmla="*/ 0 w 356"/>
                <a:gd name="T11" fmla="*/ 81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138"/>
                <a:gd name="T20" fmla="*/ 356 w 356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138">
                  <a:moveTo>
                    <a:pt x="0" y="81"/>
                  </a:moveTo>
                  <a:lnTo>
                    <a:pt x="0" y="0"/>
                  </a:lnTo>
                  <a:lnTo>
                    <a:pt x="356" y="63"/>
                  </a:lnTo>
                  <a:lnTo>
                    <a:pt x="350" y="100"/>
                  </a:lnTo>
                  <a:lnTo>
                    <a:pt x="326" y="138"/>
                  </a:lnTo>
                  <a:lnTo>
                    <a:pt x="0" y="81"/>
                  </a:lnTo>
                  <a:close/>
                </a:path>
              </a:pathLst>
            </a:custGeom>
            <a:gradFill rotWithShape="0">
              <a:gsLst>
                <a:gs pos="0">
                  <a:srgbClr val="2BA55C"/>
                </a:gs>
                <a:gs pos="50000">
                  <a:srgbClr val="FFFFFF"/>
                </a:gs>
                <a:gs pos="100000">
                  <a:srgbClr val="2BA55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Freeform 29"/>
            <p:cNvSpPr>
              <a:spLocks/>
            </p:cNvSpPr>
            <p:nvPr/>
          </p:nvSpPr>
          <p:spPr bwMode="auto">
            <a:xfrm>
              <a:off x="2445" y="2516"/>
              <a:ext cx="343" cy="133"/>
            </a:xfrm>
            <a:custGeom>
              <a:avLst/>
              <a:gdLst>
                <a:gd name="T0" fmla="*/ 343 w 343"/>
                <a:gd name="T1" fmla="*/ 133 h 133"/>
                <a:gd name="T2" fmla="*/ 342 w 343"/>
                <a:gd name="T3" fmla="*/ 58 h 133"/>
                <a:gd name="T4" fmla="*/ 0 w 343"/>
                <a:gd name="T5" fmla="*/ 0 h 133"/>
                <a:gd name="T6" fmla="*/ 0 w 343"/>
                <a:gd name="T7" fmla="*/ 95 h 133"/>
                <a:gd name="T8" fmla="*/ 343 w 343"/>
                <a:gd name="T9" fmla="*/ 133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133"/>
                <a:gd name="T17" fmla="*/ 343 w 343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133">
                  <a:moveTo>
                    <a:pt x="343" y="133"/>
                  </a:moveTo>
                  <a:lnTo>
                    <a:pt x="342" y="58"/>
                  </a:lnTo>
                  <a:lnTo>
                    <a:pt x="0" y="0"/>
                  </a:lnTo>
                  <a:lnTo>
                    <a:pt x="0" y="95"/>
                  </a:lnTo>
                  <a:lnTo>
                    <a:pt x="343" y="133"/>
                  </a:lnTo>
                  <a:close/>
                </a:path>
              </a:pathLst>
            </a:custGeom>
            <a:gradFill rotWithShape="0">
              <a:gsLst>
                <a:gs pos="0">
                  <a:srgbClr val="2BA55C"/>
                </a:gs>
                <a:gs pos="50000">
                  <a:srgbClr val="FFFFFF"/>
                </a:gs>
                <a:gs pos="100000">
                  <a:srgbClr val="2BA55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65" name="Group 30"/>
            <p:cNvGrpSpPr>
              <a:grpSpLocks/>
            </p:cNvGrpSpPr>
            <p:nvPr/>
          </p:nvGrpSpPr>
          <p:grpSpPr bwMode="auto">
            <a:xfrm>
              <a:off x="1142" y="2230"/>
              <a:ext cx="1647" cy="915"/>
              <a:chOff x="1142" y="2230"/>
              <a:chExt cx="1647" cy="915"/>
            </a:xfrm>
          </p:grpSpPr>
          <p:sp>
            <p:nvSpPr>
              <p:cNvPr id="10266" name="Freeform 31"/>
              <p:cNvSpPr>
                <a:spLocks/>
              </p:cNvSpPr>
              <p:nvPr/>
            </p:nvSpPr>
            <p:spPr bwMode="auto">
              <a:xfrm>
                <a:off x="1142" y="2316"/>
                <a:ext cx="1646" cy="829"/>
              </a:xfrm>
              <a:custGeom>
                <a:avLst/>
                <a:gdLst>
                  <a:gd name="T0" fmla="*/ 93 w 1646"/>
                  <a:gd name="T1" fmla="*/ 829 h 829"/>
                  <a:gd name="T2" fmla="*/ 192 w 1646"/>
                  <a:gd name="T3" fmla="*/ 829 h 829"/>
                  <a:gd name="T4" fmla="*/ 293 w 1646"/>
                  <a:gd name="T5" fmla="*/ 824 h 829"/>
                  <a:gd name="T6" fmla="*/ 389 w 1646"/>
                  <a:gd name="T7" fmla="*/ 810 h 829"/>
                  <a:gd name="T8" fmla="*/ 499 w 1646"/>
                  <a:gd name="T9" fmla="*/ 786 h 829"/>
                  <a:gd name="T10" fmla="*/ 604 w 1646"/>
                  <a:gd name="T11" fmla="*/ 752 h 829"/>
                  <a:gd name="T12" fmla="*/ 715 w 1646"/>
                  <a:gd name="T13" fmla="*/ 706 h 829"/>
                  <a:gd name="T14" fmla="*/ 814 w 1646"/>
                  <a:gd name="T15" fmla="*/ 658 h 829"/>
                  <a:gd name="T16" fmla="*/ 908 w 1646"/>
                  <a:gd name="T17" fmla="*/ 611 h 829"/>
                  <a:gd name="T18" fmla="*/ 1004 w 1646"/>
                  <a:gd name="T19" fmla="*/ 556 h 829"/>
                  <a:gd name="T20" fmla="*/ 1094 w 1646"/>
                  <a:gd name="T21" fmla="*/ 495 h 829"/>
                  <a:gd name="T22" fmla="*/ 1181 w 1646"/>
                  <a:gd name="T23" fmla="*/ 425 h 829"/>
                  <a:gd name="T24" fmla="*/ 1252 w 1646"/>
                  <a:gd name="T25" fmla="*/ 355 h 829"/>
                  <a:gd name="T26" fmla="*/ 1300 w 1646"/>
                  <a:gd name="T27" fmla="*/ 290 h 829"/>
                  <a:gd name="T28" fmla="*/ 1593 w 1646"/>
                  <a:gd name="T29" fmla="*/ 311 h 829"/>
                  <a:gd name="T30" fmla="*/ 1500 w 1646"/>
                  <a:gd name="T31" fmla="*/ 269 h 829"/>
                  <a:gd name="T32" fmla="*/ 1429 w 1646"/>
                  <a:gd name="T33" fmla="*/ 227 h 829"/>
                  <a:gd name="T34" fmla="*/ 1370 w 1646"/>
                  <a:gd name="T35" fmla="*/ 189 h 829"/>
                  <a:gd name="T36" fmla="*/ 1310 w 1646"/>
                  <a:gd name="T37" fmla="*/ 145 h 829"/>
                  <a:gd name="T38" fmla="*/ 1240 w 1646"/>
                  <a:gd name="T39" fmla="*/ 87 h 829"/>
                  <a:gd name="T40" fmla="*/ 1179 w 1646"/>
                  <a:gd name="T41" fmla="*/ 26 h 829"/>
                  <a:gd name="T42" fmla="*/ 1127 w 1646"/>
                  <a:gd name="T43" fmla="*/ 9 h 829"/>
                  <a:gd name="T44" fmla="*/ 1071 w 1646"/>
                  <a:gd name="T45" fmla="*/ 36 h 829"/>
                  <a:gd name="T46" fmla="*/ 1002 w 1646"/>
                  <a:gd name="T47" fmla="*/ 66 h 829"/>
                  <a:gd name="T48" fmla="*/ 939 w 1646"/>
                  <a:gd name="T49" fmla="*/ 85 h 829"/>
                  <a:gd name="T50" fmla="*/ 868 w 1646"/>
                  <a:gd name="T51" fmla="*/ 105 h 829"/>
                  <a:gd name="T52" fmla="*/ 794 w 1646"/>
                  <a:gd name="T53" fmla="*/ 125 h 829"/>
                  <a:gd name="T54" fmla="*/ 723 w 1646"/>
                  <a:gd name="T55" fmla="*/ 140 h 829"/>
                  <a:gd name="T56" fmla="*/ 655 w 1646"/>
                  <a:gd name="T57" fmla="*/ 155 h 829"/>
                  <a:gd name="T58" fmla="*/ 563 w 1646"/>
                  <a:gd name="T59" fmla="*/ 170 h 829"/>
                  <a:gd name="T60" fmla="*/ 899 w 1646"/>
                  <a:gd name="T61" fmla="*/ 281 h 829"/>
                  <a:gd name="T62" fmla="*/ 820 w 1646"/>
                  <a:gd name="T63" fmla="*/ 385 h 829"/>
                  <a:gd name="T64" fmla="*/ 760 w 1646"/>
                  <a:gd name="T65" fmla="*/ 447 h 829"/>
                  <a:gd name="T66" fmla="*/ 673 w 1646"/>
                  <a:gd name="T67" fmla="*/ 527 h 829"/>
                  <a:gd name="T68" fmla="*/ 568 w 1646"/>
                  <a:gd name="T69" fmla="*/ 599 h 829"/>
                  <a:gd name="T70" fmla="*/ 469 w 1646"/>
                  <a:gd name="T71" fmla="*/ 652 h 829"/>
                  <a:gd name="T72" fmla="*/ 398 w 1646"/>
                  <a:gd name="T73" fmla="*/ 687 h 829"/>
                  <a:gd name="T74" fmla="*/ 296 w 1646"/>
                  <a:gd name="T75" fmla="*/ 717 h 829"/>
                  <a:gd name="T76" fmla="*/ 168 w 1646"/>
                  <a:gd name="T77" fmla="*/ 747 h 829"/>
                  <a:gd name="T78" fmla="*/ 0 w 1646"/>
                  <a:gd name="T79" fmla="*/ 759 h 8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6"/>
                  <a:gd name="T121" fmla="*/ 0 h 829"/>
                  <a:gd name="T122" fmla="*/ 1646 w 1646"/>
                  <a:gd name="T123" fmla="*/ 829 h 8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6" h="829">
                    <a:moveTo>
                      <a:pt x="1" y="824"/>
                    </a:moveTo>
                    <a:lnTo>
                      <a:pt x="93" y="829"/>
                    </a:lnTo>
                    <a:lnTo>
                      <a:pt x="138" y="829"/>
                    </a:lnTo>
                    <a:lnTo>
                      <a:pt x="192" y="829"/>
                    </a:lnTo>
                    <a:lnTo>
                      <a:pt x="243" y="827"/>
                    </a:lnTo>
                    <a:lnTo>
                      <a:pt x="293" y="824"/>
                    </a:lnTo>
                    <a:lnTo>
                      <a:pt x="344" y="819"/>
                    </a:lnTo>
                    <a:lnTo>
                      <a:pt x="389" y="810"/>
                    </a:lnTo>
                    <a:lnTo>
                      <a:pt x="439" y="800"/>
                    </a:lnTo>
                    <a:lnTo>
                      <a:pt x="499" y="786"/>
                    </a:lnTo>
                    <a:lnTo>
                      <a:pt x="553" y="767"/>
                    </a:lnTo>
                    <a:lnTo>
                      <a:pt x="604" y="752"/>
                    </a:lnTo>
                    <a:lnTo>
                      <a:pt x="661" y="730"/>
                    </a:lnTo>
                    <a:lnTo>
                      <a:pt x="715" y="706"/>
                    </a:lnTo>
                    <a:lnTo>
                      <a:pt x="769" y="682"/>
                    </a:lnTo>
                    <a:lnTo>
                      <a:pt x="814" y="658"/>
                    </a:lnTo>
                    <a:lnTo>
                      <a:pt x="866" y="634"/>
                    </a:lnTo>
                    <a:lnTo>
                      <a:pt x="908" y="611"/>
                    </a:lnTo>
                    <a:lnTo>
                      <a:pt x="956" y="584"/>
                    </a:lnTo>
                    <a:lnTo>
                      <a:pt x="1004" y="556"/>
                    </a:lnTo>
                    <a:lnTo>
                      <a:pt x="1052" y="522"/>
                    </a:lnTo>
                    <a:lnTo>
                      <a:pt x="1094" y="495"/>
                    </a:lnTo>
                    <a:lnTo>
                      <a:pt x="1139" y="458"/>
                    </a:lnTo>
                    <a:lnTo>
                      <a:pt x="1181" y="425"/>
                    </a:lnTo>
                    <a:lnTo>
                      <a:pt x="1220" y="392"/>
                    </a:lnTo>
                    <a:lnTo>
                      <a:pt x="1252" y="355"/>
                    </a:lnTo>
                    <a:lnTo>
                      <a:pt x="1279" y="324"/>
                    </a:lnTo>
                    <a:lnTo>
                      <a:pt x="1300" y="290"/>
                    </a:lnTo>
                    <a:lnTo>
                      <a:pt x="1646" y="335"/>
                    </a:lnTo>
                    <a:lnTo>
                      <a:pt x="1593" y="311"/>
                    </a:lnTo>
                    <a:lnTo>
                      <a:pt x="1551" y="290"/>
                    </a:lnTo>
                    <a:lnTo>
                      <a:pt x="1500" y="269"/>
                    </a:lnTo>
                    <a:lnTo>
                      <a:pt x="1462" y="247"/>
                    </a:lnTo>
                    <a:lnTo>
                      <a:pt x="1429" y="227"/>
                    </a:lnTo>
                    <a:lnTo>
                      <a:pt x="1399" y="211"/>
                    </a:lnTo>
                    <a:lnTo>
                      <a:pt x="1370" y="189"/>
                    </a:lnTo>
                    <a:lnTo>
                      <a:pt x="1341" y="169"/>
                    </a:lnTo>
                    <a:lnTo>
                      <a:pt x="1310" y="145"/>
                    </a:lnTo>
                    <a:lnTo>
                      <a:pt x="1276" y="116"/>
                    </a:lnTo>
                    <a:lnTo>
                      <a:pt x="1240" y="87"/>
                    </a:lnTo>
                    <a:lnTo>
                      <a:pt x="1211" y="58"/>
                    </a:lnTo>
                    <a:lnTo>
                      <a:pt x="1179" y="26"/>
                    </a:lnTo>
                    <a:lnTo>
                      <a:pt x="1154" y="0"/>
                    </a:lnTo>
                    <a:lnTo>
                      <a:pt x="1127" y="9"/>
                    </a:lnTo>
                    <a:lnTo>
                      <a:pt x="1100" y="24"/>
                    </a:lnTo>
                    <a:lnTo>
                      <a:pt x="1071" y="36"/>
                    </a:lnTo>
                    <a:lnTo>
                      <a:pt x="1037" y="51"/>
                    </a:lnTo>
                    <a:lnTo>
                      <a:pt x="1002" y="66"/>
                    </a:lnTo>
                    <a:lnTo>
                      <a:pt x="970" y="76"/>
                    </a:lnTo>
                    <a:lnTo>
                      <a:pt x="939" y="85"/>
                    </a:lnTo>
                    <a:lnTo>
                      <a:pt x="904" y="97"/>
                    </a:lnTo>
                    <a:lnTo>
                      <a:pt x="868" y="105"/>
                    </a:lnTo>
                    <a:lnTo>
                      <a:pt x="829" y="116"/>
                    </a:lnTo>
                    <a:lnTo>
                      <a:pt x="794" y="125"/>
                    </a:lnTo>
                    <a:lnTo>
                      <a:pt x="760" y="134"/>
                    </a:lnTo>
                    <a:lnTo>
                      <a:pt x="723" y="140"/>
                    </a:lnTo>
                    <a:lnTo>
                      <a:pt x="688" y="148"/>
                    </a:lnTo>
                    <a:lnTo>
                      <a:pt x="655" y="155"/>
                    </a:lnTo>
                    <a:lnTo>
                      <a:pt x="616" y="164"/>
                    </a:lnTo>
                    <a:lnTo>
                      <a:pt x="563" y="170"/>
                    </a:lnTo>
                    <a:lnTo>
                      <a:pt x="923" y="233"/>
                    </a:lnTo>
                    <a:lnTo>
                      <a:pt x="899" y="281"/>
                    </a:lnTo>
                    <a:lnTo>
                      <a:pt x="872" y="317"/>
                    </a:lnTo>
                    <a:lnTo>
                      <a:pt x="820" y="385"/>
                    </a:lnTo>
                    <a:lnTo>
                      <a:pt x="790" y="416"/>
                    </a:lnTo>
                    <a:lnTo>
                      <a:pt x="760" y="447"/>
                    </a:lnTo>
                    <a:lnTo>
                      <a:pt x="718" y="485"/>
                    </a:lnTo>
                    <a:lnTo>
                      <a:pt x="673" y="527"/>
                    </a:lnTo>
                    <a:lnTo>
                      <a:pt x="628" y="557"/>
                    </a:lnTo>
                    <a:lnTo>
                      <a:pt x="568" y="599"/>
                    </a:lnTo>
                    <a:lnTo>
                      <a:pt x="517" y="625"/>
                    </a:lnTo>
                    <a:lnTo>
                      <a:pt x="469" y="652"/>
                    </a:lnTo>
                    <a:lnTo>
                      <a:pt x="427" y="673"/>
                    </a:lnTo>
                    <a:lnTo>
                      <a:pt x="398" y="687"/>
                    </a:lnTo>
                    <a:lnTo>
                      <a:pt x="344" y="702"/>
                    </a:lnTo>
                    <a:lnTo>
                      <a:pt x="296" y="717"/>
                    </a:lnTo>
                    <a:lnTo>
                      <a:pt x="243" y="735"/>
                    </a:lnTo>
                    <a:lnTo>
                      <a:pt x="168" y="747"/>
                    </a:lnTo>
                    <a:lnTo>
                      <a:pt x="111" y="756"/>
                    </a:lnTo>
                    <a:lnTo>
                      <a:pt x="0" y="759"/>
                    </a:lnTo>
                    <a:lnTo>
                      <a:pt x="1" y="8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BA55C"/>
                  </a:gs>
                  <a:gs pos="50000">
                    <a:srgbClr val="FFFFFF"/>
                  </a:gs>
                  <a:gs pos="100000">
                    <a:srgbClr val="2BA55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7" name="Freeform 32"/>
              <p:cNvSpPr>
                <a:spLocks/>
              </p:cNvSpPr>
              <p:nvPr/>
            </p:nvSpPr>
            <p:spPr bwMode="auto">
              <a:xfrm>
                <a:off x="1143" y="2230"/>
                <a:ext cx="1646" cy="855"/>
              </a:xfrm>
              <a:custGeom>
                <a:avLst/>
                <a:gdLst>
                  <a:gd name="T0" fmla="*/ 91 w 1646"/>
                  <a:gd name="T1" fmla="*/ 855 h 855"/>
                  <a:gd name="T2" fmla="*/ 190 w 1646"/>
                  <a:gd name="T3" fmla="*/ 855 h 855"/>
                  <a:gd name="T4" fmla="*/ 291 w 1646"/>
                  <a:gd name="T5" fmla="*/ 849 h 855"/>
                  <a:gd name="T6" fmla="*/ 387 w 1646"/>
                  <a:gd name="T7" fmla="*/ 834 h 855"/>
                  <a:gd name="T8" fmla="*/ 497 w 1646"/>
                  <a:gd name="T9" fmla="*/ 809 h 855"/>
                  <a:gd name="T10" fmla="*/ 602 w 1646"/>
                  <a:gd name="T11" fmla="*/ 774 h 855"/>
                  <a:gd name="T12" fmla="*/ 713 w 1646"/>
                  <a:gd name="T13" fmla="*/ 728 h 855"/>
                  <a:gd name="T14" fmla="*/ 812 w 1646"/>
                  <a:gd name="T15" fmla="*/ 678 h 855"/>
                  <a:gd name="T16" fmla="*/ 906 w 1646"/>
                  <a:gd name="T17" fmla="*/ 629 h 855"/>
                  <a:gd name="T18" fmla="*/ 1002 w 1646"/>
                  <a:gd name="T19" fmla="*/ 573 h 855"/>
                  <a:gd name="T20" fmla="*/ 1092 w 1646"/>
                  <a:gd name="T21" fmla="*/ 510 h 855"/>
                  <a:gd name="T22" fmla="*/ 1179 w 1646"/>
                  <a:gd name="T23" fmla="*/ 438 h 855"/>
                  <a:gd name="T24" fmla="*/ 1250 w 1646"/>
                  <a:gd name="T25" fmla="*/ 365 h 855"/>
                  <a:gd name="T26" fmla="*/ 1298 w 1646"/>
                  <a:gd name="T27" fmla="*/ 299 h 855"/>
                  <a:gd name="T28" fmla="*/ 1591 w 1646"/>
                  <a:gd name="T29" fmla="*/ 321 h 855"/>
                  <a:gd name="T30" fmla="*/ 1498 w 1646"/>
                  <a:gd name="T31" fmla="*/ 277 h 855"/>
                  <a:gd name="T32" fmla="*/ 1427 w 1646"/>
                  <a:gd name="T33" fmla="*/ 234 h 855"/>
                  <a:gd name="T34" fmla="*/ 1368 w 1646"/>
                  <a:gd name="T35" fmla="*/ 195 h 855"/>
                  <a:gd name="T36" fmla="*/ 1308 w 1646"/>
                  <a:gd name="T37" fmla="*/ 150 h 855"/>
                  <a:gd name="T38" fmla="*/ 1238 w 1646"/>
                  <a:gd name="T39" fmla="*/ 91 h 855"/>
                  <a:gd name="T40" fmla="*/ 1177 w 1646"/>
                  <a:gd name="T41" fmla="*/ 28 h 855"/>
                  <a:gd name="T42" fmla="*/ 1125 w 1646"/>
                  <a:gd name="T43" fmla="*/ 10 h 855"/>
                  <a:gd name="T44" fmla="*/ 1069 w 1646"/>
                  <a:gd name="T45" fmla="*/ 39 h 855"/>
                  <a:gd name="T46" fmla="*/ 1000 w 1646"/>
                  <a:gd name="T47" fmla="*/ 69 h 855"/>
                  <a:gd name="T48" fmla="*/ 937 w 1646"/>
                  <a:gd name="T49" fmla="*/ 89 h 855"/>
                  <a:gd name="T50" fmla="*/ 866 w 1646"/>
                  <a:gd name="T51" fmla="*/ 109 h 855"/>
                  <a:gd name="T52" fmla="*/ 792 w 1646"/>
                  <a:gd name="T53" fmla="*/ 129 h 855"/>
                  <a:gd name="T54" fmla="*/ 721 w 1646"/>
                  <a:gd name="T55" fmla="*/ 145 h 855"/>
                  <a:gd name="T56" fmla="*/ 653 w 1646"/>
                  <a:gd name="T57" fmla="*/ 160 h 855"/>
                  <a:gd name="T58" fmla="*/ 563 w 1646"/>
                  <a:gd name="T59" fmla="*/ 175 h 855"/>
                  <a:gd name="T60" fmla="*/ 897 w 1646"/>
                  <a:gd name="T61" fmla="*/ 290 h 855"/>
                  <a:gd name="T62" fmla="*/ 818 w 1646"/>
                  <a:gd name="T63" fmla="*/ 396 h 855"/>
                  <a:gd name="T64" fmla="*/ 758 w 1646"/>
                  <a:gd name="T65" fmla="*/ 460 h 855"/>
                  <a:gd name="T66" fmla="*/ 671 w 1646"/>
                  <a:gd name="T67" fmla="*/ 544 h 855"/>
                  <a:gd name="T68" fmla="*/ 596 w 1646"/>
                  <a:gd name="T69" fmla="*/ 610 h 855"/>
                  <a:gd name="T70" fmla="*/ 536 w 1646"/>
                  <a:gd name="T71" fmla="*/ 659 h 855"/>
                  <a:gd name="T72" fmla="*/ 461 w 1646"/>
                  <a:gd name="T73" fmla="*/ 709 h 855"/>
                  <a:gd name="T74" fmla="*/ 384 w 1646"/>
                  <a:gd name="T75" fmla="*/ 750 h 855"/>
                  <a:gd name="T76" fmla="*/ 291 w 1646"/>
                  <a:gd name="T77" fmla="*/ 783 h 855"/>
                  <a:gd name="T78" fmla="*/ 193 w 1646"/>
                  <a:gd name="T79" fmla="*/ 809 h 855"/>
                  <a:gd name="T80" fmla="*/ 86 w 1646"/>
                  <a:gd name="T81" fmla="*/ 832 h 8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46"/>
                  <a:gd name="T124" fmla="*/ 0 h 855"/>
                  <a:gd name="T125" fmla="*/ 1646 w 1646"/>
                  <a:gd name="T126" fmla="*/ 855 h 8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46" h="855">
                    <a:moveTo>
                      <a:pt x="0" y="849"/>
                    </a:moveTo>
                    <a:lnTo>
                      <a:pt x="91" y="855"/>
                    </a:lnTo>
                    <a:lnTo>
                      <a:pt x="136" y="855"/>
                    </a:lnTo>
                    <a:lnTo>
                      <a:pt x="190" y="855"/>
                    </a:lnTo>
                    <a:lnTo>
                      <a:pt x="241" y="852"/>
                    </a:lnTo>
                    <a:lnTo>
                      <a:pt x="291" y="849"/>
                    </a:lnTo>
                    <a:lnTo>
                      <a:pt x="342" y="843"/>
                    </a:lnTo>
                    <a:lnTo>
                      <a:pt x="387" y="834"/>
                    </a:lnTo>
                    <a:lnTo>
                      <a:pt x="437" y="824"/>
                    </a:lnTo>
                    <a:lnTo>
                      <a:pt x="497" y="809"/>
                    </a:lnTo>
                    <a:lnTo>
                      <a:pt x="551" y="790"/>
                    </a:lnTo>
                    <a:lnTo>
                      <a:pt x="602" y="774"/>
                    </a:lnTo>
                    <a:lnTo>
                      <a:pt x="659" y="753"/>
                    </a:lnTo>
                    <a:lnTo>
                      <a:pt x="713" y="728"/>
                    </a:lnTo>
                    <a:lnTo>
                      <a:pt x="767" y="703"/>
                    </a:lnTo>
                    <a:lnTo>
                      <a:pt x="812" y="678"/>
                    </a:lnTo>
                    <a:lnTo>
                      <a:pt x="864" y="653"/>
                    </a:lnTo>
                    <a:lnTo>
                      <a:pt x="906" y="629"/>
                    </a:lnTo>
                    <a:lnTo>
                      <a:pt x="954" y="601"/>
                    </a:lnTo>
                    <a:lnTo>
                      <a:pt x="1002" y="573"/>
                    </a:lnTo>
                    <a:lnTo>
                      <a:pt x="1050" y="538"/>
                    </a:lnTo>
                    <a:lnTo>
                      <a:pt x="1092" y="510"/>
                    </a:lnTo>
                    <a:lnTo>
                      <a:pt x="1137" y="472"/>
                    </a:lnTo>
                    <a:lnTo>
                      <a:pt x="1179" y="438"/>
                    </a:lnTo>
                    <a:lnTo>
                      <a:pt x="1218" y="403"/>
                    </a:lnTo>
                    <a:lnTo>
                      <a:pt x="1250" y="365"/>
                    </a:lnTo>
                    <a:lnTo>
                      <a:pt x="1277" y="334"/>
                    </a:lnTo>
                    <a:lnTo>
                      <a:pt x="1298" y="299"/>
                    </a:lnTo>
                    <a:lnTo>
                      <a:pt x="1646" y="345"/>
                    </a:lnTo>
                    <a:lnTo>
                      <a:pt x="1591" y="321"/>
                    </a:lnTo>
                    <a:lnTo>
                      <a:pt x="1549" y="299"/>
                    </a:lnTo>
                    <a:lnTo>
                      <a:pt x="1498" y="277"/>
                    </a:lnTo>
                    <a:lnTo>
                      <a:pt x="1460" y="255"/>
                    </a:lnTo>
                    <a:lnTo>
                      <a:pt x="1427" y="234"/>
                    </a:lnTo>
                    <a:lnTo>
                      <a:pt x="1397" y="218"/>
                    </a:lnTo>
                    <a:lnTo>
                      <a:pt x="1368" y="195"/>
                    </a:lnTo>
                    <a:lnTo>
                      <a:pt x="1339" y="174"/>
                    </a:lnTo>
                    <a:lnTo>
                      <a:pt x="1308" y="150"/>
                    </a:lnTo>
                    <a:lnTo>
                      <a:pt x="1274" y="120"/>
                    </a:lnTo>
                    <a:lnTo>
                      <a:pt x="1238" y="91"/>
                    </a:lnTo>
                    <a:lnTo>
                      <a:pt x="1209" y="61"/>
                    </a:lnTo>
                    <a:lnTo>
                      <a:pt x="1177" y="28"/>
                    </a:lnTo>
                    <a:lnTo>
                      <a:pt x="1152" y="0"/>
                    </a:lnTo>
                    <a:lnTo>
                      <a:pt x="1125" y="10"/>
                    </a:lnTo>
                    <a:lnTo>
                      <a:pt x="1098" y="26"/>
                    </a:lnTo>
                    <a:lnTo>
                      <a:pt x="1069" y="39"/>
                    </a:lnTo>
                    <a:lnTo>
                      <a:pt x="1035" y="54"/>
                    </a:lnTo>
                    <a:lnTo>
                      <a:pt x="1000" y="69"/>
                    </a:lnTo>
                    <a:lnTo>
                      <a:pt x="968" y="80"/>
                    </a:lnTo>
                    <a:lnTo>
                      <a:pt x="937" y="89"/>
                    </a:lnTo>
                    <a:lnTo>
                      <a:pt x="902" y="100"/>
                    </a:lnTo>
                    <a:lnTo>
                      <a:pt x="866" y="109"/>
                    </a:lnTo>
                    <a:lnTo>
                      <a:pt x="827" y="120"/>
                    </a:lnTo>
                    <a:lnTo>
                      <a:pt x="792" y="129"/>
                    </a:lnTo>
                    <a:lnTo>
                      <a:pt x="758" y="138"/>
                    </a:lnTo>
                    <a:lnTo>
                      <a:pt x="721" y="145"/>
                    </a:lnTo>
                    <a:lnTo>
                      <a:pt x="686" y="153"/>
                    </a:lnTo>
                    <a:lnTo>
                      <a:pt x="653" y="160"/>
                    </a:lnTo>
                    <a:lnTo>
                      <a:pt x="614" y="169"/>
                    </a:lnTo>
                    <a:lnTo>
                      <a:pt x="563" y="175"/>
                    </a:lnTo>
                    <a:lnTo>
                      <a:pt x="921" y="240"/>
                    </a:lnTo>
                    <a:lnTo>
                      <a:pt x="897" y="290"/>
                    </a:lnTo>
                    <a:lnTo>
                      <a:pt x="870" y="327"/>
                    </a:lnTo>
                    <a:lnTo>
                      <a:pt x="818" y="396"/>
                    </a:lnTo>
                    <a:lnTo>
                      <a:pt x="788" y="429"/>
                    </a:lnTo>
                    <a:lnTo>
                      <a:pt x="758" y="460"/>
                    </a:lnTo>
                    <a:lnTo>
                      <a:pt x="704" y="513"/>
                    </a:lnTo>
                    <a:lnTo>
                      <a:pt x="671" y="544"/>
                    </a:lnTo>
                    <a:lnTo>
                      <a:pt x="632" y="582"/>
                    </a:lnTo>
                    <a:lnTo>
                      <a:pt x="596" y="610"/>
                    </a:lnTo>
                    <a:lnTo>
                      <a:pt x="566" y="635"/>
                    </a:lnTo>
                    <a:lnTo>
                      <a:pt x="536" y="659"/>
                    </a:lnTo>
                    <a:lnTo>
                      <a:pt x="500" y="684"/>
                    </a:lnTo>
                    <a:lnTo>
                      <a:pt x="461" y="709"/>
                    </a:lnTo>
                    <a:lnTo>
                      <a:pt x="422" y="728"/>
                    </a:lnTo>
                    <a:lnTo>
                      <a:pt x="384" y="750"/>
                    </a:lnTo>
                    <a:lnTo>
                      <a:pt x="336" y="768"/>
                    </a:lnTo>
                    <a:lnTo>
                      <a:pt x="291" y="783"/>
                    </a:lnTo>
                    <a:lnTo>
                      <a:pt x="241" y="796"/>
                    </a:lnTo>
                    <a:lnTo>
                      <a:pt x="193" y="809"/>
                    </a:lnTo>
                    <a:lnTo>
                      <a:pt x="142" y="821"/>
                    </a:lnTo>
                    <a:lnTo>
                      <a:pt x="86" y="832"/>
                    </a:lnTo>
                    <a:lnTo>
                      <a:pt x="0" y="84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BA55C"/>
                  </a:gs>
                  <a:gs pos="50000">
                    <a:srgbClr val="FFFFFF"/>
                  </a:gs>
                  <a:gs pos="100000">
                    <a:srgbClr val="2BA55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9969" name="AutoShape 33"/>
          <p:cNvSpPr>
            <a:spLocks noChangeArrowheads="1"/>
          </p:cNvSpPr>
          <p:nvPr/>
        </p:nvSpPr>
        <p:spPr bwMode="auto">
          <a:xfrm>
            <a:off x="223993" y="1773238"/>
            <a:ext cx="3483911" cy="11064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BA55C"/>
              </a:gs>
              <a:gs pos="50000">
                <a:srgbClr val="FFFFFF"/>
              </a:gs>
              <a:gs pos="100000">
                <a:srgbClr val="2BA55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i="1" dirty="0" smtClean="0"/>
              <a:t>ГАУ ДПО ИРО </a:t>
            </a:r>
            <a:endParaRPr lang="ru-RU" sz="3600" b="1" i="1" dirty="0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202113" y="2636838"/>
            <a:ext cx="3395662" cy="2809081"/>
            <a:chOff x="1142" y="2230"/>
            <a:chExt cx="1647" cy="915"/>
          </a:xfrm>
        </p:grpSpPr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1707" y="2405"/>
              <a:ext cx="356" cy="138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0"/>
                </a:cxn>
                <a:cxn ang="0">
                  <a:pos x="356" y="63"/>
                </a:cxn>
                <a:cxn ang="0">
                  <a:pos x="350" y="100"/>
                </a:cxn>
                <a:cxn ang="0">
                  <a:pos x="326" y="138"/>
                </a:cxn>
                <a:cxn ang="0">
                  <a:pos x="0" y="81"/>
                </a:cxn>
              </a:cxnLst>
              <a:rect l="0" t="0" r="r" b="b"/>
              <a:pathLst>
                <a:path w="356" h="138">
                  <a:moveTo>
                    <a:pt x="0" y="81"/>
                  </a:moveTo>
                  <a:lnTo>
                    <a:pt x="0" y="0"/>
                  </a:lnTo>
                  <a:lnTo>
                    <a:pt x="356" y="63"/>
                  </a:lnTo>
                  <a:lnTo>
                    <a:pt x="350" y="100"/>
                  </a:lnTo>
                  <a:lnTo>
                    <a:pt x="326" y="138"/>
                  </a:lnTo>
                  <a:lnTo>
                    <a:pt x="0" y="81"/>
                  </a:lnTo>
                  <a:close/>
                </a:path>
              </a:pathLst>
            </a:custGeom>
            <a:gradFill rotWithShape="1">
              <a:gsLst>
                <a:gs pos="0">
                  <a:srgbClr val="CCCC00"/>
                </a:gs>
                <a:gs pos="50000">
                  <a:schemeClr val="bg1"/>
                </a:gs>
                <a:gs pos="100000">
                  <a:srgbClr val="CC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2445" y="2516"/>
              <a:ext cx="343" cy="133"/>
            </a:xfrm>
            <a:custGeom>
              <a:avLst/>
              <a:gdLst/>
              <a:ahLst/>
              <a:cxnLst>
                <a:cxn ang="0">
                  <a:pos x="343" y="133"/>
                </a:cxn>
                <a:cxn ang="0">
                  <a:pos x="342" y="58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343" y="133"/>
                </a:cxn>
              </a:cxnLst>
              <a:rect l="0" t="0" r="r" b="b"/>
              <a:pathLst>
                <a:path w="343" h="133">
                  <a:moveTo>
                    <a:pt x="343" y="133"/>
                  </a:moveTo>
                  <a:lnTo>
                    <a:pt x="342" y="58"/>
                  </a:lnTo>
                  <a:lnTo>
                    <a:pt x="0" y="0"/>
                  </a:lnTo>
                  <a:lnTo>
                    <a:pt x="0" y="95"/>
                  </a:lnTo>
                  <a:lnTo>
                    <a:pt x="343" y="133"/>
                  </a:lnTo>
                  <a:close/>
                </a:path>
              </a:pathLst>
            </a:custGeom>
            <a:gradFill rotWithShape="1">
              <a:gsLst>
                <a:gs pos="0">
                  <a:srgbClr val="CCCC00"/>
                </a:gs>
                <a:gs pos="50000">
                  <a:schemeClr val="bg1"/>
                </a:gs>
                <a:gs pos="100000">
                  <a:srgbClr val="CC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260" name="Group 38"/>
            <p:cNvGrpSpPr>
              <a:grpSpLocks/>
            </p:cNvGrpSpPr>
            <p:nvPr/>
          </p:nvGrpSpPr>
          <p:grpSpPr bwMode="auto">
            <a:xfrm>
              <a:off x="1142" y="2230"/>
              <a:ext cx="1647" cy="915"/>
              <a:chOff x="1142" y="2230"/>
              <a:chExt cx="1647" cy="915"/>
            </a:xfrm>
          </p:grpSpPr>
          <p:sp>
            <p:nvSpPr>
              <p:cNvPr id="39975" name="Freeform 39"/>
              <p:cNvSpPr>
                <a:spLocks/>
              </p:cNvSpPr>
              <p:nvPr/>
            </p:nvSpPr>
            <p:spPr bwMode="auto">
              <a:xfrm>
                <a:off x="1142" y="2316"/>
                <a:ext cx="1646" cy="829"/>
              </a:xfrm>
              <a:custGeom>
                <a:avLst/>
                <a:gdLst/>
                <a:ahLst/>
                <a:cxnLst>
                  <a:cxn ang="0">
                    <a:pos x="93" y="829"/>
                  </a:cxn>
                  <a:cxn ang="0">
                    <a:pos x="192" y="829"/>
                  </a:cxn>
                  <a:cxn ang="0">
                    <a:pos x="293" y="824"/>
                  </a:cxn>
                  <a:cxn ang="0">
                    <a:pos x="389" y="810"/>
                  </a:cxn>
                  <a:cxn ang="0">
                    <a:pos x="499" y="786"/>
                  </a:cxn>
                  <a:cxn ang="0">
                    <a:pos x="604" y="752"/>
                  </a:cxn>
                  <a:cxn ang="0">
                    <a:pos x="715" y="706"/>
                  </a:cxn>
                  <a:cxn ang="0">
                    <a:pos x="814" y="658"/>
                  </a:cxn>
                  <a:cxn ang="0">
                    <a:pos x="908" y="611"/>
                  </a:cxn>
                  <a:cxn ang="0">
                    <a:pos x="1004" y="556"/>
                  </a:cxn>
                  <a:cxn ang="0">
                    <a:pos x="1094" y="495"/>
                  </a:cxn>
                  <a:cxn ang="0">
                    <a:pos x="1181" y="425"/>
                  </a:cxn>
                  <a:cxn ang="0">
                    <a:pos x="1252" y="355"/>
                  </a:cxn>
                  <a:cxn ang="0">
                    <a:pos x="1300" y="290"/>
                  </a:cxn>
                  <a:cxn ang="0">
                    <a:pos x="1593" y="311"/>
                  </a:cxn>
                  <a:cxn ang="0">
                    <a:pos x="1500" y="269"/>
                  </a:cxn>
                  <a:cxn ang="0">
                    <a:pos x="1429" y="227"/>
                  </a:cxn>
                  <a:cxn ang="0">
                    <a:pos x="1370" y="189"/>
                  </a:cxn>
                  <a:cxn ang="0">
                    <a:pos x="1310" y="145"/>
                  </a:cxn>
                  <a:cxn ang="0">
                    <a:pos x="1240" y="87"/>
                  </a:cxn>
                  <a:cxn ang="0">
                    <a:pos x="1179" y="26"/>
                  </a:cxn>
                  <a:cxn ang="0">
                    <a:pos x="1127" y="9"/>
                  </a:cxn>
                  <a:cxn ang="0">
                    <a:pos x="1071" y="36"/>
                  </a:cxn>
                  <a:cxn ang="0">
                    <a:pos x="1002" y="66"/>
                  </a:cxn>
                  <a:cxn ang="0">
                    <a:pos x="939" y="85"/>
                  </a:cxn>
                  <a:cxn ang="0">
                    <a:pos x="868" y="105"/>
                  </a:cxn>
                  <a:cxn ang="0">
                    <a:pos x="794" y="125"/>
                  </a:cxn>
                  <a:cxn ang="0">
                    <a:pos x="723" y="140"/>
                  </a:cxn>
                  <a:cxn ang="0">
                    <a:pos x="655" y="155"/>
                  </a:cxn>
                  <a:cxn ang="0">
                    <a:pos x="563" y="170"/>
                  </a:cxn>
                  <a:cxn ang="0">
                    <a:pos x="899" y="281"/>
                  </a:cxn>
                  <a:cxn ang="0">
                    <a:pos x="820" y="385"/>
                  </a:cxn>
                  <a:cxn ang="0">
                    <a:pos x="760" y="447"/>
                  </a:cxn>
                  <a:cxn ang="0">
                    <a:pos x="673" y="527"/>
                  </a:cxn>
                  <a:cxn ang="0">
                    <a:pos x="568" y="599"/>
                  </a:cxn>
                  <a:cxn ang="0">
                    <a:pos x="469" y="652"/>
                  </a:cxn>
                  <a:cxn ang="0">
                    <a:pos x="398" y="687"/>
                  </a:cxn>
                  <a:cxn ang="0">
                    <a:pos x="296" y="717"/>
                  </a:cxn>
                  <a:cxn ang="0">
                    <a:pos x="168" y="747"/>
                  </a:cxn>
                  <a:cxn ang="0">
                    <a:pos x="0" y="759"/>
                  </a:cxn>
                </a:cxnLst>
                <a:rect l="0" t="0" r="r" b="b"/>
                <a:pathLst>
                  <a:path w="1646" h="829">
                    <a:moveTo>
                      <a:pt x="1" y="824"/>
                    </a:moveTo>
                    <a:lnTo>
                      <a:pt x="93" y="829"/>
                    </a:lnTo>
                    <a:lnTo>
                      <a:pt x="138" y="829"/>
                    </a:lnTo>
                    <a:lnTo>
                      <a:pt x="192" y="829"/>
                    </a:lnTo>
                    <a:lnTo>
                      <a:pt x="243" y="827"/>
                    </a:lnTo>
                    <a:lnTo>
                      <a:pt x="293" y="824"/>
                    </a:lnTo>
                    <a:lnTo>
                      <a:pt x="344" y="819"/>
                    </a:lnTo>
                    <a:lnTo>
                      <a:pt x="389" y="810"/>
                    </a:lnTo>
                    <a:lnTo>
                      <a:pt x="439" y="800"/>
                    </a:lnTo>
                    <a:lnTo>
                      <a:pt x="499" y="786"/>
                    </a:lnTo>
                    <a:lnTo>
                      <a:pt x="553" y="767"/>
                    </a:lnTo>
                    <a:lnTo>
                      <a:pt x="604" y="752"/>
                    </a:lnTo>
                    <a:lnTo>
                      <a:pt x="661" y="730"/>
                    </a:lnTo>
                    <a:lnTo>
                      <a:pt x="715" y="706"/>
                    </a:lnTo>
                    <a:lnTo>
                      <a:pt x="769" y="682"/>
                    </a:lnTo>
                    <a:lnTo>
                      <a:pt x="814" y="658"/>
                    </a:lnTo>
                    <a:lnTo>
                      <a:pt x="866" y="634"/>
                    </a:lnTo>
                    <a:lnTo>
                      <a:pt x="908" y="611"/>
                    </a:lnTo>
                    <a:lnTo>
                      <a:pt x="956" y="584"/>
                    </a:lnTo>
                    <a:lnTo>
                      <a:pt x="1004" y="556"/>
                    </a:lnTo>
                    <a:lnTo>
                      <a:pt x="1052" y="522"/>
                    </a:lnTo>
                    <a:lnTo>
                      <a:pt x="1094" y="495"/>
                    </a:lnTo>
                    <a:lnTo>
                      <a:pt x="1139" y="458"/>
                    </a:lnTo>
                    <a:lnTo>
                      <a:pt x="1181" y="425"/>
                    </a:lnTo>
                    <a:lnTo>
                      <a:pt x="1220" y="392"/>
                    </a:lnTo>
                    <a:lnTo>
                      <a:pt x="1252" y="355"/>
                    </a:lnTo>
                    <a:lnTo>
                      <a:pt x="1279" y="324"/>
                    </a:lnTo>
                    <a:lnTo>
                      <a:pt x="1300" y="290"/>
                    </a:lnTo>
                    <a:lnTo>
                      <a:pt x="1646" y="335"/>
                    </a:lnTo>
                    <a:lnTo>
                      <a:pt x="1593" y="311"/>
                    </a:lnTo>
                    <a:lnTo>
                      <a:pt x="1551" y="290"/>
                    </a:lnTo>
                    <a:lnTo>
                      <a:pt x="1500" y="269"/>
                    </a:lnTo>
                    <a:lnTo>
                      <a:pt x="1462" y="247"/>
                    </a:lnTo>
                    <a:lnTo>
                      <a:pt x="1429" y="227"/>
                    </a:lnTo>
                    <a:lnTo>
                      <a:pt x="1399" y="211"/>
                    </a:lnTo>
                    <a:lnTo>
                      <a:pt x="1370" y="189"/>
                    </a:lnTo>
                    <a:lnTo>
                      <a:pt x="1341" y="169"/>
                    </a:lnTo>
                    <a:lnTo>
                      <a:pt x="1310" y="145"/>
                    </a:lnTo>
                    <a:lnTo>
                      <a:pt x="1276" y="116"/>
                    </a:lnTo>
                    <a:lnTo>
                      <a:pt x="1240" y="87"/>
                    </a:lnTo>
                    <a:lnTo>
                      <a:pt x="1211" y="58"/>
                    </a:lnTo>
                    <a:lnTo>
                      <a:pt x="1179" y="26"/>
                    </a:lnTo>
                    <a:lnTo>
                      <a:pt x="1154" y="0"/>
                    </a:lnTo>
                    <a:lnTo>
                      <a:pt x="1127" y="9"/>
                    </a:lnTo>
                    <a:lnTo>
                      <a:pt x="1100" y="24"/>
                    </a:lnTo>
                    <a:lnTo>
                      <a:pt x="1071" y="36"/>
                    </a:lnTo>
                    <a:lnTo>
                      <a:pt x="1037" y="51"/>
                    </a:lnTo>
                    <a:lnTo>
                      <a:pt x="1002" y="66"/>
                    </a:lnTo>
                    <a:lnTo>
                      <a:pt x="970" y="76"/>
                    </a:lnTo>
                    <a:lnTo>
                      <a:pt x="939" y="85"/>
                    </a:lnTo>
                    <a:lnTo>
                      <a:pt x="904" y="97"/>
                    </a:lnTo>
                    <a:lnTo>
                      <a:pt x="868" y="105"/>
                    </a:lnTo>
                    <a:lnTo>
                      <a:pt x="829" y="116"/>
                    </a:lnTo>
                    <a:lnTo>
                      <a:pt x="794" y="125"/>
                    </a:lnTo>
                    <a:lnTo>
                      <a:pt x="760" y="134"/>
                    </a:lnTo>
                    <a:lnTo>
                      <a:pt x="723" y="140"/>
                    </a:lnTo>
                    <a:lnTo>
                      <a:pt x="688" y="148"/>
                    </a:lnTo>
                    <a:lnTo>
                      <a:pt x="655" y="155"/>
                    </a:lnTo>
                    <a:lnTo>
                      <a:pt x="616" y="164"/>
                    </a:lnTo>
                    <a:lnTo>
                      <a:pt x="563" y="170"/>
                    </a:lnTo>
                    <a:lnTo>
                      <a:pt x="923" y="233"/>
                    </a:lnTo>
                    <a:lnTo>
                      <a:pt x="899" y="281"/>
                    </a:lnTo>
                    <a:lnTo>
                      <a:pt x="872" y="317"/>
                    </a:lnTo>
                    <a:lnTo>
                      <a:pt x="820" y="385"/>
                    </a:lnTo>
                    <a:lnTo>
                      <a:pt x="790" y="416"/>
                    </a:lnTo>
                    <a:lnTo>
                      <a:pt x="760" y="447"/>
                    </a:lnTo>
                    <a:lnTo>
                      <a:pt x="718" y="485"/>
                    </a:lnTo>
                    <a:lnTo>
                      <a:pt x="673" y="527"/>
                    </a:lnTo>
                    <a:lnTo>
                      <a:pt x="628" y="557"/>
                    </a:lnTo>
                    <a:lnTo>
                      <a:pt x="568" y="599"/>
                    </a:lnTo>
                    <a:lnTo>
                      <a:pt x="517" y="625"/>
                    </a:lnTo>
                    <a:lnTo>
                      <a:pt x="469" y="652"/>
                    </a:lnTo>
                    <a:lnTo>
                      <a:pt x="427" y="673"/>
                    </a:lnTo>
                    <a:lnTo>
                      <a:pt x="398" y="687"/>
                    </a:lnTo>
                    <a:lnTo>
                      <a:pt x="344" y="702"/>
                    </a:lnTo>
                    <a:lnTo>
                      <a:pt x="296" y="717"/>
                    </a:lnTo>
                    <a:lnTo>
                      <a:pt x="243" y="735"/>
                    </a:lnTo>
                    <a:lnTo>
                      <a:pt x="168" y="747"/>
                    </a:lnTo>
                    <a:lnTo>
                      <a:pt x="111" y="756"/>
                    </a:lnTo>
                    <a:lnTo>
                      <a:pt x="0" y="759"/>
                    </a:lnTo>
                    <a:lnTo>
                      <a:pt x="1" y="8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99"/>
                  </a:gs>
                  <a:gs pos="50000">
                    <a:schemeClr val="bg1"/>
                  </a:gs>
                  <a:gs pos="100000">
                    <a:srgbClr val="CC00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76" name="Freeform 40"/>
              <p:cNvSpPr>
                <a:spLocks/>
              </p:cNvSpPr>
              <p:nvPr/>
            </p:nvSpPr>
            <p:spPr bwMode="auto">
              <a:xfrm>
                <a:off x="1143" y="2230"/>
                <a:ext cx="1646" cy="855"/>
              </a:xfrm>
              <a:custGeom>
                <a:avLst/>
                <a:gdLst/>
                <a:ahLst/>
                <a:cxnLst>
                  <a:cxn ang="0">
                    <a:pos x="91" y="855"/>
                  </a:cxn>
                  <a:cxn ang="0">
                    <a:pos x="190" y="855"/>
                  </a:cxn>
                  <a:cxn ang="0">
                    <a:pos x="291" y="849"/>
                  </a:cxn>
                  <a:cxn ang="0">
                    <a:pos x="387" y="834"/>
                  </a:cxn>
                  <a:cxn ang="0">
                    <a:pos x="497" y="809"/>
                  </a:cxn>
                  <a:cxn ang="0">
                    <a:pos x="602" y="774"/>
                  </a:cxn>
                  <a:cxn ang="0">
                    <a:pos x="713" y="728"/>
                  </a:cxn>
                  <a:cxn ang="0">
                    <a:pos x="812" y="678"/>
                  </a:cxn>
                  <a:cxn ang="0">
                    <a:pos x="906" y="629"/>
                  </a:cxn>
                  <a:cxn ang="0">
                    <a:pos x="1002" y="573"/>
                  </a:cxn>
                  <a:cxn ang="0">
                    <a:pos x="1092" y="510"/>
                  </a:cxn>
                  <a:cxn ang="0">
                    <a:pos x="1179" y="438"/>
                  </a:cxn>
                  <a:cxn ang="0">
                    <a:pos x="1250" y="365"/>
                  </a:cxn>
                  <a:cxn ang="0">
                    <a:pos x="1298" y="299"/>
                  </a:cxn>
                  <a:cxn ang="0">
                    <a:pos x="1591" y="321"/>
                  </a:cxn>
                  <a:cxn ang="0">
                    <a:pos x="1498" y="277"/>
                  </a:cxn>
                  <a:cxn ang="0">
                    <a:pos x="1427" y="234"/>
                  </a:cxn>
                  <a:cxn ang="0">
                    <a:pos x="1368" y="195"/>
                  </a:cxn>
                  <a:cxn ang="0">
                    <a:pos x="1308" y="150"/>
                  </a:cxn>
                  <a:cxn ang="0">
                    <a:pos x="1238" y="91"/>
                  </a:cxn>
                  <a:cxn ang="0">
                    <a:pos x="1177" y="28"/>
                  </a:cxn>
                  <a:cxn ang="0">
                    <a:pos x="1125" y="10"/>
                  </a:cxn>
                  <a:cxn ang="0">
                    <a:pos x="1069" y="39"/>
                  </a:cxn>
                  <a:cxn ang="0">
                    <a:pos x="1000" y="69"/>
                  </a:cxn>
                  <a:cxn ang="0">
                    <a:pos x="937" y="89"/>
                  </a:cxn>
                  <a:cxn ang="0">
                    <a:pos x="866" y="109"/>
                  </a:cxn>
                  <a:cxn ang="0">
                    <a:pos x="792" y="129"/>
                  </a:cxn>
                  <a:cxn ang="0">
                    <a:pos x="721" y="145"/>
                  </a:cxn>
                  <a:cxn ang="0">
                    <a:pos x="653" y="160"/>
                  </a:cxn>
                  <a:cxn ang="0">
                    <a:pos x="563" y="175"/>
                  </a:cxn>
                  <a:cxn ang="0">
                    <a:pos x="897" y="290"/>
                  </a:cxn>
                  <a:cxn ang="0">
                    <a:pos x="818" y="396"/>
                  </a:cxn>
                  <a:cxn ang="0">
                    <a:pos x="758" y="460"/>
                  </a:cxn>
                  <a:cxn ang="0">
                    <a:pos x="671" y="544"/>
                  </a:cxn>
                  <a:cxn ang="0">
                    <a:pos x="596" y="610"/>
                  </a:cxn>
                  <a:cxn ang="0">
                    <a:pos x="536" y="659"/>
                  </a:cxn>
                  <a:cxn ang="0">
                    <a:pos x="461" y="709"/>
                  </a:cxn>
                  <a:cxn ang="0">
                    <a:pos x="384" y="750"/>
                  </a:cxn>
                  <a:cxn ang="0">
                    <a:pos x="291" y="783"/>
                  </a:cxn>
                  <a:cxn ang="0">
                    <a:pos x="193" y="809"/>
                  </a:cxn>
                  <a:cxn ang="0">
                    <a:pos x="86" y="832"/>
                  </a:cxn>
                </a:cxnLst>
                <a:rect l="0" t="0" r="r" b="b"/>
                <a:pathLst>
                  <a:path w="1646" h="855">
                    <a:moveTo>
                      <a:pt x="0" y="849"/>
                    </a:moveTo>
                    <a:lnTo>
                      <a:pt x="91" y="855"/>
                    </a:lnTo>
                    <a:lnTo>
                      <a:pt x="136" y="855"/>
                    </a:lnTo>
                    <a:lnTo>
                      <a:pt x="190" y="855"/>
                    </a:lnTo>
                    <a:lnTo>
                      <a:pt x="241" y="852"/>
                    </a:lnTo>
                    <a:lnTo>
                      <a:pt x="291" y="849"/>
                    </a:lnTo>
                    <a:lnTo>
                      <a:pt x="342" y="843"/>
                    </a:lnTo>
                    <a:lnTo>
                      <a:pt x="387" y="834"/>
                    </a:lnTo>
                    <a:lnTo>
                      <a:pt x="437" y="824"/>
                    </a:lnTo>
                    <a:lnTo>
                      <a:pt x="497" y="809"/>
                    </a:lnTo>
                    <a:lnTo>
                      <a:pt x="551" y="790"/>
                    </a:lnTo>
                    <a:lnTo>
                      <a:pt x="602" y="774"/>
                    </a:lnTo>
                    <a:lnTo>
                      <a:pt x="659" y="753"/>
                    </a:lnTo>
                    <a:lnTo>
                      <a:pt x="713" y="728"/>
                    </a:lnTo>
                    <a:lnTo>
                      <a:pt x="767" y="703"/>
                    </a:lnTo>
                    <a:lnTo>
                      <a:pt x="812" y="678"/>
                    </a:lnTo>
                    <a:lnTo>
                      <a:pt x="864" y="653"/>
                    </a:lnTo>
                    <a:lnTo>
                      <a:pt x="906" y="629"/>
                    </a:lnTo>
                    <a:lnTo>
                      <a:pt x="954" y="601"/>
                    </a:lnTo>
                    <a:lnTo>
                      <a:pt x="1002" y="573"/>
                    </a:lnTo>
                    <a:lnTo>
                      <a:pt x="1050" y="538"/>
                    </a:lnTo>
                    <a:lnTo>
                      <a:pt x="1092" y="510"/>
                    </a:lnTo>
                    <a:lnTo>
                      <a:pt x="1137" y="472"/>
                    </a:lnTo>
                    <a:lnTo>
                      <a:pt x="1179" y="438"/>
                    </a:lnTo>
                    <a:lnTo>
                      <a:pt x="1218" y="403"/>
                    </a:lnTo>
                    <a:lnTo>
                      <a:pt x="1250" y="365"/>
                    </a:lnTo>
                    <a:lnTo>
                      <a:pt x="1277" y="334"/>
                    </a:lnTo>
                    <a:lnTo>
                      <a:pt x="1298" y="299"/>
                    </a:lnTo>
                    <a:lnTo>
                      <a:pt x="1646" y="345"/>
                    </a:lnTo>
                    <a:lnTo>
                      <a:pt x="1591" y="321"/>
                    </a:lnTo>
                    <a:lnTo>
                      <a:pt x="1549" y="299"/>
                    </a:lnTo>
                    <a:lnTo>
                      <a:pt x="1498" y="277"/>
                    </a:lnTo>
                    <a:lnTo>
                      <a:pt x="1460" y="255"/>
                    </a:lnTo>
                    <a:lnTo>
                      <a:pt x="1427" y="234"/>
                    </a:lnTo>
                    <a:lnTo>
                      <a:pt x="1397" y="218"/>
                    </a:lnTo>
                    <a:lnTo>
                      <a:pt x="1368" y="195"/>
                    </a:lnTo>
                    <a:lnTo>
                      <a:pt x="1339" y="174"/>
                    </a:lnTo>
                    <a:lnTo>
                      <a:pt x="1308" y="150"/>
                    </a:lnTo>
                    <a:lnTo>
                      <a:pt x="1274" y="120"/>
                    </a:lnTo>
                    <a:lnTo>
                      <a:pt x="1238" y="91"/>
                    </a:lnTo>
                    <a:lnTo>
                      <a:pt x="1209" y="61"/>
                    </a:lnTo>
                    <a:lnTo>
                      <a:pt x="1177" y="28"/>
                    </a:lnTo>
                    <a:lnTo>
                      <a:pt x="1152" y="0"/>
                    </a:lnTo>
                    <a:lnTo>
                      <a:pt x="1125" y="10"/>
                    </a:lnTo>
                    <a:lnTo>
                      <a:pt x="1098" y="26"/>
                    </a:lnTo>
                    <a:lnTo>
                      <a:pt x="1069" y="39"/>
                    </a:lnTo>
                    <a:lnTo>
                      <a:pt x="1035" y="54"/>
                    </a:lnTo>
                    <a:lnTo>
                      <a:pt x="1000" y="69"/>
                    </a:lnTo>
                    <a:lnTo>
                      <a:pt x="968" y="80"/>
                    </a:lnTo>
                    <a:lnTo>
                      <a:pt x="937" y="89"/>
                    </a:lnTo>
                    <a:lnTo>
                      <a:pt x="902" y="100"/>
                    </a:lnTo>
                    <a:lnTo>
                      <a:pt x="866" y="109"/>
                    </a:lnTo>
                    <a:lnTo>
                      <a:pt x="827" y="120"/>
                    </a:lnTo>
                    <a:lnTo>
                      <a:pt x="792" y="129"/>
                    </a:lnTo>
                    <a:lnTo>
                      <a:pt x="758" y="138"/>
                    </a:lnTo>
                    <a:lnTo>
                      <a:pt x="721" y="145"/>
                    </a:lnTo>
                    <a:lnTo>
                      <a:pt x="686" y="153"/>
                    </a:lnTo>
                    <a:lnTo>
                      <a:pt x="653" y="160"/>
                    </a:lnTo>
                    <a:lnTo>
                      <a:pt x="614" y="169"/>
                    </a:lnTo>
                    <a:lnTo>
                      <a:pt x="563" y="175"/>
                    </a:lnTo>
                    <a:lnTo>
                      <a:pt x="921" y="240"/>
                    </a:lnTo>
                    <a:lnTo>
                      <a:pt x="897" y="290"/>
                    </a:lnTo>
                    <a:lnTo>
                      <a:pt x="870" y="327"/>
                    </a:lnTo>
                    <a:lnTo>
                      <a:pt x="818" y="396"/>
                    </a:lnTo>
                    <a:lnTo>
                      <a:pt x="788" y="429"/>
                    </a:lnTo>
                    <a:lnTo>
                      <a:pt x="758" y="460"/>
                    </a:lnTo>
                    <a:lnTo>
                      <a:pt x="704" y="513"/>
                    </a:lnTo>
                    <a:lnTo>
                      <a:pt x="671" y="544"/>
                    </a:lnTo>
                    <a:lnTo>
                      <a:pt x="632" y="582"/>
                    </a:lnTo>
                    <a:lnTo>
                      <a:pt x="596" y="610"/>
                    </a:lnTo>
                    <a:lnTo>
                      <a:pt x="566" y="635"/>
                    </a:lnTo>
                    <a:lnTo>
                      <a:pt x="536" y="659"/>
                    </a:lnTo>
                    <a:lnTo>
                      <a:pt x="500" y="684"/>
                    </a:lnTo>
                    <a:lnTo>
                      <a:pt x="461" y="709"/>
                    </a:lnTo>
                    <a:lnTo>
                      <a:pt x="422" y="728"/>
                    </a:lnTo>
                    <a:lnTo>
                      <a:pt x="384" y="750"/>
                    </a:lnTo>
                    <a:lnTo>
                      <a:pt x="336" y="768"/>
                    </a:lnTo>
                    <a:lnTo>
                      <a:pt x="291" y="783"/>
                    </a:lnTo>
                    <a:lnTo>
                      <a:pt x="241" y="796"/>
                    </a:lnTo>
                    <a:lnTo>
                      <a:pt x="193" y="809"/>
                    </a:lnTo>
                    <a:lnTo>
                      <a:pt x="142" y="821"/>
                    </a:lnTo>
                    <a:lnTo>
                      <a:pt x="86" y="832"/>
                    </a:lnTo>
                    <a:lnTo>
                      <a:pt x="0" y="84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99"/>
                  </a:gs>
                  <a:gs pos="50000">
                    <a:schemeClr val="bg1"/>
                  </a:gs>
                  <a:gs pos="100000">
                    <a:srgbClr val="CC00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867400" y="2205038"/>
            <a:ext cx="3276600" cy="3744912"/>
            <a:chOff x="1142" y="2230"/>
            <a:chExt cx="1647" cy="915"/>
          </a:xfrm>
        </p:grpSpPr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1707" y="2405"/>
              <a:ext cx="356" cy="138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0"/>
                </a:cxn>
                <a:cxn ang="0">
                  <a:pos x="356" y="63"/>
                </a:cxn>
                <a:cxn ang="0">
                  <a:pos x="350" y="100"/>
                </a:cxn>
                <a:cxn ang="0">
                  <a:pos x="326" y="138"/>
                </a:cxn>
                <a:cxn ang="0">
                  <a:pos x="0" y="81"/>
                </a:cxn>
              </a:cxnLst>
              <a:rect l="0" t="0" r="r" b="b"/>
              <a:pathLst>
                <a:path w="356" h="138">
                  <a:moveTo>
                    <a:pt x="0" y="81"/>
                  </a:moveTo>
                  <a:lnTo>
                    <a:pt x="0" y="0"/>
                  </a:lnTo>
                  <a:lnTo>
                    <a:pt x="356" y="63"/>
                  </a:lnTo>
                  <a:lnTo>
                    <a:pt x="350" y="100"/>
                  </a:lnTo>
                  <a:lnTo>
                    <a:pt x="326" y="138"/>
                  </a:lnTo>
                  <a:lnTo>
                    <a:pt x="0" y="81"/>
                  </a:lnTo>
                  <a:close/>
                </a:path>
              </a:pathLst>
            </a:custGeom>
            <a:gradFill rotWithShape="1">
              <a:gsLst>
                <a:gs pos="0">
                  <a:srgbClr val="CCCC00"/>
                </a:gs>
                <a:gs pos="50000">
                  <a:schemeClr val="bg1"/>
                </a:gs>
                <a:gs pos="100000">
                  <a:srgbClr val="CC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2445" y="2516"/>
              <a:ext cx="343" cy="133"/>
            </a:xfrm>
            <a:custGeom>
              <a:avLst/>
              <a:gdLst/>
              <a:ahLst/>
              <a:cxnLst>
                <a:cxn ang="0">
                  <a:pos x="343" y="133"/>
                </a:cxn>
                <a:cxn ang="0">
                  <a:pos x="342" y="58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343" y="133"/>
                </a:cxn>
              </a:cxnLst>
              <a:rect l="0" t="0" r="r" b="b"/>
              <a:pathLst>
                <a:path w="343" h="133">
                  <a:moveTo>
                    <a:pt x="343" y="133"/>
                  </a:moveTo>
                  <a:lnTo>
                    <a:pt x="342" y="58"/>
                  </a:lnTo>
                  <a:lnTo>
                    <a:pt x="0" y="0"/>
                  </a:lnTo>
                  <a:lnTo>
                    <a:pt x="0" y="95"/>
                  </a:lnTo>
                  <a:lnTo>
                    <a:pt x="343" y="133"/>
                  </a:lnTo>
                  <a:close/>
                </a:path>
              </a:pathLst>
            </a:custGeom>
            <a:gradFill rotWithShape="1">
              <a:gsLst>
                <a:gs pos="0">
                  <a:srgbClr val="CCCC00"/>
                </a:gs>
                <a:gs pos="50000">
                  <a:schemeClr val="bg1"/>
                </a:gs>
                <a:gs pos="100000">
                  <a:srgbClr val="CC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255" name="Group 50"/>
            <p:cNvGrpSpPr>
              <a:grpSpLocks/>
            </p:cNvGrpSpPr>
            <p:nvPr/>
          </p:nvGrpSpPr>
          <p:grpSpPr bwMode="auto">
            <a:xfrm>
              <a:off x="1142" y="2230"/>
              <a:ext cx="1647" cy="915"/>
              <a:chOff x="1142" y="2230"/>
              <a:chExt cx="1647" cy="915"/>
            </a:xfrm>
          </p:grpSpPr>
          <p:sp>
            <p:nvSpPr>
              <p:cNvPr id="39987" name="Freeform 51"/>
              <p:cNvSpPr>
                <a:spLocks/>
              </p:cNvSpPr>
              <p:nvPr/>
            </p:nvSpPr>
            <p:spPr bwMode="auto">
              <a:xfrm>
                <a:off x="1142" y="2316"/>
                <a:ext cx="1646" cy="829"/>
              </a:xfrm>
              <a:custGeom>
                <a:avLst/>
                <a:gdLst/>
                <a:ahLst/>
                <a:cxnLst>
                  <a:cxn ang="0">
                    <a:pos x="93" y="829"/>
                  </a:cxn>
                  <a:cxn ang="0">
                    <a:pos x="192" y="829"/>
                  </a:cxn>
                  <a:cxn ang="0">
                    <a:pos x="293" y="824"/>
                  </a:cxn>
                  <a:cxn ang="0">
                    <a:pos x="389" y="810"/>
                  </a:cxn>
                  <a:cxn ang="0">
                    <a:pos x="499" y="786"/>
                  </a:cxn>
                  <a:cxn ang="0">
                    <a:pos x="604" y="752"/>
                  </a:cxn>
                  <a:cxn ang="0">
                    <a:pos x="715" y="706"/>
                  </a:cxn>
                  <a:cxn ang="0">
                    <a:pos x="814" y="658"/>
                  </a:cxn>
                  <a:cxn ang="0">
                    <a:pos x="908" y="611"/>
                  </a:cxn>
                  <a:cxn ang="0">
                    <a:pos x="1004" y="556"/>
                  </a:cxn>
                  <a:cxn ang="0">
                    <a:pos x="1094" y="495"/>
                  </a:cxn>
                  <a:cxn ang="0">
                    <a:pos x="1181" y="425"/>
                  </a:cxn>
                  <a:cxn ang="0">
                    <a:pos x="1252" y="355"/>
                  </a:cxn>
                  <a:cxn ang="0">
                    <a:pos x="1300" y="290"/>
                  </a:cxn>
                  <a:cxn ang="0">
                    <a:pos x="1593" y="311"/>
                  </a:cxn>
                  <a:cxn ang="0">
                    <a:pos x="1500" y="269"/>
                  </a:cxn>
                  <a:cxn ang="0">
                    <a:pos x="1429" y="227"/>
                  </a:cxn>
                  <a:cxn ang="0">
                    <a:pos x="1370" y="189"/>
                  </a:cxn>
                  <a:cxn ang="0">
                    <a:pos x="1310" y="145"/>
                  </a:cxn>
                  <a:cxn ang="0">
                    <a:pos x="1240" y="87"/>
                  </a:cxn>
                  <a:cxn ang="0">
                    <a:pos x="1179" y="26"/>
                  </a:cxn>
                  <a:cxn ang="0">
                    <a:pos x="1127" y="9"/>
                  </a:cxn>
                  <a:cxn ang="0">
                    <a:pos x="1071" y="36"/>
                  </a:cxn>
                  <a:cxn ang="0">
                    <a:pos x="1002" y="66"/>
                  </a:cxn>
                  <a:cxn ang="0">
                    <a:pos x="939" y="85"/>
                  </a:cxn>
                  <a:cxn ang="0">
                    <a:pos x="868" y="105"/>
                  </a:cxn>
                  <a:cxn ang="0">
                    <a:pos x="794" y="125"/>
                  </a:cxn>
                  <a:cxn ang="0">
                    <a:pos x="723" y="140"/>
                  </a:cxn>
                  <a:cxn ang="0">
                    <a:pos x="655" y="155"/>
                  </a:cxn>
                  <a:cxn ang="0">
                    <a:pos x="563" y="170"/>
                  </a:cxn>
                  <a:cxn ang="0">
                    <a:pos x="899" y="281"/>
                  </a:cxn>
                  <a:cxn ang="0">
                    <a:pos x="820" y="385"/>
                  </a:cxn>
                  <a:cxn ang="0">
                    <a:pos x="760" y="447"/>
                  </a:cxn>
                  <a:cxn ang="0">
                    <a:pos x="673" y="527"/>
                  </a:cxn>
                  <a:cxn ang="0">
                    <a:pos x="568" y="599"/>
                  </a:cxn>
                  <a:cxn ang="0">
                    <a:pos x="469" y="652"/>
                  </a:cxn>
                  <a:cxn ang="0">
                    <a:pos x="398" y="687"/>
                  </a:cxn>
                  <a:cxn ang="0">
                    <a:pos x="296" y="717"/>
                  </a:cxn>
                  <a:cxn ang="0">
                    <a:pos x="168" y="747"/>
                  </a:cxn>
                  <a:cxn ang="0">
                    <a:pos x="0" y="759"/>
                  </a:cxn>
                </a:cxnLst>
                <a:rect l="0" t="0" r="r" b="b"/>
                <a:pathLst>
                  <a:path w="1646" h="829">
                    <a:moveTo>
                      <a:pt x="1" y="824"/>
                    </a:moveTo>
                    <a:lnTo>
                      <a:pt x="93" y="829"/>
                    </a:lnTo>
                    <a:lnTo>
                      <a:pt x="138" y="829"/>
                    </a:lnTo>
                    <a:lnTo>
                      <a:pt x="192" y="829"/>
                    </a:lnTo>
                    <a:lnTo>
                      <a:pt x="243" y="827"/>
                    </a:lnTo>
                    <a:lnTo>
                      <a:pt x="293" y="824"/>
                    </a:lnTo>
                    <a:lnTo>
                      <a:pt x="344" y="819"/>
                    </a:lnTo>
                    <a:lnTo>
                      <a:pt x="389" y="810"/>
                    </a:lnTo>
                    <a:lnTo>
                      <a:pt x="439" y="800"/>
                    </a:lnTo>
                    <a:lnTo>
                      <a:pt x="499" y="786"/>
                    </a:lnTo>
                    <a:lnTo>
                      <a:pt x="553" y="767"/>
                    </a:lnTo>
                    <a:lnTo>
                      <a:pt x="604" y="752"/>
                    </a:lnTo>
                    <a:lnTo>
                      <a:pt x="661" y="730"/>
                    </a:lnTo>
                    <a:lnTo>
                      <a:pt x="715" y="706"/>
                    </a:lnTo>
                    <a:lnTo>
                      <a:pt x="769" y="682"/>
                    </a:lnTo>
                    <a:lnTo>
                      <a:pt x="814" y="658"/>
                    </a:lnTo>
                    <a:lnTo>
                      <a:pt x="866" y="634"/>
                    </a:lnTo>
                    <a:lnTo>
                      <a:pt x="908" y="611"/>
                    </a:lnTo>
                    <a:lnTo>
                      <a:pt x="956" y="584"/>
                    </a:lnTo>
                    <a:lnTo>
                      <a:pt x="1004" y="556"/>
                    </a:lnTo>
                    <a:lnTo>
                      <a:pt x="1052" y="522"/>
                    </a:lnTo>
                    <a:lnTo>
                      <a:pt x="1094" y="495"/>
                    </a:lnTo>
                    <a:lnTo>
                      <a:pt x="1139" y="458"/>
                    </a:lnTo>
                    <a:lnTo>
                      <a:pt x="1181" y="425"/>
                    </a:lnTo>
                    <a:lnTo>
                      <a:pt x="1220" y="392"/>
                    </a:lnTo>
                    <a:lnTo>
                      <a:pt x="1252" y="355"/>
                    </a:lnTo>
                    <a:lnTo>
                      <a:pt x="1279" y="324"/>
                    </a:lnTo>
                    <a:lnTo>
                      <a:pt x="1300" y="290"/>
                    </a:lnTo>
                    <a:lnTo>
                      <a:pt x="1646" y="335"/>
                    </a:lnTo>
                    <a:lnTo>
                      <a:pt x="1593" y="311"/>
                    </a:lnTo>
                    <a:lnTo>
                      <a:pt x="1551" y="290"/>
                    </a:lnTo>
                    <a:lnTo>
                      <a:pt x="1500" y="269"/>
                    </a:lnTo>
                    <a:lnTo>
                      <a:pt x="1462" y="247"/>
                    </a:lnTo>
                    <a:lnTo>
                      <a:pt x="1429" y="227"/>
                    </a:lnTo>
                    <a:lnTo>
                      <a:pt x="1399" y="211"/>
                    </a:lnTo>
                    <a:lnTo>
                      <a:pt x="1370" y="189"/>
                    </a:lnTo>
                    <a:lnTo>
                      <a:pt x="1341" y="169"/>
                    </a:lnTo>
                    <a:lnTo>
                      <a:pt x="1310" y="145"/>
                    </a:lnTo>
                    <a:lnTo>
                      <a:pt x="1276" y="116"/>
                    </a:lnTo>
                    <a:lnTo>
                      <a:pt x="1240" y="87"/>
                    </a:lnTo>
                    <a:lnTo>
                      <a:pt x="1211" y="58"/>
                    </a:lnTo>
                    <a:lnTo>
                      <a:pt x="1179" y="26"/>
                    </a:lnTo>
                    <a:lnTo>
                      <a:pt x="1154" y="0"/>
                    </a:lnTo>
                    <a:lnTo>
                      <a:pt x="1127" y="9"/>
                    </a:lnTo>
                    <a:lnTo>
                      <a:pt x="1100" y="24"/>
                    </a:lnTo>
                    <a:lnTo>
                      <a:pt x="1071" y="36"/>
                    </a:lnTo>
                    <a:lnTo>
                      <a:pt x="1037" y="51"/>
                    </a:lnTo>
                    <a:lnTo>
                      <a:pt x="1002" y="66"/>
                    </a:lnTo>
                    <a:lnTo>
                      <a:pt x="970" y="76"/>
                    </a:lnTo>
                    <a:lnTo>
                      <a:pt x="939" y="85"/>
                    </a:lnTo>
                    <a:lnTo>
                      <a:pt x="904" y="97"/>
                    </a:lnTo>
                    <a:lnTo>
                      <a:pt x="868" y="105"/>
                    </a:lnTo>
                    <a:lnTo>
                      <a:pt x="829" y="116"/>
                    </a:lnTo>
                    <a:lnTo>
                      <a:pt x="794" y="125"/>
                    </a:lnTo>
                    <a:lnTo>
                      <a:pt x="760" y="134"/>
                    </a:lnTo>
                    <a:lnTo>
                      <a:pt x="723" y="140"/>
                    </a:lnTo>
                    <a:lnTo>
                      <a:pt x="688" y="148"/>
                    </a:lnTo>
                    <a:lnTo>
                      <a:pt x="655" y="155"/>
                    </a:lnTo>
                    <a:lnTo>
                      <a:pt x="616" y="164"/>
                    </a:lnTo>
                    <a:lnTo>
                      <a:pt x="563" y="170"/>
                    </a:lnTo>
                    <a:lnTo>
                      <a:pt x="923" y="233"/>
                    </a:lnTo>
                    <a:lnTo>
                      <a:pt x="899" y="281"/>
                    </a:lnTo>
                    <a:lnTo>
                      <a:pt x="872" y="317"/>
                    </a:lnTo>
                    <a:lnTo>
                      <a:pt x="820" y="385"/>
                    </a:lnTo>
                    <a:lnTo>
                      <a:pt x="790" y="416"/>
                    </a:lnTo>
                    <a:lnTo>
                      <a:pt x="760" y="447"/>
                    </a:lnTo>
                    <a:lnTo>
                      <a:pt x="718" y="485"/>
                    </a:lnTo>
                    <a:lnTo>
                      <a:pt x="673" y="527"/>
                    </a:lnTo>
                    <a:lnTo>
                      <a:pt x="628" y="557"/>
                    </a:lnTo>
                    <a:lnTo>
                      <a:pt x="568" y="599"/>
                    </a:lnTo>
                    <a:lnTo>
                      <a:pt x="517" y="625"/>
                    </a:lnTo>
                    <a:lnTo>
                      <a:pt x="469" y="652"/>
                    </a:lnTo>
                    <a:lnTo>
                      <a:pt x="427" y="673"/>
                    </a:lnTo>
                    <a:lnTo>
                      <a:pt x="398" y="687"/>
                    </a:lnTo>
                    <a:lnTo>
                      <a:pt x="344" y="702"/>
                    </a:lnTo>
                    <a:lnTo>
                      <a:pt x="296" y="717"/>
                    </a:lnTo>
                    <a:lnTo>
                      <a:pt x="243" y="735"/>
                    </a:lnTo>
                    <a:lnTo>
                      <a:pt x="168" y="747"/>
                    </a:lnTo>
                    <a:lnTo>
                      <a:pt x="111" y="756"/>
                    </a:lnTo>
                    <a:lnTo>
                      <a:pt x="0" y="759"/>
                    </a:lnTo>
                    <a:lnTo>
                      <a:pt x="1" y="8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FF"/>
                  </a:gs>
                  <a:gs pos="50000">
                    <a:schemeClr val="bg1"/>
                  </a:gs>
                  <a:gs pos="100000">
                    <a:srgbClr val="9933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88" name="Freeform 52"/>
              <p:cNvSpPr>
                <a:spLocks/>
              </p:cNvSpPr>
              <p:nvPr/>
            </p:nvSpPr>
            <p:spPr bwMode="auto">
              <a:xfrm>
                <a:off x="1143" y="2230"/>
                <a:ext cx="1646" cy="855"/>
              </a:xfrm>
              <a:custGeom>
                <a:avLst/>
                <a:gdLst/>
                <a:ahLst/>
                <a:cxnLst>
                  <a:cxn ang="0">
                    <a:pos x="91" y="855"/>
                  </a:cxn>
                  <a:cxn ang="0">
                    <a:pos x="190" y="855"/>
                  </a:cxn>
                  <a:cxn ang="0">
                    <a:pos x="291" y="849"/>
                  </a:cxn>
                  <a:cxn ang="0">
                    <a:pos x="387" y="834"/>
                  </a:cxn>
                  <a:cxn ang="0">
                    <a:pos x="497" y="809"/>
                  </a:cxn>
                  <a:cxn ang="0">
                    <a:pos x="602" y="774"/>
                  </a:cxn>
                  <a:cxn ang="0">
                    <a:pos x="713" y="728"/>
                  </a:cxn>
                  <a:cxn ang="0">
                    <a:pos x="812" y="678"/>
                  </a:cxn>
                  <a:cxn ang="0">
                    <a:pos x="906" y="629"/>
                  </a:cxn>
                  <a:cxn ang="0">
                    <a:pos x="1002" y="573"/>
                  </a:cxn>
                  <a:cxn ang="0">
                    <a:pos x="1092" y="510"/>
                  </a:cxn>
                  <a:cxn ang="0">
                    <a:pos x="1179" y="438"/>
                  </a:cxn>
                  <a:cxn ang="0">
                    <a:pos x="1250" y="365"/>
                  </a:cxn>
                  <a:cxn ang="0">
                    <a:pos x="1298" y="299"/>
                  </a:cxn>
                  <a:cxn ang="0">
                    <a:pos x="1591" y="321"/>
                  </a:cxn>
                  <a:cxn ang="0">
                    <a:pos x="1498" y="277"/>
                  </a:cxn>
                  <a:cxn ang="0">
                    <a:pos x="1427" y="234"/>
                  </a:cxn>
                  <a:cxn ang="0">
                    <a:pos x="1368" y="195"/>
                  </a:cxn>
                  <a:cxn ang="0">
                    <a:pos x="1308" y="150"/>
                  </a:cxn>
                  <a:cxn ang="0">
                    <a:pos x="1238" y="91"/>
                  </a:cxn>
                  <a:cxn ang="0">
                    <a:pos x="1177" y="28"/>
                  </a:cxn>
                  <a:cxn ang="0">
                    <a:pos x="1125" y="10"/>
                  </a:cxn>
                  <a:cxn ang="0">
                    <a:pos x="1069" y="39"/>
                  </a:cxn>
                  <a:cxn ang="0">
                    <a:pos x="1000" y="69"/>
                  </a:cxn>
                  <a:cxn ang="0">
                    <a:pos x="937" y="89"/>
                  </a:cxn>
                  <a:cxn ang="0">
                    <a:pos x="866" y="109"/>
                  </a:cxn>
                  <a:cxn ang="0">
                    <a:pos x="792" y="129"/>
                  </a:cxn>
                  <a:cxn ang="0">
                    <a:pos x="721" y="145"/>
                  </a:cxn>
                  <a:cxn ang="0">
                    <a:pos x="653" y="160"/>
                  </a:cxn>
                  <a:cxn ang="0">
                    <a:pos x="563" y="175"/>
                  </a:cxn>
                  <a:cxn ang="0">
                    <a:pos x="897" y="290"/>
                  </a:cxn>
                  <a:cxn ang="0">
                    <a:pos x="818" y="396"/>
                  </a:cxn>
                  <a:cxn ang="0">
                    <a:pos x="758" y="460"/>
                  </a:cxn>
                  <a:cxn ang="0">
                    <a:pos x="671" y="544"/>
                  </a:cxn>
                  <a:cxn ang="0">
                    <a:pos x="596" y="610"/>
                  </a:cxn>
                  <a:cxn ang="0">
                    <a:pos x="536" y="659"/>
                  </a:cxn>
                  <a:cxn ang="0">
                    <a:pos x="461" y="709"/>
                  </a:cxn>
                  <a:cxn ang="0">
                    <a:pos x="384" y="750"/>
                  </a:cxn>
                  <a:cxn ang="0">
                    <a:pos x="291" y="783"/>
                  </a:cxn>
                  <a:cxn ang="0">
                    <a:pos x="193" y="809"/>
                  </a:cxn>
                  <a:cxn ang="0">
                    <a:pos x="86" y="832"/>
                  </a:cxn>
                </a:cxnLst>
                <a:rect l="0" t="0" r="r" b="b"/>
                <a:pathLst>
                  <a:path w="1646" h="855">
                    <a:moveTo>
                      <a:pt x="0" y="849"/>
                    </a:moveTo>
                    <a:lnTo>
                      <a:pt x="91" y="855"/>
                    </a:lnTo>
                    <a:lnTo>
                      <a:pt x="136" y="855"/>
                    </a:lnTo>
                    <a:lnTo>
                      <a:pt x="190" y="855"/>
                    </a:lnTo>
                    <a:lnTo>
                      <a:pt x="241" y="852"/>
                    </a:lnTo>
                    <a:lnTo>
                      <a:pt x="291" y="849"/>
                    </a:lnTo>
                    <a:lnTo>
                      <a:pt x="342" y="843"/>
                    </a:lnTo>
                    <a:lnTo>
                      <a:pt x="387" y="834"/>
                    </a:lnTo>
                    <a:lnTo>
                      <a:pt x="437" y="824"/>
                    </a:lnTo>
                    <a:lnTo>
                      <a:pt x="497" y="809"/>
                    </a:lnTo>
                    <a:lnTo>
                      <a:pt x="551" y="790"/>
                    </a:lnTo>
                    <a:lnTo>
                      <a:pt x="602" y="774"/>
                    </a:lnTo>
                    <a:lnTo>
                      <a:pt x="659" y="753"/>
                    </a:lnTo>
                    <a:lnTo>
                      <a:pt x="713" y="728"/>
                    </a:lnTo>
                    <a:lnTo>
                      <a:pt x="767" y="703"/>
                    </a:lnTo>
                    <a:lnTo>
                      <a:pt x="812" y="678"/>
                    </a:lnTo>
                    <a:lnTo>
                      <a:pt x="864" y="653"/>
                    </a:lnTo>
                    <a:lnTo>
                      <a:pt x="906" y="629"/>
                    </a:lnTo>
                    <a:lnTo>
                      <a:pt x="954" y="601"/>
                    </a:lnTo>
                    <a:lnTo>
                      <a:pt x="1002" y="573"/>
                    </a:lnTo>
                    <a:lnTo>
                      <a:pt x="1050" y="538"/>
                    </a:lnTo>
                    <a:lnTo>
                      <a:pt x="1092" y="510"/>
                    </a:lnTo>
                    <a:lnTo>
                      <a:pt x="1137" y="472"/>
                    </a:lnTo>
                    <a:lnTo>
                      <a:pt x="1179" y="438"/>
                    </a:lnTo>
                    <a:lnTo>
                      <a:pt x="1218" y="403"/>
                    </a:lnTo>
                    <a:lnTo>
                      <a:pt x="1250" y="365"/>
                    </a:lnTo>
                    <a:lnTo>
                      <a:pt x="1277" y="334"/>
                    </a:lnTo>
                    <a:lnTo>
                      <a:pt x="1298" y="299"/>
                    </a:lnTo>
                    <a:lnTo>
                      <a:pt x="1646" y="345"/>
                    </a:lnTo>
                    <a:lnTo>
                      <a:pt x="1591" y="321"/>
                    </a:lnTo>
                    <a:lnTo>
                      <a:pt x="1549" y="299"/>
                    </a:lnTo>
                    <a:lnTo>
                      <a:pt x="1498" y="277"/>
                    </a:lnTo>
                    <a:lnTo>
                      <a:pt x="1460" y="255"/>
                    </a:lnTo>
                    <a:lnTo>
                      <a:pt x="1427" y="234"/>
                    </a:lnTo>
                    <a:lnTo>
                      <a:pt x="1397" y="218"/>
                    </a:lnTo>
                    <a:lnTo>
                      <a:pt x="1368" y="195"/>
                    </a:lnTo>
                    <a:lnTo>
                      <a:pt x="1339" y="174"/>
                    </a:lnTo>
                    <a:lnTo>
                      <a:pt x="1308" y="150"/>
                    </a:lnTo>
                    <a:lnTo>
                      <a:pt x="1274" y="120"/>
                    </a:lnTo>
                    <a:lnTo>
                      <a:pt x="1238" y="91"/>
                    </a:lnTo>
                    <a:lnTo>
                      <a:pt x="1209" y="61"/>
                    </a:lnTo>
                    <a:lnTo>
                      <a:pt x="1177" y="28"/>
                    </a:lnTo>
                    <a:lnTo>
                      <a:pt x="1152" y="0"/>
                    </a:lnTo>
                    <a:lnTo>
                      <a:pt x="1125" y="10"/>
                    </a:lnTo>
                    <a:lnTo>
                      <a:pt x="1098" y="26"/>
                    </a:lnTo>
                    <a:lnTo>
                      <a:pt x="1069" y="39"/>
                    </a:lnTo>
                    <a:lnTo>
                      <a:pt x="1035" y="54"/>
                    </a:lnTo>
                    <a:lnTo>
                      <a:pt x="1000" y="69"/>
                    </a:lnTo>
                    <a:lnTo>
                      <a:pt x="968" y="80"/>
                    </a:lnTo>
                    <a:lnTo>
                      <a:pt x="937" y="89"/>
                    </a:lnTo>
                    <a:lnTo>
                      <a:pt x="902" y="100"/>
                    </a:lnTo>
                    <a:lnTo>
                      <a:pt x="866" y="109"/>
                    </a:lnTo>
                    <a:lnTo>
                      <a:pt x="827" y="120"/>
                    </a:lnTo>
                    <a:lnTo>
                      <a:pt x="792" y="129"/>
                    </a:lnTo>
                    <a:lnTo>
                      <a:pt x="758" y="138"/>
                    </a:lnTo>
                    <a:lnTo>
                      <a:pt x="721" y="145"/>
                    </a:lnTo>
                    <a:lnTo>
                      <a:pt x="686" y="153"/>
                    </a:lnTo>
                    <a:lnTo>
                      <a:pt x="653" y="160"/>
                    </a:lnTo>
                    <a:lnTo>
                      <a:pt x="614" y="169"/>
                    </a:lnTo>
                    <a:lnTo>
                      <a:pt x="563" y="175"/>
                    </a:lnTo>
                    <a:lnTo>
                      <a:pt x="921" y="240"/>
                    </a:lnTo>
                    <a:lnTo>
                      <a:pt x="897" y="290"/>
                    </a:lnTo>
                    <a:lnTo>
                      <a:pt x="870" y="327"/>
                    </a:lnTo>
                    <a:lnTo>
                      <a:pt x="818" y="396"/>
                    </a:lnTo>
                    <a:lnTo>
                      <a:pt x="788" y="429"/>
                    </a:lnTo>
                    <a:lnTo>
                      <a:pt x="758" y="460"/>
                    </a:lnTo>
                    <a:lnTo>
                      <a:pt x="704" y="513"/>
                    </a:lnTo>
                    <a:lnTo>
                      <a:pt x="671" y="544"/>
                    </a:lnTo>
                    <a:lnTo>
                      <a:pt x="632" y="582"/>
                    </a:lnTo>
                    <a:lnTo>
                      <a:pt x="596" y="610"/>
                    </a:lnTo>
                    <a:lnTo>
                      <a:pt x="566" y="635"/>
                    </a:lnTo>
                    <a:lnTo>
                      <a:pt x="536" y="659"/>
                    </a:lnTo>
                    <a:lnTo>
                      <a:pt x="500" y="684"/>
                    </a:lnTo>
                    <a:lnTo>
                      <a:pt x="461" y="709"/>
                    </a:lnTo>
                    <a:lnTo>
                      <a:pt x="422" y="728"/>
                    </a:lnTo>
                    <a:lnTo>
                      <a:pt x="384" y="750"/>
                    </a:lnTo>
                    <a:lnTo>
                      <a:pt x="336" y="768"/>
                    </a:lnTo>
                    <a:lnTo>
                      <a:pt x="291" y="783"/>
                    </a:lnTo>
                    <a:lnTo>
                      <a:pt x="241" y="796"/>
                    </a:lnTo>
                    <a:lnTo>
                      <a:pt x="193" y="809"/>
                    </a:lnTo>
                    <a:lnTo>
                      <a:pt x="142" y="821"/>
                    </a:lnTo>
                    <a:lnTo>
                      <a:pt x="86" y="832"/>
                    </a:lnTo>
                    <a:lnTo>
                      <a:pt x="0" y="84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FF"/>
                  </a:gs>
                  <a:gs pos="50000">
                    <a:schemeClr val="bg1"/>
                  </a:gs>
                  <a:gs pos="100000">
                    <a:srgbClr val="9933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39989" name="AutoShape 53"/>
          <p:cNvSpPr>
            <a:spLocks noChangeArrowheads="1"/>
          </p:cNvSpPr>
          <p:nvPr/>
        </p:nvSpPr>
        <p:spPr bwMode="auto">
          <a:xfrm>
            <a:off x="3707905" y="5661194"/>
            <a:ext cx="5283514" cy="1008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33FF"/>
              </a:gs>
              <a:gs pos="50000">
                <a:srgbClr val="FFFFFF"/>
              </a:gs>
              <a:gs pos="100000">
                <a:srgbClr val="9933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i="1" dirty="0" smtClean="0"/>
              <a:t>Контрольная группа </a:t>
            </a:r>
            <a:r>
              <a:rPr lang="ru-RU" sz="3600" b="1" i="1" dirty="0" smtClean="0"/>
              <a:t>(8)</a:t>
            </a:r>
            <a:endParaRPr lang="ru-RU" sz="3600" b="1" i="1" dirty="0"/>
          </a:p>
        </p:txBody>
      </p:sp>
      <p:sp>
        <p:nvSpPr>
          <p:cNvPr id="39990" name="AutoShape 54"/>
          <p:cNvSpPr>
            <a:spLocks noChangeArrowheads="1"/>
          </p:cNvSpPr>
          <p:nvPr/>
        </p:nvSpPr>
        <p:spPr bwMode="auto">
          <a:xfrm>
            <a:off x="223992" y="4941888"/>
            <a:ext cx="4479533" cy="1008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60093"/>
              </a:gs>
              <a:gs pos="50000">
                <a:srgbClr val="FFFFFF"/>
              </a:gs>
              <a:gs pos="100000">
                <a:srgbClr val="D6009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600" b="1" i="1" dirty="0" smtClean="0"/>
              <a:t>Б(О)П (4)</a:t>
            </a:r>
            <a:endParaRPr lang="ru-RU" sz="3600" b="1" i="1" dirty="0"/>
          </a:p>
        </p:txBody>
      </p:sp>
      <p:sp>
        <p:nvSpPr>
          <p:cNvPr id="39991" name="Oval 55"/>
          <p:cNvSpPr>
            <a:spLocks noChangeArrowheads="1"/>
          </p:cNvSpPr>
          <p:nvPr/>
        </p:nvSpPr>
        <p:spPr bwMode="auto">
          <a:xfrm>
            <a:off x="5292725" y="1195909"/>
            <a:ext cx="3384550" cy="1296987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PerspectiveFront">
              <a:rot lat="20099998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ГПРФ РО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НРО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7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324544" y="188640"/>
            <a:ext cx="9577064" cy="66693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Перспективы </a:t>
            </a: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2020-2022 гг.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эффективного муниципального опыта поддержки школ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НРО (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Качугский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Нижнеилимский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Нижнеудинский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Тулунскый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Черемховский, Усть-Илимский,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Усть-Удинский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районы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комплексной региональной программы поддержки школ НРО с учетом муниципальных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сегментов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единой региональной инфраструктуры для оказания информационно-методической помощи школам НРО</a:t>
            </a:r>
          </a:p>
          <a:p>
            <a:pPr lvl="1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адресной помощи педагогическим и руководящим работникам вышеуказанных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актуальных механизмов финансовой, кадровой и методической поддержки школ с низкими результатами обучения. в том числе путём введения дополнительных штатных должностей специалистов (психологов, дефектологов, логопедов), социальных педагогов и педагогов дополнительного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Межрегиональное мероприятие «Успешные практики повышения качества образования в школах с низкими результатами обучения и в школах, функционирующих в неблагоприятных социальных </a:t>
            </a:r>
            <a:r>
              <a:rPr lang="ru-RU" sz="3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ru-RU" sz="32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18.11.2020 г.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46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764704"/>
            <a:ext cx="8352928" cy="3888432"/>
          </a:xfr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altLang="ru-RU" sz="40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Методические материалы поддержки сельских школ, по реализации дорожной карты мероприятий ГП РФ «</a:t>
            </a:r>
            <a:r>
              <a:rPr lang="ru-RU" altLang="ru-RU" sz="4000" b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образования» (НРО)</a:t>
            </a:r>
            <a:r>
              <a:rPr lang="ru-RU" altLang="ru-RU" sz="4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://www.iro38.ru/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48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vk.com/nro_io</a:t>
            </a:r>
            <a:r>
              <a:rPr lang="ru-RU" sz="3200" u="sng" dirty="0" smtClean="0">
                <a:effectLst/>
              </a:rPr>
              <a:t/>
            </a:r>
            <a:br>
              <a:rPr lang="ru-RU" sz="3200" u="sng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en-US" altLang="ru-RU" sz="3200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образовательных результатов в Иркутской области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НИУ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ВШЭ</a:t>
            </a:r>
          </a:p>
          <a:p>
            <a:pPr marL="45720" indent="0">
              <a:buNone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" t="8400" r="17313" b="32102"/>
          <a:stretch/>
        </p:blipFill>
        <p:spPr>
          <a:xfrm>
            <a:off x="-4791" y="1723120"/>
            <a:ext cx="8894508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5000" r="18107" b="52100"/>
          <a:stretch/>
        </p:blipFill>
        <p:spPr>
          <a:xfrm rot="21251596">
            <a:off x="412896" y="4163759"/>
            <a:ext cx="10080104" cy="2277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87" t="18899" r="18495" b="57301"/>
          <a:stretch/>
        </p:blipFill>
        <p:spPr>
          <a:xfrm rot="521798">
            <a:off x="2576697" y="4227500"/>
            <a:ext cx="6984776" cy="11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54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3049" y="188640"/>
            <a:ext cx="9144000" cy="666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Низкие результаты ЕГЭ 2018-2019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-180528" y="908720"/>
          <a:ext cx="93245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335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640"/>
            <a:ext cx="9144000" cy="66693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 образовательных результатов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анализ образовательных результатов школ, демонстрирующие низкие результаты ЕГЭ по учебным предметам в течение двух лет (2018-2019 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Выборка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делалась по методическим анализам результатов ГИА-11 председателей региональных предметных комиссий.</a:t>
            </a:r>
          </a:p>
          <a:p>
            <a:pPr marL="45720" indent="0">
              <a:buNone/>
            </a:pP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Критерии отбора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ОО, продемонстрировавших низкие результаты ЕГЭ по предмету: </a:t>
            </a:r>
          </a:p>
          <a:p>
            <a:pPr lvl="0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результатов по ОО проводилось при условии не менее 10 участников ОО по учебному предмету.</a:t>
            </a:r>
          </a:p>
          <a:p>
            <a:pPr lvl="0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участников ЕГЭ, не достигших минимального балла, имеет максимальные значения по учебному предмету (по сравнению с другими ОО Иркутской области).</a:t>
            </a:r>
          </a:p>
          <a:p>
            <a:pPr lvl="0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участников ЕГЭ, получивших от 61 до 100 баллов, имеет минимальные значения по учебному предмету (по сравнению с другими ОО Иркутской области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22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748" y="0"/>
            <a:ext cx="9144000" cy="666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Школы, демонстрирующие НРО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1169"/>
              </p:ext>
            </p:extLst>
          </p:nvPr>
        </p:nvGraphicFramePr>
        <p:xfrm>
          <a:off x="161256" y="692696"/>
          <a:ext cx="7363072" cy="446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428">
                  <a:extLst>
                    <a:ext uri="{9D8B030D-6E8A-4147-A177-3AD203B41FA5}">
                      <a16:colId xmlns:a16="http://schemas.microsoft.com/office/drawing/2014/main" val="1076358866"/>
                    </a:ext>
                  </a:extLst>
                </a:gridCol>
                <a:gridCol w="1655502">
                  <a:extLst>
                    <a:ext uri="{9D8B030D-6E8A-4147-A177-3AD203B41FA5}">
                      <a16:colId xmlns:a16="http://schemas.microsoft.com/office/drawing/2014/main" val="3132823014"/>
                    </a:ext>
                  </a:extLst>
                </a:gridCol>
                <a:gridCol w="2715521">
                  <a:extLst>
                    <a:ext uri="{9D8B030D-6E8A-4147-A177-3AD203B41FA5}">
                      <a16:colId xmlns:a16="http://schemas.microsoft.com/office/drawing/2014/main" val="746685253"/>
                    </a:ext>
                  </a:extLst>
                </a:gridCol>
                <a:gridCol w="2592621">
                  <a:extLst>
                    <a:ext uri="{9D8B030D-6E8A-4147-A177-3AD203B41FA5}">
                      <a16:colId xmlns:a16="http://schemas.microsoft.com/office/drawing/2014/main" val="349683628"/>
                    </a:ext>
                  </a:extLst>
                </a:gridCol>
              </a:tblGrid>
              <a:tr h="217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457614"/>
                  </a:ext>
                </a:extLst>
              </a:tr>
              <a:tr h="451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Ангарское МО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17" г. Ангарска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4870737"/>
                  </a:ext>
                </a:extLst>
              </a:tr>
              <a:tr h="217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г.Иркутска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Иркутска СОШ № 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5658375"/>
                  </a:ext>
                </a:extLst>
              </a:tr>
              <a:tr h="217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г.Иркутска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Иркутска СОШ № 66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275584"/>
                  </a:ext>
                </a:extLst>
              </a:tr>
              <a:tr h="217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г.Иркутска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Иркутска ВСОШ № 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359705"/>
                  </a:ext>
                </a:extLst>
              </a:tr>
              <a:tr h="217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г.Иркутска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Иркутска СОШ № 73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(база), физика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244471"/>
                  </a:ext>
                </a:extLst>
              </a:tr>
              <a:tr h="684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г.Иркутска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Иркутска ЦО № 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 (база и профиль), обществознание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950983"/>
                  </a:ext>
                </a:extLst>
              </a:tr>
              <a:tr h="217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г.Иркутска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Иркутска СОШ № 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9437100"/>
                  </a:ext>
                </a:extLst>
              </a:tr>
              <a:tr h="451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Иркутское районное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ИРМО В(С)ОШ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 (база)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9320229"/>
                  </a:ext>
                </a:extLst>
              </a:tr>
              <a:tr h="451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Иркутское районное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ИРМО "Смоленская СОШ"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3986725"/>
                  </a:ext>
                </a:extLst>
              </a:tr>
              <a:tr h="451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Хохорская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4722413"/>
                  </a:ext>
                </a:extLst>
              </a:tr>
              <a:tr h="451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Братский район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"Вихоревская СОШ № 2"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4411702"/>
                  </a:ext>
                </a:extLst>
              </a:tr>
              <a:tr h="217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город Свирск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"СОШ № 2 г. Свирска"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885917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30031"/>
              </p:ext>
            </p:extLst>
          </p:nvPr>
        </p:nvGraphicFramePr>
        <p:xfrm>
          <a:off x="1331640" y="1052205"/>
          <a:ext cx="8064896" cy="5617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500">
                  <a:extLst>
                    <a:ext uri="{9D8B030D-6E8A-4147-A177-3AD203B41FA5}">
                      <a16:colId xmlns:a16="http://schemas.microsoft.com/office/drawing/2014/main" val="815192744"/>
                    </a:ext>
                  </a:extLst>
                </a:gridCol>
                <a:gridCol w="1813299">
                  <a:extLst>
                    <a:ext uri="{9D8B030D-6E8A-4147-A177-3AD203B41FA5}">
                      <a16:colId xmlns:a16="http://schemas.microsoft.com/office/drawing/2014/main" val="2792701472"/>
                    </a:ext>
                  </a:extLst>
                </a:gridCol>
                <a:gridCol w="2974356">
                  <a:extLst>
                    <a:ext uri="{9D8B030D-6E8A-4147-A177-3AD203B41FA5}">
                      <a16:colId xmlns:a16="http://schemas.microsoft.com/office/drawing/2014/main" val="1977221024"/>
                    </a:ext>
                  </a:extLst>
                </a:gridCol>
                <a:gridCol w="2839741">
                  <a:extLst>
                    <a:ext uri="{9D8B030D-6E8A-4147-A177-3AD203B41FA5}">
                      <a16:colId xmlns:a16="http://schemas.microsoft.com/office/drawing/2014/main" val="2452230717"/>
                    </a:ext>
                  </a:extLst>
                </a:gridCol>
              </a:tblGrid>
              <a:tr h="294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897884"/>
                  </a:ext>
                </a:extLst>
              </a:tr>
              <a:tr h="561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город Усолье-Сибирское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17" г. Усолье-Сибирское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3491145"/>
                  </a:ext>
                </a:extLst>
              </a:tr>
              <a:tr h="300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г. Братска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Братска "СОШ № 41"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5581626"/>
                  </a:ext>
                </a:extLst>
              </a:tr>
              <a:tr h="480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г. Братска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Братска "О(С)ОШ № 2"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3999566"/>
                  </a:ext>
                </a:extLst>
              </a:tr>
              <a:tr h="600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г. Братска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Братска "СОШ № 36"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 (база)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1342028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Качугский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КВСОШ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3991005"/>
                  </a:ext>
                </a:extLst>
              </a:tr>
              <a:tr h="721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Нижнеудинский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"Центр образования г. Нижнеудинск"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8577638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Эхирит-Булагатский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Усть-Ордынская В(С)ОШ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834163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Эхирит-Булагатский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Усть-Ордынская СОШ № 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304317"/>
                  </a:ext>
                </a:extLst>
              </a:tr>
              <a:tr h="300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Усть-Кутское МО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О(с)ОШ УКМО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8439121"/>
                  </a:ext>
                </a:extLst>
              </a:tr>
              <a:tr h="300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Усть-Кутское МО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СОШ № 4 УКМО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2635809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Шелеховский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ШР "СОШ № 1"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078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669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262" y="3270777"/>
            <a:ext cx="9048671" cy="2894527"/>
            <a:chOff x="68262" y="2372129"/>
            <a:chExt cx="9048671" cy="2894527"/>
          </a:xfrm>
        </p:grpSpPr>
        <p:sp>
          <p:nvSpPr>
            <p:cNvPr id="8" name="Овал 7"/>
            <p:cNvSpPr/>
            <p:nvPr/>
          </p:nvSpPr>
          <p:spPr>
            <a:xfrm>
              <a:off x="68262" y="2834962"/>
              <a:ext cx="1855950" cy="187387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</a:t>
              </a:r>
              <a:r>
                <a:rPr lang="ru-RU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</a:t>
              </a:r>
            </a:p>
            <a:p>
              <a:pPr algn="ctr"/>
              <a:r>
                <a:rPr lang="ru-RU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(38%)</a:t>
              </a:r>
              <a:endPara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1993793" y="3449930"/>
              <a:ext cx="1410236" cy="73248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453188" y="2879235"/>
              <a:ext cx="1915359" cy="187387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 </a:t>
              </a:r>
              <a:r>
                <a:rPr lang="ru-RU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ОО</a:t>
              </a:r>
            </a:p>
            <a:p>
              <a:pPr algn="ctr"/>
              <a:r>
                <a:rPr lang="ru-RU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(3%)</a:t>
              </a:r>
              <a:endPara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5252373" y="2636912"/>
              <a:ext cx="1728988" cy="7345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РУССКИЙ ЯЗЫК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5252373" y="4195297"/>
              <a:ext cx="1651714" cy="5988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МАТЕМАТИКА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6981360" y="2372129"/>
              <a:ext cx="2135573" cy="1399772"/>
            </a:xfrm>
            <a:prstGeom prst="ellipse">
              <a:avLst/>
            </a:prstGeom>
            <a:solidFill>
              <a:srgbClr val="B2FC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900"/>
                </a:spcAft>
              </a:pPr>
              <a:r>
                <a:rPr lang="ru-RU" sz="2100" b="1" u="sng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ОО</a:t>
              </a:r>
            </a:p>
            <a:p>
              <a:pPr algn="ctr">
                <a:spcAft>
                  <a:spcPts val="900"/>
                </a:spcAft>
              </a:pP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(10 ОО – 5 </a:t>
              </a:r>
              <a:r>
                <a:rPr lang="ru-RU" sz="15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</a:t>
              </a: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ctr">
                <a:spcAft>
                  <a:spcPts val="900"/>
                </a:spcAft>
              </a:pP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ОО – 6 </a:t>
              </a:r>
              <a:r>
                <a:rPr lang="ru-RU" sz="15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</a:t>
              </a: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.)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6981360" y="3866884"/>
              <a:ext cx="2135572" cy="1399772"/>
            </a:xfrm>
            <a:prstGeom prst="ellipse">
              <a:avLst/>
            </a:prstGeom>
            <a:solidFill>
              <a:srgbClr val="B2FC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900"/>
                </a:spcAft>
              </a:pPr>
              <a:r>
                <a:rPr lang="ru-RU" sz="2100" b="1" u="sng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ОО</a:t>
              </a:r>
            </a:p>
            <a:p>
              <a:pPr algn="ctr">
                <a:spcAft>
                  <a:spcPts val="900"/>
                </a:spcAft>
              </a:pP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(5 ОО – 5 </a:t>
              </a:r>
              <a:r>
                <a:rPr lang="ru-RU" sz="15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</a:t>
              </a: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spcAft>
                  <a:spcPts val="900"/>
                </a:spcAft>
              </a:pP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ОО – 6 </a:t>
              </a:r>
              <a:r>
                <a:rPr lang="ru-RU" sz="15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</a:t>
              </a: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3528" y="548680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Образовательные организации, демонстрирующие низкие результаты по ВПР на протяжении 2-х лет</a:t>
            </a:r>
            <a:b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(2018 г. и 2019 г.)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5" y="1475302"/>
          <a:ext cx="8856982" cy="522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5727">
                  <a:extLst>
                    <a:ext uri="{9D8B030D-6E8A-4147-A177-3AD203B41FA5}">
                      <a16:colId xmlns:a16="http://schemas.microsoft.com/office/drawing/2014/main" val="2371384142"/>
                    </a:ext>
                  </a:extLst>
                </a:gridCol>
                <a:gridCol w="2665727">
                  <a:extLst>
                    <a:ext uri="{9D8B030D-6E8A-4147-A177-3AD203B41FA5}">
                      <a16:colId xmlns:a16="http://schemas.microsoft.com/office/drawing/2014/main" val="1335409790"/>
                    </a:ext>
                  </a:extLst>
                </a:gridCol>
                <a:gridCol w="1978577">
                  <a:extLst>
                    <a:ext uri="{9D8B030D-6E8A-4147-A177-3AD203B41FA5}">
                      <a16:colId xmlns:a16="http://schemas.microsoft.com/office/drawing/2014/main" val="2687411271"/>
                    </a:ext>
                  </a:extLst>
                </a:gridCol>
                <a:gridCol w="1546951">
                  <a:extLst>
                    <a:ext uri="{9D8B030D-6E8A-4147-A177-3AD203B41FA5}">
                      <a16:colId xmlns:a16="http://schemas.microsoft.com/office/drawing/2014/main" val="2079802138"/>
                    </a:ext>
                  </a:extLst>
                </a:gridCol>
              </a:tblGrid>
              <a:tr h="514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Аларский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Ныгдинская СОШ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75371"/>
                  </a:ext>
                </a:extLst>
              </a:tr>
              <a:tr h="5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Тулунский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Евдокимовская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299583"/>
                  </a:ext>
                </a:extLst>
              </a:tr>
              <a:tr h="514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Эхирит-Булагатский р-н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Бозойская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716533"/>
                  </a:ext>
                </a:extLst>
              </a:tr>
              <a:tr h="53622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Братский р-н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Илирская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278817"/>
                  </a:ext>
                </a:extLst>
              </a:tr>
              <a:tr h="514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Калтукская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752232"/>
                  </a:ext>
                </a:extLst>
              </a:tr>
              <a:tr h="514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Усольский р-н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17671"/>
                  </a:ext>
                </a:extLst>
              </a:tr>
              <a:tr h="5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Усть-Удинский р-н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Молькинская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3499"/>
                  </a:ext>
                </a:extLst>
              </a:tr>
              <a:tr h="51410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Черемховский р-н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СОШ с. Бельск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029191"/>
                  </a:ext>
                </a:extLst>
              </a:tr>
              <a:tr h="514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СОШ с.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Алехино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247352"/>
                  </a:ext>
                </a:extLst>
              </a:tr>
              <a:tr h="514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СОШ с. Рысево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58691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258420"/>
            <a:ext cx="8208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Образовательные организации, демонстрирующие низкие результаты по ВПР на протяжении 2-х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лет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(в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одной параллели и по одному предмету)</a:t>
            </a:r>
          </a:p>
        </p:txBody>
      </p:sp>
    </p:spTree>
    <p:extLst>
      <p:ext uri="{BB962C8B-B14F-4D97-AF65-F5344CB8AC3E}">
        <p14:creationId xmlns:p14="http://schemas.microsoft.com/office/powerpoint/2010/main" val="34993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4388</TotalTime>
  <Words>3022</Words>
  <Application>Microsoft Office PowerPoint</Application>
  <PresentationFormat>Экран (4:3)</PresentationFormat>
  <Paragraphs>474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Georgia</vt:lpstr>
      <vt:lpstr>Monotype Corsiva</vt:lpstr>
      <vt:lpstr>Symbol</vt:lpstr>
      <vt:lpstr>Times New Roman</vt:lpstr>
      <vt:lpstr>Trebuchet MS</vt:lpstr>
      <vt:lpstr>Wingdings</vt:lpstr>
      <vt:lpstr>Воздушный поток</vt:lpstr>
      <vt:lpstr>Особенности идентификации группы школ с низкими результатами обучения и школ, функционирующих в неблагоприятных социальных условиях, в Иркутской области с учетом региональных критериев и показателей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мероприятия «Повышение качества образования в школах с низкими результатами обучения (НРО) и в школах, функционирующих в неблагоприятных социальных условиях (НСУ), путем реализации региональных проектов и распространения их результатов» государственной программы Российской Федерации «Развитие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действий</vt:lpstr>
      <vt:lpstr>Алгоритм действий</vt:lpstr>
      <vt:lpstr>Алгоритм действий</vt:lpstr>
      <vt:lpstr>Алгоритм действий</vt:lpstr>
      <vt:lpstr>Алгоритм действий</vt:lpstr>
      <vt:lpstr>Презентация PowerPoint</vt:lpstr>
      <vt:lpstr>Алгоритм действий</vt:lpstr>
      <vt:lpstr>Алгоритм действий</vt:lpstr>
      <vt:lpstr>Фокус-группа школ</vt:lpstr>
      <vt:lpstr>Алгоритм действий</vt:lpstr>
      <vt:lpstr>Презентация PowerPoint</vt:lpstr>
      <vt:lpstr>Презентация PowerPoint</vt:lpstr>
      <vt:lpstr>Методические материалы поддержки сельских школ, по реализации дорожной карты мероприятий ГП РФ «Развитие образования» (НРО) http://www.iro38.ru/   https://vk.com/nro_io  </vt:lpstr>
    </vt:vector>
  </TitlesOfParts>
  <Company>ic38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2518</dc:creator>
  <cp:lastModifiedBy>Казарина Вера Викторовна</cp:lastModifiedBy>
  <cp:revision>388</cp:revision>
  <dcterms:created xsi:type="dcterms:W3CDTF">2009-04-14T04:18:04Z</dcterms:created>
  <dcterms:modified xsi:type="dcterms:W3CDTF">2020-03-16T05:22:09Z</dcterms:modified>
</cp:coreProperties>
</file>