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57" r:id="rId3"/>
    <p:sldId id="258" r:id="rId4"/>
    <p:sldId id="262" r:id="rId5"/>
    <p:sldId id="272" r:id="rId6"/>
    <p:sldId id="269" r:id="rId7"/>
    <p:sldId id="271" r:id="rId8"/>
    <p:sldId id="266" r:id="rId9"/>
    <p:sldId id="268" r:id="rId10"/>
    <p:sldId id="270" r:id="rId11"/>
    <p:sldId id="263" r:id="rId12"/>
    <p:sldId id="265" r:id="rId13"/>
    <p:sldId id="260" r:id="rId14"/>
    <p:sldId id="261" r:id="rId15"/>
    <p:sldId id="26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7D7DC-74D0-4485-9C5C-4B6F2A9D54E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D38EDD1-1929-4AF9-8430-F0E83A7FFB9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Типы семей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1875EE11-E7EF-4B70-8A08-6BF3C09A77D7}" type="parTrans" cxnId="{5BC65142-935D-4C0F-AEE6-A8AD185EDD92}">
      <dgm:prSet/>
      <dgm:spPr/>
      <dgm:t>
        <a:bodyPr/>
        <a:lstStyle/>
        <a:p>
          <a:endParaRPr lang="ru-RU"/>
        </a:p>
      </dgm:t>
    </dgm:pt>
    <dgm:pt modelId="{0EC17B89-DAE6-4838-939A-CCFF4785C385}" type="sibTrans" cxnId="{5BC65142-935D-4C0F-AEE6-A8AD185EDD92}">
      <dgm:prSet/>
      <dgm:spPr/>
      <dgm:t>
        <a:bodyPr/>
        <a:lstStyle/>
        <a:p>
          <a:endParaRPr lang="ru-RU"/>
        </a:p>
      </dgm:t>
    </dgm:pt>
    <dgm:pt modelId="{D7B2B67F-F5A6-4794-B9BF-340866B6A160}">
      <dgm:prSet phldrT="[Текст]" custT="1"/>
      <dgm:spPr/>
      <dgm:t>
        <a:bodyPr/>
        <a:lstStyle/>
        <a:p>
          <a:r>
            <a:rPr lang="ru-RU" sz="2800" dirty="0" smtClean="0"/>
            <a:t>Благополучные</a:t>
          </a:r>
          <a:endParaRPr lang="ru-RU" sz="2800" dirty="0"/>
        </a:p>
      </dgm:t>
    </dgm:pt>
    <dgm:pt modelId="{B31CAAEB-CD10-45CA-8490-2BF9D0C61E8A}" type="parTrans" cxnId="{6AAC65C2-771B-4DBB-AAC4-F23A750008A0}">
      <dgm:prSet/>
      <dgm:spPr/>
      <dgm:t>
        <a:bodyPr/>
        <a:lstStyle/>
        <a:p>
          <a:endParaRPr lang="ru-RU"/>
        </a:p>
      </dgm:t>
    </dgm:pt>
    <dgm:pt modelId="{4ABBDDF0-2596-4080-A093-AA44C69411BE}" type="sibTrans" cxnId="{6AAC65C2-771B-4DBB-AAC4-F23A750008A0}">
      <dgm:prSet/>
      <dgm:spPr/>
      <dgm:t>
        <a:bodyPr/>
        <a:lstStyle/>
        <a:p>
          <a:endParaRPr lang="ru-RU"/>
        </a:p>
      </dgm:t>
    </dgm:pt>
    <dgm:pt modelId="{108490F0-EE19-4DB5-B1C0-E29529320593}">
      <dgm:prSet phldrT="[Текст]" custT="1"/>
      <dgm:spPr/>
      <dgm:t>
        <a:bodyPr/>
        <a:lstStyle/>
        <a:p>
          <a:r>
            <a:rPr lang="ru-RU" sz="2800" dirty="0" smtClean="0"/>
            <a:t>Неблагополучные</a:t>
          </a:r>
          <a:endParaRPr lang="ru-RU" sz="2800" dirty="0"/>
        </a:p>
      </dgm:t>
    </dgm:pt>
    <dgm:pt modelId="{55F130E4-AABF-4367-9CF4-EB60851DE4E6}" type="parTrans" cxnId="{B096246B-A8A2-4ED9-9C55-48DCF81964C6}">
      <dgm:prSet/>
      <dgm:spPr/>
      <dgm:t>
        <a:bodyPr/>
        <a:lstStyle/>
        <a:p>
          <a:endParaRPr lang="ru-RU"/>
        </a:p>
      </dgm:t>
    </dgm:pt>
    <dgm:pt modelId="{D9570C38-C1F5-48A5-ACDB-34E033F6CC57}" type="sibTrans" cxnId="{B096246B-A8A2-4ED9-9C55-48DCF81964C6}">
      <dgm:prSet/>
      <dgm:spPr/>
      <dgm:t>
        <a:bodyPr/>
        <a:lstStyle/>
        <a:p>
          <a:endParaRPr lang="ru-RU"/>
        </a:p>
      </dgm:t>
    </dgm:pt>
    <dgm:pt modelId="{865F75BE-7B4D-4313-97C3-9792FD0C0896}">
      <dgm:prSet phldrT="[Текст]" custT="1"/>
      <dgm:spPr/>
      <dgm:t>
        <a:bodyPr/>
        <a:lstStyle/>
        <a:p>
          <a:r>
            <a:rPr lang="ru-RU" sz="2600" dirty="0" smtClean="0"/>
            <a:t>Конфликтные</a:t>
          </a:r>
          <a:endParaRPr lang="ru-RU" sz="2600" dirty="0"/>
        </a:p>
      </dgm:t>
    </dgm:pt>
    <dgm:pt modelId="{475F28EC-72EE-4840-990A-364F7D408842}" type="parTrans" cxnId="{A358B3EC-9A2C-40E8-AC00-F9B7B4D24921}">
      <dgm:prSet/>
      <dgm:spPr/>
      <dgm:t>
        <a:bodyPr/>
        <a:lstStyle/>
        <a:p>
          <a:endParaRPr lang="ru-RU"/>
        </a:p>
      </dgm:t>
    </dgm:pt>
    <dgm:pt modelId="{0D458A46-BB24-4423-A5BD-AACB0C4EA612}" type="sibTrans" cxnId="{A358B3EC-9A2C-40E8-AC00-F9B7B4D24921}">
      <dgm:prSet/>
      <dgm:spPr/>
      <dgm:t>
        <a:bodyPr/>
        <a:lstStyle/>
        <a:p>
          <a:endParaRPr lang="ru-RU"/>
        </a:p>
      </dgm:t>
    </dgm:pt>
    <dgm:pt modelId="{B8DB82CA-79B9-467C-AC00-2A2E7CBC4014}">
      <dgm:prSet/>
      <dgm:spPr/>
      <dgm:t>
        <a:bodyPr/>
        <a:lstStyle/>
        <a:p>
          <a:r>
            <a:rPr lang="ru-RU" dirty="0" smtClean="0"/>
            <a:t>Кризисные</a:t>
          </a:r>
          <a:endParaRPr lang="ru-RU" dirty="0"/>
        </a:p>
      </dgm:t>
    </dgm:pt>
    <dgm:pt modelId="{92EF9614-94E7-4681-AFCC-9D4E961B0010}" type="parTrans" cxnId="{0D409C99-DBAF-44CB-BAA1-4D0850ACD758}">
      <dgm:prSet/>
      <dgm:spPr/>
      <dgm:t>
        <a:bodyPr/>
        <a:lstStyle/>
        <a:p>
          <a:endParaRPr lang="ru-RU"/>
        </a:p>
      </dgm:t>
    </dgm:pt>
    <dgm:pt modelId="{09335C82-ABF5-4952-B2C0-EAB6CF73BA76}" type="sibTrans" cxnId="{0D409C99-DBAF-44CB-BAA1-4D0850ACD758}">
      <dgm:prSet/>
      <dgm:spPr/>
      <dgm:t>
        <a:bodyPr/>
        <a:lstStyle/>
        <a:p>
          <a:endParaRPr lang="ru-RU"/>
        </a:p>
      </dgm:t>
    </dgm:pt>
    <dgm:pt modelId="{FE143E10-E15E-4FA8-8DBA-A6F21B013D2A}">
      <dgm:prSet/>
      <dgm:spPr/>
      <dgm:t>
        <a:bodyPr/>
        <a:lstStyle/>
        <a:p>
          <a:r>
            <a:rPr lang="ru-RU" dirty="0" smtClean="0"/>
            <a:t>Проблемные</a:t>
          </a:r>
          <a:endParaRPr lang="ru-RU" dirty="0"/>
        </a:p>
      </dgm:t>
    </dgm:pt>
    <dgm:pt modelId="{01E61D2E-FB00-4484-A255-227D613E3BB2}" type="parTrans" cxnId="{3DA0A4CE-7610-4EE1-8B06-EEF6BDDC82F9}">
      <dgm:prSet/>
      <dgm:spPr/>
      <dgm:t>
        <a:bodyPr/>
        <a:lstStyle/>
        <a:p>
          <a:endParaRPr lang="ru-RU"/>
        </a:p>
      </dgm:t>
    </dgm:pt>
    <dgm:pt modelId="{4DD28787-B3BE-4658-9443-F24EB1D0D745}" type="sibTrans" cxnId="{3DA0A4CE-7610-4EE1-8B06-EEF6BDDC82F9}">
      <dgm:prSet/>
      <dgm:spPr/>
      <dgm:t>
        <a:bodyPr/>
        <a:lstStyle/>
        <a:p>
          <a:endParaRPr lang="ru-RU"/>
        </a:p>
      </dgm:t>
    </dgm:pt>
    <dgm:pt modelId="{FCFF9C32-6D4F-4575-8DCF-B556B0C68FD8}" type="pres">
      <dgm:prSet presAssocID="{2107D7DC-74D0-4485-9C5C-4B6F2A9D54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3D8E83-C4B5-42F0-B5A0-EF9EB0307257}" type="pres">
      <dgm:prSet presAssocID="{AD38EDD1-1929-4AF9-8430-F0E83A7FFB9E}" presName="hierRoot1" presStyleCnt="0"/>
      <dgm:spPr/>
    </dgm:pt>
    <dgm:pt modelId="{B4873FB8-B8FA-4327-8DDF-8E190A5821D6}" type="pres">
      <dgm:prSet presAssocID="{AD38EDD1-1929-4AF9-8430-F0E83A7FFB9E}" presName="composite" presStyleCnt="0"/>
      <dgm:spPr/>
    </dgm:pt>
    <dgm:pt modelId="{A6B31FA1-BE64-4A8D-90C9-38F11CC4AAD3}" type="pres">
      <dgm:prSet presAssocID="{AD38EDD1-1929-4AF9-8430-F0E83A7FFB9E}" presName="background" presStyleLbl="node0" presStyleIdx="0" presStyleCnt="1"/>
      <dgm:spPr/>
    </dgm:pt>
    <dgm:pt modelId="{69A1DB7D-DC6A-42F8-A0CE-2981335F6B8E}" type="pres">
      <dgm:prSet presAssocID="{AD38EDD1-1929-4AF9-8430-F0E83A7FFB9E}" presName="text" presStyleLbl="fgAcc0" presStyleIdx="0" presStyleCnt="1" custScaleX="166516" custScaleY="141409" custLinFactNeighborX="214" custLinFactNeighborY="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2FEEA-C5E8-413E-B09F-752E9CCA49F2}" type="pres">
      <dgm:prSet presAssocID="{AD38EDD1-1929-4AF9-8430-F0E83A7FFB9E}" presName="hierChild2" presStyleCnt="0"/>
      <dgm:spPr/>
    </dgm:pt>
    <dgm:pt modelId="{E92BF543-7F33-4FFE-B379-95FEF3B0ED85}" type="pres">
      <dgm:prSet presAssocID="{B31CAAEB-CD10-45CA-8490-2BF9D0C61E8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8208725-ABA3-4CDF-8D79-8C3B5A62BDF5}" type="pres">
      <dgm:prSet presAssocID="{D7B2B67F-F5A6-4794-B9BF-340866B6A160}" presName="hierRoot2" presStyleCnt="0"/>
      <dgm:spPr/>
    </dgm:pt>
    <dgm:pt modelId="{9393BC8D-36EB-474B-932F-D95DD37FDE6F}" type="pres">
      <dgm:prSet presAssocID="{D7B2B67F-F5A6-4794-B9BF-340866B6A160}" presName="composite2" presStyleCnt="0"/>
      <dgm:spPr/>
    </dgm:pt>
    <dgm:pt modelId="{3565D36B-0E94-4284-B647-67D1378A70C2}" type="pres">
      <dgm:prSet presAssocID="{D7B2B67F-F5A6-4794-B9BF-340866B6A160}" presName="background2" presStyleLbl="node2" presStyleIdx="0" presStyleCnt="2"/>
      <dgm:spPr/>
    </dgm:pt>
    <dgm:pt modelId="{0BDD3472-6708-400A-988D-7EC682FD8E41}" type="pres">
      <dgm:prSet presAssocID="{D7B2B67F-F5A6-4794-B9BF-340866B6A160}" presName="text2" presStyleLbl="fgAcc2" presStyleIdx="0" presStyleCnt="2" custScaleX="173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21BF5-6889-4EC9-9158-EF2B35632252}" type="pres">
      <dgm:prSet presAssocID="{D7B2B67F-F5A6-4794-B9BF-340866B6A160}" presName="hierChild3" presStyleCnt="0"/>
      <dgm:spPr/>
    </dgm:pt>
    <dgm:pt modelId="{64AEA46C-29B9-4CBF-9B55-9507D1210603}" type="pres">
      <dgm:prSet presAssocID="{55F130E4-AABF-4367-9CF4-EB60851DE4E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DA4630C-D703-4BCD-98C7-267D809FD6C2}" type="pres">
      <dgm:prSet presAssocID="{108490F0-EE19-4DB5-B1C0-E29529320593}" presName="hierRoot2" presStyleCnt="0"/>
      <dgm:spPr/>
    </dgm:pt>
    <dgm:pt modelId="{3330478A-F514-4359-BF5D-760C9F432633}" type="pres">
      <dgm:prSet presAssocID="{108490F0-EE19-4DB5-B1C0-E29529320593}" presName="composite2" presStyleCnt="0"/>
      <dgm:spPr/>
    </dgm:pt>
    <dgm:pt modelId="{85081483-4271-4FE7-BFDE-21676DECDD59}" type="pres">
      <dgm:prSet presAssocID="{108490F0-EE19-4DB5-B1C0-E29529320593}" presName="background2" presStyleLbl="node2" presStyleIdx="1" presStyleCnt="2"/>
      <dgm:spPr/>
    </dgm:pt>
    <dgm:pt modelId="{5D15CC48-465E-4D6E-A32A-E4406B4D084B}" type="pres">
      <dgm:prSet presAssocID="{108490F0-EE19-4DB5-B1C0-E29529320593}" presName="text2" presStyleLbl="fgAcc2" presStyleIdx="1" presStyleCnt="2" custScaleX="204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3826C-3736-4307-8EFA-6E3814722AB5}" type="pres">
      <dgm:prSet presAssocID="{108490F0-EE19-4DB5-B1C0-E29529320593}" presName="hierChild3" presStyleCnt="0"/>
      <dgm:spPr/>
    </dgm:pt>
    <dgm:pt modelId="{EA01C3B7-4C9F-4868-AD9A-6B7F0EFE8494}" type="pres">
      <dgm:prSet presAssocID="{475F28EC-72EE-4840-990A-364F7D40884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AF7DCF4-6E8A-4DD6-BD5C-EF98702930C8}" type="pres">
      <dgm:prSet presAssocID="{865F75BE-7B4D-4313-97C3-9792FD0C0896}" presName="hierRoot3" presStyleCnt="0"/>
      <dgm:spPr/>
    </dgm:pt>
    <dgm:pt modelId="{8D40A8E8-365E-4111-868B-E228CB6A30D5}" type="pres">
      <dgm:prSet presAssocID="{865F75BE-7B4D-4313-97C3-9792FD0C0896}" presName="composite3" presStyleCnt="0"/>
      <dgm:spPr/>
    </dgm:pt>
    <dgm:pt modelId="{9551C9A9-15EE-45F8-BA3B-D3516F92C2B0}" type="pres">
      <dgm:prSet presAssocID="{865F75BE-7B4D-4313-97C3-9792FD0C0896}" presName="background3" presStyleLbl="node3" presStyleIdx="0" presStyleCnt="3"/>
      <dgm:spPr/>
    </dgm:pt>
    <dgm:pt modelId="{88A36E0F-1AD7-48A6-A155-723823417F72}" type="pres">
      <dgm:prSet presAssocID="{865F75BE-7B4D-4313-97C3-9792FD0C0896}" presName="text3" presStyleLbl="fgAcc3" presStyleIdx="0" presStyleCnt="3" custScaleX="151285" custLinFactNeighborX="6380" custLinFactNeighborY="12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10EED3-1335-49CE-BB49-6D57BD2323C6}" type="pres">
      <dgm:prSet presAssocID="{865F75BE-7B4D-4313-97C3-9792FD0C0896}" presName="hierChild4" presStyleCnt="0"/>
      <dgm:spPr/>
    </dgm:pt>
    <dgm:pt modelId="{7A7BFA4B-E2E9-4684-B922-7F2BFB6D00D3}" type="pres">
      <dgm:prSet presAssocID="{92EF9614-94E7-4681-AFCC-9D4E961B001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D063E24-972A-4922-AF40-D3E7183621B4}" type="pres">
      <dgm:prSet presAssocID="{B8DB82CA-79B9-467C-AC00-2A2E7CBC4014}" presName="hierRoot3" presStyleCnt="0"/>
      <dgm:spPr/>
    </dgm:pt>
    <dgm:pt modelId="{8F6C0B71-2F0B-4DAC-B24C-56E65F02849A}" type="pres">
      <dgm:prSet presAssocID="{B8DB82CA-79B9-467C-AC00-2A2E7CBC4014}" presName="composite3" presStyleCnt="0"/>
      <dgm:spPr/>
    </dgm:pt>
    <dgm:pt modelId="{14CB6B2A-2637-48F0-9E47-9C9CE5780ABC}" type="pres">
      <dgm:prSet presAssocID="{B8DB82CA-79B9-467C-AC00-2A2E7CBC4014}" presName="background3" presStyleLbl="node3" presStyleIdx="1" presStyleCnt="3"/>
      <dgm:spPr/>
    </dgm:pt>
    <dgm:pt modelId="{C7CFFED0-6E47-443E-991D-5237E487B33F}" type="pres">
      <dgm:prSet presAssocID="{B8DB82CA-79B9-467C-AC00-2A2E7CBC4014}" presName="text3" presStyleLbl="fgAcc3" presStyleIdx="1" presStyleCnt="3" custScaleX="142037" custLinFactNeighborX="741" custLinFactNeighborY="14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463F5-5BED-468B-A035-7C3F2F1E588E}" type="pres">
      <dgm:prSet presAssocID="{B8DB82CA-79B9-467C-AC00-2A2E7CBC4014}" presName="hierChild4" presStyleCnt="0"/>
      <dgm:spPr/>
    </dgm:pt>
    <dgm:pt modelId="{3483C65A-5528-42A1-A7F2-5055C169E417}" type="pres">
      <dgm:prSet presAssocID="{01E61D2E-FB00-4484-A255-227D613E3BB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ADC95BA-1B89-41F6-B005-D35DEA7047E5}" type="pres">
      <dgm:prSet presAssocID="{FE143E10-E15E-4FA8-8DBA-A6F21B013D2A}" presName="hierRoot3" presStyleCnt="0"/>
      <dgm:spPr/>
    </dgm:pt>
    <dgm:pt modelId="{397D3E61-3A30-48A8-8F2E-632FA9EE9F22}" type="pres">
      <dgm:prSet presAssocID="{FE143E10-E15E-4FA8-8DBA-A6F21B013D2A}" presName="composite3" presStyleCnt="0"/>
      <dgm:spPr/>
    </dgm:pt>
    <dgm:pt modelId="{4DBC050D-FB9D-4AA0-AAA4-092D4EDE8469}" type="pres">
      <dgm:prSet presAssocID="{FE143E10-E15E-4FA8-8DBA-A6F21B013D2A}" presName="background3" presStyleLbl="node3" presStyleIdx="2" presStyleCnt="3"/>
      <dgm:spPr/>
    </dgm:pt>
    <dgm:pt modelId="{FA3EBB3E-6A1D-46B9-8475-A02D87C0466C}" type="pres">
      <dgm:prSet presAssocID="{FE143E10-E15E-4FA8-8DBA-A6F21B013D2A}" presName="text3" presStyleLbl="fgAcc3" presStyleIdx="2" presStyleCnt="3" custScaleX="142311" custLinFactNeighborX="-3600" custLinFactNeighborY="4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2D930-A0D4-4701-B540-3A6E2B810D99}" type="pres">
      <dgm:prSet presAssocID="{FE143E10-E15E-4FA8-8DBA-A6F21B013D2A}" presName="hierChild4" presStyleCnt="0"/>
      <dgm:spPr/>
    </dgm:pt>
  </dgm:ptLst>
  <dgm:cxnLst>
    <dgm:cxn modelId="{D7042D54-0FAD-4C21-9935-9F204C52F927}" type="presOf" srcId="{475F28EC-72EE-4840-990A-364F7D408842}" destId="{EA01C3B7-4C9F-4868-AD9A-6B7F0EFE8494}" srcOrd="0" destOrd="0" presId="urn:microsoft.com/office/officeart/2005/8/layout/hierarchy1"/>
    <dgm:cxn modelId="{69192BF2-3726-4FA6-B14F-86616950FE77}" type="presOf" srcId="{2107D7DC-74D0-4485-9C5C-4B6F2A9D54E3}" destId="{FCFF9C32-6D4F-4575-8DCF-B556B0C68FD8}" srcOrd="0" destOrd="0" presId="urn:microsoft.com/office/officeart/2005/8/layout/hierarchy1"/>
    <dgm:cxn modelId="{0EC24852-F862-4C8C-87E6-77C30088B256}" type="presOf" srcId="{FE143E10-E15E-4FA8-8DBA-A6F21B013D2A}" destId="{FA3EBB3E-6A1D-46B9-8475-A02D87C0466C}" srcOrd="0" destOrd="0" presId="urn:microsoft.com/office/officeart/2005/8/layout/hierarchy1"/>
    <dgm:cxn modelId="{EE0E7641-20BF-478D-A6CF-C2D2B50B5216}" type="presOf" srcId="{92EF9614-94E7-4681-AFCC-9D4E961B0010}" destId="{7A7BFA4B-E2E9-4684-B922-7F2BFB6D00D3}" srcOrd="0" destOrd="0" presId="urn:microsoft.com/office/officeart/2005/8/layout/hierarchy1"/>
    <dgm:cxn modelId="{1B6B9646-4CAE-40DA-AE8B-3FF49AA76327}" type="presOf" srcId="{AD38EDD1-1929-4AF9-8430-F0E83A7FFB9E}" destId="{69A1DB7D-DC6A-42F8-A0CE-2981335F6B8E}" srcOrd="0" destOrd="0" presId="urn:microsoft.com/office/officeart/2005/8/layout/hierarchy1"/>
    <dgm:cxn modelId="{B096246B-A8A2-4ED9-9C55-48DCF81964C6}" srcId="{AD38EDD1-1929-4AF9-8430-F0E83A7FFB9E}" destId="{108490F0-EE19-4DB5-B1C0-E29529320593}" srcOrd="1" destOrd="0" parTransId="{55F130E4-AABF-4367-9CF4-EB60851DE4E6}" sibTransId="{D9570C38-C1F5-48A5-ACDB-34E033F6CC57}"/>
    <dgm:cxn modelId="{D78D128D-A30E-40A0-9580-8091AC98CD95}" type="presOf" srcId="{01E61D2E-FB00-4484-A255-227D613E3BB2}" destId="{3483C65A-5528-42A1-A7F2-5055C169E417}" srcOrd="0" destOrd="0" presId="urn:microsoft.com/office/officeart/2005/8/layout/hierarchy1"/>
    <dgm:cxn modelId="{73D21CC8-F202-4590-AC15-196E6CE7E37C}" type="presOf" srcId="{108490F0-EE19-4DB5-B1C0-E29529320593}" destId="{5D15CC48-465E-4D6E-A32A-E4406B4D084B}" srcOrd="0" destOrd="0" presId="urn:microsoft.com/office/officeart/2005/8/layout/hierarchy1"/>
    <dgm:cxn modelId="{A358B3EC-9A2C-40E8-AC00-F9B7B4D24921}" srcId="{108490F0-EE19-4DB5-B1C0-E29529320593}" destId="{865F75BE-7B4D-4313-97C3-9792FD0C0896}" srcOrd="0" destOrd="0" parTransId="{475F28EC-72EE-4840-990A-364F7D408842}" sibTransId="{0D458A46-BB24-4423-A5BD-AACB0C4EA612}"/>
    <dgm:cxn modelId="{104FFAC8-8CA8-4836-AC27-2C684069A831}" type="presOf" srcId="{D7B2B67F-F5A6-4794-B9BF-340866B6A160}" destId="{0BDD3472-6708-400A-988D-7EC682FD8E41}" srcOrd="0" destOrd="0" presId="urn:microsoft.com/office/officeart/2005/8/layout/hierarchy1"/>
    <dgm:cxn modelId="{E20B403B-DB78-4E14-B241-02643924E1AF}" type="presOf" srcId="{B31CAAEB-CD10-45CA-8490-2BF9D0C61E8A}" destId="{E92BF543-7F33-4FFE-B379-95FEF3B0ED85}" srcOrd="0" destOrd="0" presId="urn:microsoft.com/office/officeart/2005/8/layout/hierarchy1"/>
    <dgm:cxn modelId="{5BC65142-935D-4C0F-AEE6-A8AD185EDD92}" srcId="{2107D7DC-74D0-4485-9C5C-4B6F2A9D54E3}" destId="{AD38EDD1-1929-4AF9-8430-F0E83A7FFB9E}" srcOrd="0" destOrd="0" parTransId="{1875EE11-E7EF-4B70-8A08-6BF3C09A77D7}" sibTransId="{0EC17B89-DAE6-4838-939A-CCFF4785C385}"/>
    <dgm:cxn modelId="{457BBFF9-864D-4FBC-B5B9-BF468FF0E354}" type="presOf" srcId="{55F130E4-AABF-4367-9CF4-EB60851DE4E6}" destId="{64AEA46C-29B9-4CBF-9B55-9507D1210603}" srcOrd="0" destOrd="0" presId="urn:microsoft.com/office/officeart/2005/8/layout/hierarchy1"/>
    <dgm:cxn modelId="{6AAC65C2-771B-4DBB-AAC4-F23A750008A0}" srcId="{AD38EDD1-1929-4AF9-8430-F0E83A7FFB9E}" destId="{D7B2B67F-F5A6-4794-B9BF-340866B6A160}" srcOrd="0" destOrd="0" parTransId="{B31CAAEB-CD10-45CA-8490-2BF9D0C61E8A}" sibTransId="{4ABBDDF0-2596-4080-A093-AA44C69411BE}"/>
    <dgm:cxn modelId="{3DA0A4CE-7610-4EE1-8B06-EEF6BDDC82F9}" srcId="{108490F0-EE19-4DB5-B1C0-E29529320593}" destId="{FE143E10-E15E-4FA8-8DBA-A6F21B013D2A}" srcOrd="2" destOrd="0" parTransId="{01E61D2E-FB00-4484-A255-227D613E3BB2}" sibTransId="{4DD28787-B3BE-4658-9443-F24EB1D0D745}"/>
    <dgm:cxn modelId="{0DD33510-964C-49EA-833E-D50B40ED59CD}" type="presOf" srcId="{865F75BE-7B4D-4313-97C3-9792FD0C0896}" destId="{88A36E0F-1AD7-48A6-A155-723823417F72}" srcOrd="0" destOrd="0" presId="urn:microsoft.com/office/officeart/2005/8/layout/hierarchy1"/>
    <dgm:cxn modelId="{0D409C99-DBAF-44CB-BAA1-4D0850ACD758}" srcId="{108490F0-EE19-4DB5-B1C0-E29529320593}" destId="{B8DB82CA-79B9-467C-AC00-2A2E7CBC4014}" srcOrd="1" destOrd="0" parTransId="{92EF9614-94E7-4681-AFCC-9D4E961B0010}" sibTransId="{09335C82-ABF5-4952-B2C0-EAB6CF73BA76}"/>
    <dgm:cxn modelId="{C7BB0685-BC44-497F-B087-80A0E6E6BDED}" type="presOf" srcId="{B8DB82CA-79B9-467C-AC00-2A2E7CBC4014}" destId="{C7CFFED0-6E47-443E-991D-5237E487B33F}" srcOrd="0" destOrd="0" presId="urn:microsoft.com/office/officeart/2005/8/layout/hierarchy1"/>
    <dgm:cxn modelId="{2709C927-7ECF-4C52-8A19-25BC1763B10A}" type="presParOf" srcId="{FCFF9C32-6D4F-4575-8DCF-B556B0C68FD8}" destId="{953D8E83-C4B5-42F0-B5A0-EF9EB0307257}" srcOrd="0" destOrd="0" presId="urn:microsoft.com/office/officeart/2005/8/layout/hierarchy1"/>
    <dgm:cxn modelId="{A788B149-C623-47C9-8700-3C1DBD00D236}" type="presParOf" srcId="{953D8E83-C4B5-42F0-B5A0-EF9EB0307257}" destId="{B4873FB8-B8FA-4327-8DDF-8E190A5821D6}" srcOrd="0" destOrd="0" presId="urn:microsoft.com/office/officeart/2005/8/layout/hierarchy1"/>
    <dgm:cxn modelId="{9E04F0B1-DE56-4C3D-A2E6-AF6A5D1351AB}" type="presParOf" srcId="{B4873FB8-B8FA-4327-8DDF-8E190A5821D6}" destId="{A6B31FA1-BE64-4A8D-90C9-38F11CC4AAD3}" srcOrd="0" destOrd="0" presId="urn:microsoft.com/office/officeart/2005/8/layout/hierarchy1"/>
    <dgm:cxn modelId="{B1D3FD50-013C-461B-B86A-93234642684E}" type="presParOf" srcId="{B4873FB8-B8FA-4327-8DDF-8E190A5821D6}" destId="{69A1DB7D-DC6A-42F8-A0CE-2981335F6B8E}" srcOrd="1" destOrd="0" presId="urn:microsoft.com/office/officeart/2005/8/layout/hierarchy1"/>
    <dgm:cxn modelId="{B22EA4E2-417A-4F56-A885-DF5AEAC2A388}" type="presParOf" srcId="{953D8E83-C4B5-42F0-B5A0-EF9EB0307257}" destId="{B992FEEA-C5E8-413E-B09F-752E9CCA49F2}" srcOrd="1" destOrd="0" presId="urn:microsoft.com/office/officeart/2005/8/layout/hierarchy1"/>
    <dgm:cxn modelId="{2876367C-1882-4ED7-8063-42F416685C18}" type="presParOf" srcId="{B992FEEA-C5E8-413E-B09F-752E9CCA49F2}" destId="{E92BF543-7F33-4FFE-B379-95FEF3B0ED85}" srcOrd="0" destOrd="0" presId="urn:microsoft.com/office/officeart/2005/8/layout/hierarchy1"/>
    <dgm:cxn modelId="{F2354B2D-4C5C-48C7-AE8F-1E1BDAC4AB29}" type="presParOf" srcId="{B992FEEA-C5E8-413E-B09F-752E9CCA49F2}" destId="{F8208725-ABA3-4CDF-8D79-8C3B5A62BDF5}" srcOrd="1" destOrd="0" presId="urn:microsoft.com/office/officeart/2005/8/layout/hierarchy1"/>
    <dgm:cxn modelId="{03F72C48-8941-4E35-9782-8DBC87A54AD4}" type="presParOf" srcId="{F8208725-ABA3-4CDF-8D79-8C3B5A62BDF5}" destId="{9393BC8D-36EB-474B-932F-D95DD37FDE6F}" srcOrd="0" destOrd="0" presId="urn:microsoft.com/office/officeart/2005/8/layout/hierarchy1"/>
    <dgm:cxn modelId="{638D711A-5EAF-4E49-BA13-4701E88FCB4E}" type="presParOf" srcId="{9393BC8D-36EB-474B-932F-D95DD37FDE6F}" destId="{3565D36B-0E94-4284-B647-67D1378A70C2}" srcOrd="0" destOrd="0" presId="urn:microsoft.com/office/officeart/2005/8/layout/hierarchy1"/>
    <dgm:cxn modelId="{E7F86C0D-764B-49FA-A477-277E0C6047B3}" type="presParOf" srcId="{9393BC8D-36EB-474B-932F-D95DD37FDE6F}" destId="{0BDD3472-6708-400A-988D-7EC682FD8E41}" srcOrd="1" destOrd="0" presId="urn:microsoft.com/office/officeart/2005/8/layout/hierarchy1"/>
    <dgm:cxn modelId="{4A3C57DF-917D-4C45-B797-AB8144969ABB}" type="presParOf" srcId="{F8208725-ABA3-4CDF-8D79-8C3B5A62BDF5}" destId="{F0421BF5-6889-4EC9-9158-EF2B35632252}" srcOrd="1" destOrd="0" presId="urn:microsoft.com/office/officeart/2005/8/layout/hierarchy1"/>
    <dgm:cxn modelId="{F8290A1A-FB90-4516-9327-85EF815A7968}" type="presParOf" srcId="{B992FEEA-C5E8-413E-B09F-752E9CCA49F2}" destId="{64AEA46C-29B9-4CBF-9B55-9507D1210603}" srcOrd="2" destOrd="0" presId="urn:microsoft.com/office/officeart/2005/8/layout/hierarchy1"/>
    <dgm:cxn modelId="{F3FDEA43-6FE7-474F-9458-1CF3B8A482CD}" type="presParOf" srcId="{B992FEEA-C5E8-413E-B09F-752E9CCA49F2}" destId="{BDA4630C-D703-4BCD-98C7-267D809FD6C2}" srcOrd="3" destOrd="0" presId="urn:microsoft.com/office/officeart/2005/8/layout/hierarchy1"/>
    <dgm:cxn modelId="{F32C00EB-33BA-4100-999D-E6272ACB6B6D}" type="presParOf" srcId="{BDA4630C-D703-4BCD-98C7-267D809FD6C2}" destId="{3330478A-F514-4359-BF5D-760C9F432633}" srcOrd="0" destOrd="0" presId="urn:microsoft.com/office/officeart/2005/8/layout/hierarchy1"/>
    <dgm:cxn modelId="{47F1B11F-E0BC-4F6E-8392-3E1CE1EC21A7}" type="presParOf" srcId="{3330478A-F514-4359-BF5D-760C9F432633}" destId="{85081483-4271-4FE7-BFDE-21676DECDD59}" srcOrd="0" destOrd="0" presId="urn:microsoft.com/office/officeart/2005/8/layout/hierarchy1"/>
    <dgm:cxn modelId="{A62D4985-CB47-48FD-B3E6-02D9B0810D0B}" type="presParOf" srcId="{3330478A-F514-4359-BF5D-760C9F432633}" destId="{5D15CC48-465E-4D6E-A32A-E4406B4D084B}" srcOrd="1" destOrd="0" presId="urn:microsoft.com/office/officeart/2005/8/layout/hierarchy1"/>
    <dgm:cxn modelId="{A6D5510C-2D62-491F-8CA5-9A83FAB1C402}" type="presParOf" srcId="{BDA4630C-D703-4BCD-98C7-267D809FD6C2}" destId="{4333826C-3736-4307-8EFA-6E3814722AB5}" srcOrd="1" destOrd="0" presId="urn:microsoft.com/office/officeart/2005/8/layout/hierarchy1"/>
    <dgm:cxn modelId="{AF22507A-684E-4013-BC23-06E4A54AC12F}" type="presParOf" srcId="{4333826C-3736-4307-8EFA-6E3814722AB5}" destId="{EA01C3B7-4C9F-4868-AD9A-6B7F0EFE8494}" srcOrd="0" destOrd="0" presId="urn:microsoft.com/office/officeart/2005/8/layout/hierarchy1"/>
    <dgm:cxn modelId="{A0B1F56A-79AD-42F6-BF09-089BD21E354E}" type="presParOf" srcId="{4333826C-3736-4307-8EFA-6E3814722AB5}" destId="{6AF7DCF4-6E8A-4DD6-BD5C-EF98702930C8}" srcOrd="1" destOrd="0" presId="urn:microsoft.com/office/officeart/2005/8/layout/hierarchy1"/>
    <dgm:cxn modelId="{BA89C912-A571-4035-B6B1-32A52153B783}" type="presParOf" srcId="{6AF7DCF4-6E8A-4DD6-BD5C-EF98702930C8}" destId="{8D40A8E8-365E-4111-868B-E228CB6A30D5}" srcOrd="0" destOrd="0" presId="urn:microsoft.com/office/officeart/2005/8/layout/hierarchy1"/>
    <dgm:cxn modelId="{1AC25F1E-C8A2-4FB3-9F4C-17EBAE7D091C}" type="presParOf" srcId="{8D40A8E8-365E-4111-868B-E228CB6A30D5}" destId="{9551C9A9-15EE-45F8-BA3B-D3516F92C2B0}" srcOrd="0" destOrd="0" presId="urn:microsoft.com/office/officeart/2005/8/layout/hierarchy1"/>
    <dgm:cxn modelId="{9B5974A2-66C3-4BDA-A5D7-E85C0CAE750F}" type="presParOf" srcId="{8D40A8E8-365E-4111-868B-E228CB6A30D5}" destId="{88A36E0F-1AD7-48A6-A155-723823417F72}" srcOrd="1" destOrd="0" presId="urn:microsoft.com/office/officeart/2005/8/layout/hierarchy1"/>
    <dgm:cxn modelId="{68EE5C29-4931-4F40-A0AC-ABFB4653F435}" type="presParOf" srcId="{6AF7DCF4-6E8A-4DD6-BD5C-EF98702930C8}" destId="{6910EED3-1335-49CE-BB49-6D57BD2323C6}" srcOrd="1" destOrd="0" presId="urn:microsoft.com/office/officeart/2005/8/layout/hierarchy1"/>
    <dgm:cxn modelId="{18FE8043-A253-4DD0-9523-3971A3ABA808}" type="presParOf" srcId="{4333826C-3736-4307-8EFA-6E3814722AB5}" destId="{7A7BFA4B-E2E9-4684-B922-7F2BFB6D00D3}" srcOrd="2" destOrd="0" presId="urn:microsoft.com/office/officeart/2005/8/layout/hierarchy1"/>
    <dgm:cxn modelId="{FC8F36E6-12F2-4BE1-9CDA-8D5EC134E4FE}" type="presParOf" srcId="{4333826C-3736-4307-8EFA-6E3814722AB5}" destId="{BD063E24-972A-4922-AF40-D3E7183621B4}" srcOrd="3" destOrd="0" presId="urn:microsoft.com/office/officeart/2005/8/layout/hierarchy1"/>
    <dgm:cxn modelId="{AFAD8376-E257-4478-9F8B-F03D63F74EAB}" type="presParOf" srcId="{BD063E24-972A-4922-AF40-D3E7183621B4}" destId="{8F6C0B71-2F0B-4DAC-B24C-56E65F02849A}" srcOrd="0" destOrd="0" presId="urn:microsoft.com/office/officeart/2005/8/layout/hierarchy1"/>
    <dgm:cxn modelId="{61B20CFA-FAB1-4041-A9DC-232C7D42D507}" type="presParOf" srcId="{8F6C0B71-2F0B-4DAC-B24C-56E65F02849A}" destId="{14CB6B2A-2637-48F0-9E47-9C9CE5780ABC}" srcOrd="0" destOrd="0" presId="urn:microsoft.com/office/officeart/2005/8/layout/hierarchy1"/>
    <dgm:cxn modelId="{B5081564-E68B-4AB9-A5DF-747ADBA0134E}" type="presParOf" srcId="{8F6C0B71-2F0B-4DAC-B24C-56E65F02849A}" destId="{C7CFFED0-6E47-443E-991D-5237E487B33F}" srcOrd="1" destOrd="0" presId="urn:microsoft.com/office/officeart/2005/8/layout/hierarchy1"/>
    <dgm:cxn modelId="{016BF755-CDD3-4995-93BC-B9A8B197C61B}" type="presParOf" srcId="{BD063E24-972A-4922-AF40-D3E7183621B4}" destId="{8C3463F5-5BED-468B-A035-7C3F2F1E588E}" srcOrd="1" destOrd="0" presId="urn:microsoft.com/office/officeart/2005/8/layout/hierarchy1"/>
    <dgm:cxn modelId="{4172A6F6-6520-469A-B12D-3F815162E155}" type="presParOf" srcId="{4333826C-3736-4307-8EFA-6E3814722AB5}" destId="{3483C65A-5528-42A1-A7F2-5055C169E417}" srcOrd="4" destOrd="0" presId="urn:microsoft.com/office/officeart/2005/8/layout/hierarchy1"/>
    <dgm:cxn modelId="{E3A66259-EA4C-413B-BA83-2F867230F0E4}" type="presParOf" srcId="{4333826C-3736-4307-8EFA-6E3814722AB5}" destId="{DADC95BA-1B89-41F6-B005-D35DEA7047E5}" srcOrd="5" destOrd="0" presId="urn:microsoft.com/office/officeart/2005/8/layout/hierarchy1"/>
    <dgm:cxn modelId="{BD42E1F6-4C55-4929-8423-7EC50048050F}" type="presParOf" srcId="{DADC95BA-1B89-41F6-B005-D35DEA7047E5}" destId="{397D3E61-3A30-48A8-8F2E-632FA9EE9F22}" srcOrd="0" destOrd="0" presId="urn:microsoft.com/office/officeart/2005/8/layout/hierarchy1"/>
    <dgm:cxn modelId="{2126520A-D514-4B6D-BC17-A6A7A3BEB4D1}" type="presParOf" srcId="{397D3E61-3A30-48A8-8F2E-632FA9EE9F22}" destId="{4DBC050D-FB9D-4AA0-AAA4-092D4EDE8469}" srcOrd="0" destOrd="0" presId="urn:microsoft.com/office/officeart/2005/8/layout/hierarchy1"/>
    <dgm:cxn modelId="{BB054603-C7B6-4011-A002-7B1AC8972475}" type="presParOf" srcId="{397D3E61-3A30-48A8-8F2E-632FA9EE9F22}" destId="{FA3EBB3E-6A1D-46B9-8475-A02D87C0466C}" srcOrd="1" destOrd="0" presId="urn:microsoft.com/office/officeart/2005/8/layout/hierarchy1"/>
    <dgm:cxn modelId="{36FC0C32-DD52-4BBC-9E35-595A0FDCEFF0}" type="presParOf" srcId="{DADC95BA-1B89-41F6-B005-D35DEA7047E5}" destId="{ADC2D930-A0D4-4701-B540-3A6E2B81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3C65A-5528-42A1-A7F2-5055C169E417}">
      <dsp:nvSpPr>
        <dsp:cNvPr id="0" name=""/>
        <dsp:cNvSpPr/>
      </dsp:nvSpPr>
      <dsp:spPr>
        <a:xfrm>
          <a:off x="4766154" y="3527361"/>
          <a:ext cx="2645454" cy="508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11"/>
              </a:lnTo>
              <a:lnTo>
                <a:pt x="2645454" y="360711"/>
              </a:lnTo>
              <a:lnTo>
                <a:pt x="2645454" y="50898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FA4B-E2E9-4684-B922-7F2BFB6D00D3}">
      <dsp:nvSpPr>
        <dsp:cNvPr id="0" name=""/>
        <dsp:cNvSpPr/>
      </dsp:nvSpPr>
      <dsp:spPr>
        <a:xfrm>
          <a:off x="4720434" y="3527361"/>
          <a:ext cx="91440" cy="611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2895"/>
              </a:lnTo>
              <a:lnTo>
                <a:pt x="129397" y="462895"/>
              </a:lnTo>
              <a:lnTo>
                <a:pt x="129397" y="61116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C3B7-4C9F-4868-AD9A-6B7F0EFE8494}">
      <dsp:nvSpPr>
        <dsp:cNvPr id="0" name=""/>
        <dsp:cNvSpPr/>
      </dsp:nvSpPr>
      <dsp:spPr>
        <a:xfrm>
          <a:off x="2237012" y="3527361"/>
          <a:ext cx="2529141" cy="595650"/>
        </a:xfrm>
        <a:custGeom>
          <a:avLst/>
          <a:gdLst/>
          <a:ahLst/>
          <a:cxnLst/>
          <a:rect l="0" t="0" r="0" b="0"/>
          <a:pathLst>
            <a:path>
              <a:moveTo>
                <a:pt x="2529141" y="0"/>
              </a:moveTo>
              <a:lnTo>
                <a:pt x="2529141" y="447376"/>
              </a:lnTo>
              <a:lnTo>
                <a:pt x="0" y="447376"/>
              </a:lnTo>
              <a:lnTo>
                <a:pt x="0" y="5956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EA46C-29B9-4CBF-9B55-9507D1210603}">
      <dsp:nvSpPr>
        <dsp:cNvPr id="0" name=""/>
        <dsp:cNvSpPr/>
      </dsp:nvSpPr>
      <dsp:spPr>
        <a:xfrm>
          <a:off x="3204479" y="2054089"/>
          <a:ext cx="1561674" cy="45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43"/>
              </a:lnTo>
              <a:lnTo>
                <a:pt x="1561674" y="308643"/>
              </a:lnTo>
              <a:lnTo>
                <a:pt x="1561674" y="4569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BF543-7F33-4FFE-B379-95FEF3B0ED85}">
      <dsp:nvSpPr>
        <dsp:cNvPr id="0" name=""/>
        <dsp:cNvSpPr/>
      </dsp:nvSpPr>
      <dsp:spPr>
        <a:xfrm>
          <a:off x="1388180" y="2054089"/>
          <a:ext cx="1816299" cy="456917"/>
        </a:xfrm>
        <a:custGeom>
          <a:avLst/>
          <a:gdLst/>
          <a:ahLst/>
          <a:cxnLst/>
          <a:rect l="0" t="0" r="0" b="0"/>
          <a:pathLst>
            <a:path>
              <a:moveTo>
                <a:pt x="1816299" y="0"/>
              </a:moveTo>
              <a:lnTo>
                <a:pt x="1816299" y="308643"/>
              </a:lnTo>
              <a:lnTo>
                <a:pt x="0" y="308643"/>
              </a:lnTo>
              <a:lnTo>
                <a:pt x="0" y="4569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31FA1-BE64-4A8D-90C9-38F11CC4AAD3}">
      <dsp:nvSpPr>
        <dsp:cNvPr id="0" name=""/>
        <dsp:cNvSpPr/>
      </dsp:nvSpPr>
      <dsp:spPr>
        <a:xfrm>
          <a:off x="1871886" y="616872"/>
          <a:ext cx="2665185" cy="1437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1DB7D-DC6A-42F8-A0CE-2981335F6B8E}">
      <dsp:nvSpPr>
        <dsp:cNvPr id="0" name=""/>
        <dsp:cNvSpPr/>
      </dsp:nvSpPr>
      <dsp:spPr>
        <a:xfrm>
          <a:off x="2049726" y="785820"/>
          <a:ext cx="2665185" cy="1437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Типы семей</a:t>
          </a: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091821" y="827915"/>
        <a:ext cx="2580995" cy="1353026"/>
      </dsp:txXfrm>
    </dsp:sp>
    <dsp:sp modelId="{3565D36B-0E94-4284-B647-67D1378A70C2}">
      <dsp:nvSpPr>
        <dsp:cNvPr id="0" name=""/>
        <dsp:cNvSpPr/>
      </dsp:nvSpPr>
      <dsp:spPr>
        <a:xfrm>
          <a:off x="920" y="2511006"/>
          <a:ext cx="2774519" cy="1016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D3472-6708-400A-988D-7EC682FD8E41}">
      <dsp:nvSpPr>
        <dsp:cNvPr id="0" name=""/>
        <dsp:cNvSpPr/>
      </dsp:nvSpPr>
      <dsp:spPr>
        <a:xfrm>
          <a:off x="178760" y="2679954"/>
          <a:ext cx="2774519" cy="101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Благополучные</a:t>
          </a:r>
          <a:endParaRPr lang="ru-RU" sz="2800" kern="1200" dirty="0"/>
        </a:p>
      </dsp:txBody>
      <dsp:txXfrm>
        <a:off x="208528" y="2709722"/>
        <a:ext cx="2714983" cy="956818"/>
      </dsp:txXfrm>
    </dsp:sp>
    <dsp:sp modelId="{85081483-4271-4FE7-BFDE-21676DECDD59}">
      <dsp:nvSpPr>
        <dsp:cNvPr id="0" name=""/>
        <dsp:cNvSpPr/>
      </dsp:nvSpPr>
      <dsp:spPr>
        <a:xfrm>
          <a:off x="3131119" y="2511006"/>
          <a:ext cx="3270068" cy="1016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5CC48-465E-4D6E-A32A-E4406B4D084B}">
      <dsp:nvSpPr>
        <dsp:cNvPr id="0" name=""/>
        <dsp:cNvSpPr/>
      </dsp:nvSpPr>
      <dsp:spPr>
        <a:xfrm>
          <a:off x="3308959" y="2679954"/>
          <a:ext cx="3270068" cy="101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Неблагополучные</a:t>
          </a:r>
          <a:endParaRPr lang="ru-RU" sz="2800" kern="1200" dirty="0"/>
        </a:p>
      </dsp:txBody>
      <dsp:txXfrm>
        <a:off x="3338727" y="2709722"/>
        <a:ext cx="3210532" cy="956818"/>
      </dsp:txXfrm>
    </dsp:sp>
    <dsp:sp modelId="{9551C9A9-15EE-45F8-BA3B-D3516F92C2B0}">
      <dsp:nvSpPr>
        <dsp:cNvPr id="0" name=""/>
        <dsp:cNvSpPr/>
      </dsp:nvSpPr>
      <dsp:spPr>
        <a:xfrm>
          <a:off x="1026310" y="4123011"/>
          <a:ext cx="2421404" cy="1016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36E0F-1AD7-48A6-A155-723823417F72}">
      <dsp:nvSpPr>
        <dsp:cNvPr id="0" name=""/>
        <dsp:cNvSpPr/>
      </dsp:nvSpPr>
      <dsp:spPr>
        <a:xfrm>
          <a:off x="1204149" y="4291959"/>
          <a:ext cx="2421404" cy="101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Конфликтные</a:t>
          </a:r>
          <a:endParaRPr lang="ru-RU" sz="2600" kern="1200" dirty="0"/>
        </a:p>
      </dsp:txBody>
      <dsp:txXfrm>
        <a:off x="1233917" y="4321727"/>
        <a:ext cx="2361868" cy="956818"/>
      </dsp:txXfrm>
    </dsp:sp>
    <dsp:sp modelId="{14CB6B2A-2637-48F0-9E47-9C9CE5780ABC}">
      <dsp:nvSpPr>
        <dsp:cNvPr id="0" name=""/>
        <dsp:cNvSpPr/>
      </dsp:nvSpPr>
      <dsp:spPr>
        <a:xfrm>
          <a:off x="3713138" y="4138531"/>
          <a:ext cx="2273384" cy="1016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FFED0-6E47-443E-991D-5237E487B33F}">
      <dsp:nvSpPr>
        <dsp:cNvPr id="0" name=""/>
        <dsp:cNvSpPr/>
      </dsp:nvSpPr>
      <dsp:spPr>
        <a:xfrm>
          <a:off x="3890978" y="4307479"/>
          <a:ext cx="2273384" cy="101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Кризисные</a:t>
          </a:r>
          <a:endParaRPr lang="ru-RU" sz="2600" kern="1200" dirty="0"/>
        </a:p>
      </dsp:txBody>
      <dsp:txXfrm>
        <a:off x="3920746" y="4337247"/>
        <a:ext cx="2213848" cy="956818"/>
      </dsp:txXfrm>
    </dsp:sp>
    <dsp:sp modelId="{4DBC050D-FB9D-4AA0-AAA4-092D4EDE8469}">
      <dsp:nvSpPr>
        <dsp:cNvPr id="0" name=""/>
        <dsp:cNvSpPr/>
      </dsp:nvSpPr>
      <dsp:spPr>
        <a:xfrm>
          <a:off x="6272723" y="4036346"/>
          <a:ext cx="2277770" cy="1016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EBB3E-6A1D-46B9-8475-A02D87C0466C}">
      <dsp:nvSpPr>
        <dsp:cNvPr id="0" name=""/>
        <dsp:cNvSpPr/>
      </dsp:nvSpPr>
      <dsp:spPr>
        <a:xfrm>
          <a:off x="6450562" y="4205294"/>
          <a:ext cx="2277770" cy="101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Проблемные</a:t>
          </a:r>
          <a:endParaRPr lang="ru-RU" sz="2600" kern="1200" dirty="0"/>
        </a:p>
      </dsp:txBody>
      <dsp:txXfrm>
        <a:off x="6480330" y="4235062"/>
        <a:ext cx="2218234" cy="956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07DF-C6C5-4D83-8071-6167F5B7DBE2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D3470-17BC-40BB-A0F3-176C5DA96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2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5F198C-95D2-4D21-82B6-DBCBD37A7A97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AB2074-9814-4D80-8F9C-67ED7760C29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64807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Федеральное </a:t>
            </a:r>
            <a:r>
              <a:rPr lang="ru-RU" sz="2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государственное научное учреждение  </a:t>
            </a:r>
            <a: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Институт социальной педагогики</a:t>
            </a:r>
            <a: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» </a:t>
            </a:r>
            <a:b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Российской </a:t>
            </a:r>
            <a:r>
              <a:rPr lang="ru-RU" sz="2000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кадемии образования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97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дипломной работы: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«Гармонизация семейных отношений как фактор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 и воспитания детей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подросткового возраста»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50954" y="4846476"/>
            <a:ext cx="4032448" cy="64807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Выполнила:</a:t>
            </a:r>
          </a:p>
          <a:p>
            <a:pPr>
              <a:spcBef>
                <a:spcPts val="0"/>
              </a:spcBef>
            </a:pPr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Черникова Анна Юрьевна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5949280"/>
            <a:ext cx="3096344" cy="648072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г. Переславль-Залесский, 2012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7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5404" cy="880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Профилактика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 коррекция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дисгармонии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семейных отношений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2143116"/>
            <a:ext cx="8715436" cy="43891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61662"/>
              </p:ext>
            </p:extLst>
          </p:nvPr>
        </p:nvGraphicFramePr>
        <p:xfrm>
          <a:off x="179512" y="1572405"/>
          <a:ext cx="8786874" cy="512017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499856"/>
                <a:gridCol w="5287018"/>
              </a:tblGrid>
              <a:tr h="9887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Работа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с родителями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Цель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0572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Информационно-просветительская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дисгармонии семейных отношений</a:t>
                      </a:r>
                      <a:endParaRPr lang="ru-RU" sz="2400" dirty="0"/>
                    </a:p>
                  </a:txBody>
                  <a:tcPr/>
                </a:tc>
              </a:tr>
              <a:tr h="15839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Диагностическая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типа семейного воспитания, установок родителей по отношению к детям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6418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Комплексная  коррекционная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Восстановление   здоровых   взаимоотношений между ее членами и коррекция имеющихся отклонений в семейном воспитании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5400000">
            <a:off x="1322365" y="3964785"/>
            <a:ext cx="4785552" cy="794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535" y="740615"/>
            <a:ext cx="8424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Анализ результатов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Характерологический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опросник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» К.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Леонгарда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Рисунок 1" descr="http://www.bestreferat.ru/images/paper/39/10/4481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912017" cy="41431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0100" y="592933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Рис. 1 Результаты изучения типов акцентуаций характера у подростков</a:t>
            </a:r>
            <a:endParaRPr lang="ru-RU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bestreferat.ru/images/paper/40/10/448104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19572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5857892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Рис.2 Результаты изучения агрессивности подростков</a:t>
            </a:r>
            <a:endParaRPr lang="ru-RU" sz="24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908720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Анализ диагностики показателей и форм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агрессии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Басса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и 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Дарки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Рекомендации родителям и педагогам по коррекции  дисгармонизаций характера подростков.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43753"/>
            <a:ext cx="8929718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Как можно </a:t>
            </a:r>
            <a:r>
              <a:rPr lang="ru-RU" b="1" dirty="0" smtClean="0"/>
              <a:t>чаще проявлять </a:t>
            </a:r>
            <a:r>
              <a:rPr lang="ru-RU" dirty="0" smtClean="0"/>
              <a:t>живую </a:t>
            </a:r>
            <a:r>
              <a:rPr lang="ru-RU" b="1" dirty="0" smtClean="0"/>
              <a:t>заинтересованность</a:t>
            </a:r>
            <a:r>
              <a:rPr lang="ru-RU" dirty="0" smtClean="0"/>
              <a:t> делами подростка, чтобы он постоянно чувствовал </a:t>
            </a:r>
            <a:r>
              <a:rPr lang="ru-RU" b="1" dirty="0" smtClean="0"/>
              <a:t>поддержку и </a:t>
            </a:r>
            <a:r>
              <a:rPr lang="ru-RU" b="1" dirty="0" smtClean="0"/>
              <a:t>заботу.</a:t>
            </a:r>
            <a:endParaRPr lang="ru-RU" b="1" dirty="0" smtClean="0"/>
          </a:p>
          <a:p>
            <a:r>
              <a:rPr lang="ru-RU" dirty="0" smtClean="0"/>
              <a:t>Убедить </a:t>
            </a:r>
            <a:r>
              <a:rPr lang="ru-RU" dirty="0" smtClean="0"/>
              <a:t>подростка, что он может </a:t>
            </a:r>
            <a:r>
              <a:rPr lang="ru-RU" b="1" dirty="0" smtClean="0"/>
              <a:t>доверять</a:t>
            </a:r>
            <a:r>
              <a:rPr lang="ru-RU" dirty="0" smtClean="0"/>
              <a:t> </a:t>
            </a:r>
            <a:r>
              <a:rPr lang="ru-RU" dirty="0" smtClean="0"/>
              <a:t>Вам.</a:t>
            </a:r>
            <a:endParaRPr lang="ru-RU" dirty="0" smtClean="0"/>
          </a:p>
          <a:p>
            <a:r>
              <a:rPr lang="ru-RU" b="1" dirty="0" smtClean="0"/>
              <a:t>Видеть </a:t>
            </a:r>
            <a:r>
              <a:rPr lang="ru-RU" b="1" dirty="0" smtClean="0"/>
              <a:t>в словах </a:t>
            </a:r>
            <a:r>
              <a:rPr lang="ru-RU" dirty="0" smtClean="0"/>
              <a:t>и действиях подростка </a:t>
            </a:r>
            <a:r>
              <a:rPr lang="ru-RU" b="1" dirty="0" smtClean="0"/>
              <a:t>позитивный настрой</a:t>
            </a:r>
            <a:r>
              <a:rPr lang="ru-RU" dirty="0" smtClean="0"/>
              <a:t> и </a:t>
            </a:r>
            <a:r>
              <a:rPr lang="ru-RU" b="1" dirty="0" smtClean="0"/>
              <a:t>благие </a:t>
            </a:r>
            <a:r>
              <a:rPr lang="ru-RU" b="1" dirty="0" smtClean="0"/>
              <a:t>намерения.</a:t>
            </a:r>
            <a:endParaRPr lang="ru-RU" dirty="0" smtClean="0"/>
          </a:p>
          <a:p>
            <a:r>
              <a:rPr lang="ru-RU" b="1" dirty="0" smtClean="0"/>
              <a:t>Оценивать</a:t>
            </a:r>
            <a:r>
              <a:rPr lang="ru-RU" dirty="0" smtClean="0"/>
              <a:t> </a:t>
            </a:r>
            <a:r>
              <a:rPr lang="ru-RU" b="1" dirty="0" smtClean="0"/>
              <a:t>личность</a:t>
            </a:r>
            <a:r>
              <a:rPr lang="ru-RU" dirty="0" smtClean="0"/>
              <a:t> подростка, а не говорить о его нежелательных </a:t>
            </a:r>
            <a:r>
              <a:rPr lang="ru-RU" dirty="0" smtClean="0"/>
              <a:t>действиях.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случае конфликта </a:t>
            </a:r>
            <a:r>
              <a:rPr lang="ru-RU" b="1" dirty="0" smtClean="0"/>
              <a:t>справедливо относитесь</a:t>
            </a:r>
            <a:r>
              <a:rPr lang="ru-RU" dirty="0" smtClean="0"/>
              <a:t> к </a:t>
            </a:r>
            <a:r>
              <a:rPr lang="ru-RU" dirty="0" smtClean="0"/>
              <a:t>подростку. </a:t>
            </a:r>
            <a:endParaRPr lang="ru-RU" dirty="0" smtClean="0"/>
          </a:p>
          <a:p>
            <a:r>
              <a:rPr lang="ru-RU" b="1" dirty="0" smtClean="0"/>
              <a:t>Сотрудничайте</a:t>
            </a:r>
            <a:r>
              <a:rPr lang="ru-RU" dirty="0" smtClean="0"/>
              <a:t> </a:t>
            </a:r>
            <a:r>
              <a:rPr lang="ru-RU" dirty="0" smtClean="0"/>
              <a:t>с </a:t>
            </a:r>
            <a:r>
              <a:rPr lang="ru-RU" dirty="0" smtClean="0"/>
              <a:t>подростком.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82" y="857232"/>
            <a:ext cx="9144000" cy="61817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 smtClean="0"/>
              <a:t>Не подавляйте </a:t>
            </a:r>
            <a:r>
              <a:rPr lang="ru-RU" sz="2400" dirty="0" smtClean="0"/>
              <a:t>подростка своим авторитетом. </a:t>
            </a:r>
          </a:p>
          <a:p>
            <a:r>
              <a:rPr lang="ru-RU" sz="2400" dirty="0" smtClean="0"/>
              <a:t>  Откажитесь от практики постоянных</a:t>
            </a:r>
            <a:r>
              <a:rPr lang="en-US" sz="2400" dirty="0" smtClean="0"/>
              <a:t> </a:t>
            </a:r>
            <a:r>
              <a:rPr lang="ru-RU" sz="2400" dirty="0" smtClean="0"/>
              <a:t> запретов</a:t>
            </a:r>
          </a:p>
          <a:p>
            <a:r>
              <a:rPr lang="ru-RU" sz="2400" dirty="0" smtClean="0"/>
              <a:t>  </a:t>
            </a:r>
            <a:r>
              <a:rPr lang="ru-RU" sz="2400" b="1" dirty="0" smtClean="0"/>
              <a:t>Активное слушание </a:t>
            </a:r>
            <a:r>
              <a:rPr lang="ru-RU" sz="2400" dirty="0" smtClean="0"/>
              <a:t>подростка позволит Вам проявлять </a:t>
            </a:r>
            <a:r>
              <a:rPr lang="ru-RU" sz="2400" b="1" dirty="0" smtClean="0"/>
              <a:t>внимание и заботу</a:t>
            </a:r>
          </a:p>
          <a:p>
            <a:r>
              <a:rPr lang="ru-RU" sz="2400" dirty="0" smtClean="0"/>
              <a:t>  Важно осознать, что подросток  является положительным, ответственным, хорошим человеком и что он, как и все другие, неизменно </a:t>
            </a:r>
            <a:r>
              <a:rPr lang="ru-RU" sz="2400" b="1" dirty="0" smtClean="0"/>
              <a:t>хочет</a:t>
            </a:r>
            <a:r>
              <a:rPr lang="ru-RU" sz="2400" dirty="0" smtClean="0"/>
              <a:t> в своей жизни </a:t>
            </a:r>
            <a:r>
              <a:rPr lang="ru-RU" sz="2400" b="1" dirty="0" smtClean="0"/>
              <a:t>справедливости, любви, взаимопомощи, добра и понимания</a:t>
            </a:r>
          </a:p>
          <a:p>
            <a:r>
              <a:rPr lang="ru-RU" sz="2400" dirty="0" smtClean="0"/>
              <a:t> Создайте организационный климат где </a:t>
            </a:r>
            <a:r>
              <a:rPr lang="ru-RU" sz="2400" b="1" dirty="0" smtClean="0"/>
              <a:t>поощряйте</a:t>
            </a:r>
            <a:r>
              <a:rPr lang="ru-RU" sz="2400" dirty="0" smtClean="0"/>
              <a:t> его творчество и инициативу</a:t>
            </a:r>
          </a:p>
          <a:p>
            <a:r>
              <a:rPr lang="ru-RU" sz="2400" dirty="0" smtClean="0"/>
              <a:t>  Постарайтесь выявить и избавиться от тех норм и правил, которые душат и ограничивают инициативу подростка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Заключение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69" y="148478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Проведенный </a:t>
            </a:r>
            <a:r>
              <a:rPr lang="ru-RU" sz="2800" dirty="0"/>
              <a:t>теоретический анализ и практическое исследование проблемы влияния семейных отношений на </a:t>
            </a:r>
            <a:r>
              <a:rPr lang="ru-RU" sz="2800" dirty="0" err="1"/>
              <a:t>дисгармонизацию</a:t>
            </a:r>
            <a:r>
              <a:rPr lang="ru-RU" sz="2800" dirty="0"/>
              <a:t> характера подростков показали, что </a:t>
            </a:r>
            <a:r>
              <a:rPr lang="ru-RU" sz="2800" dirty="0" smtClean="0"/>
              <a:t> </a:t>
            </a:r>
            <a:r>
              <a:rPr lang="ru-RU" sz="2800" dirty="0"/>
              <a:t>ч</a:t>
            </a:r>
            <a:r>
              <a:rPr lang="ru-RU" sz="2800" dirty="0" smtClean="0"/>
              <a:t>ерты </a:t>
            </a:r>
            <a:r>
              <a:rPr lang="ru-RU" sz="2800" dirty="0" smtClean="0"/>
              <a:t>личности подростка сами по себе еще не </a:t>
            </a:r>
            <a:r>
              <a:rPr lang="ru-RU" sz="2800" dirty="0" smtClean="0"/>
              <a:t>являются патологическими</a:t>
            </a:r>
            <a:r>
              <a:rPr lang="ru-RU" sz="2800" dirty="0" smtClean="0"/>
              <a:t>, </a:t>
            </a:r>
            <a:r>
              <a:rPr lang="ru-RU" sz="2800" dirty="0" smtClean="0"/>
              <a:t>могут </a:t>
            </a:r>
            <a:r>
              <a:rPr lang="ru-RU" sz="2800" dirty="0" smtClean="0"/>
              <a:t>при определенных условиях развиваться в </a:t>
            </a:r>
            <a:r>
              <a:rPr lang="ru-RU" sz="2800" dirty="0" smtClean="0"/>
              <a:t>положительном или отрицательном направлениях</a:t>
            </a:r>
            <a:r>
              <a:rPr lang="ru-RU" sz="2800" dirty="0" smtClean="0"/>
              <a:t>, </a:t>
            </a:r>
            <a:r>
              <a:rPr lang="ru-RU" sz="2800" b="1" dirty="0" smtClean="0"/>
              <a:t>формируются, </a:t>
            </a:r>
            <a:r>
              <a:rPr lang="ru-RU" sz="2800" dirty="0" smtClean="0"/>
              <a:t>прежде всего, </a:t>
            </a:r>
            <a:r>
              <a:rPr lang="ru-RU" sz="2800" b="1" dirty="0" smtClean="0"/>
              <a:t>в семье </a:t>
            </a:r>
            <a:r>
              <a:rPr lang="ru-RU" sz="2800" dirty="0" smtClean="0"/>
              <a:t>и зависят от стилей семейного воспитания. 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366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Список литературы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Бандура А. </a:t>
            </a:r>
            <a:r>
              <a:rPr lang="ru-RU" sz="2900" dirty="0" err="1"/>
              <a:t>Уолтерс</a:t>
            </a:r>
            <a:r>
              <a:rPr lang="ru-RU" sz="2900" dirty="0"/>
              <a:t> Р. Подростковая агрессия. Изучение влияния воспитания и семейных отношений. М.: Апрель – Пресс, изд-во ЭКСМО-ПРЕСС, 1999.</a:t>
            </a:r>
          </a:p>
          <a:p>
            <a:r>
              <a:rPr lang="ru-RU" sz="2900" dirty="0" smtClean="0"/>
              <a:t>Воспитание </a:t>
            </a:r>
            <a:r>
              <a:rPr lang="ru-RU" sz="2900" dirty="0"/>
              <a:t>трудного ребенка: Дети с </a:t>
            </a:r>
            <a:r>
              <a:rPr lang="ru-RU" sz="2900" dirty="0" err="1"/>
              <a:t>девиантным</a:t>
            </a:r>
            <a:r>
              <a:rPr lang="ru-RU" sz="2900" dirty="0"/>
              <a:t> поведением:  учеб. -метод. пособие/ Под ред. М.И. Рожкова. – М.: </a:t>
            </a:r>
            <a:r>
              <a:rPr lang="ru-RU" sz="2900" dirty="0" err="1"/>
              <a:t>Гуманит</a:t>
            </a:r>
            <a:r>
              <a:rPr lang="ru-RU" sz="2900" dirty="0"/>
              <a:t>. Изд. Центр ВЛАДОС, 2001. </a:t>
            </a:r>
          </a:p>
          <a:p>
            <a:r>
              <a:rPr lang="ru-RU" sz="2900" dirty="0" err="1"/>
              <a:t>Личко</a:t>
            </a:r>
            <a:r>
              <a:rPr lang="ru-RU" sz="2900" dirty="0"/>
              <a:t> А.Е. </a:t>
            </a:r>
            <a:r>
              <a:rPr lang="ru-RU" sz="2900" dirty="0" err="1"/>
              <a:t>Делинквентное</a:t>
            </a:r>
            <a:r>
              <a:rPr lang="ru-RU" sz="2900" dirty="0"/>
              <a:t> поведение при различных типах акцентуации характера у подростков. М. – 1995.</a:t>
            </a:r>
          </a:p>
          <a:p>
            <a:r>
              <a:rPr lang="ru-RU" sz="2900" dirty="0" smtClean="0"/>
              <a:t>Макаренко А. С. О воспитании. М., 1968</a:t>
            </a:r>
          </a:p>
          <a:p>
            <a:r>
              <a:rPr lang="ru-RU" sz="2900" dirty="0" smtClean="0"/>
              <a:t>Нефедов </a:t>
            </a:r>
            <a:r>
              <a:rPr lang="ru-RU" sz="2900" dirty="0" smtClean="0"/>
              <a:t>В. И., Щербань Ю. Ю. Искусство воспитания в семье. Минск, 1971.</a:t>
            </a:r>
          </a:p>
          <a:p>
            <a:r>
              <a:rPr lang="ru-RU" sz="2900" dirty="0"/>
              <a:t>Обозов Н.Н. Личность: акцентуации характера. </a:t>
            </a:r>
            <a:r>
              <a:rPr lang="ru-RU" sz="2900" dirty="0" err="1"/>
              <a:t>С.Пб</a:t>
            </a:r>
            <a:r>
              <a:rPr lang="ru-RU" sz="2900" dirty="0"/>
              <a:t>.: 1996. </a:t>
            </a:r>
          </a:p>
          <a:p>
            <a:r>
              <a:rPr lang="ru-RU" sz="2900" dirty="0" smtClean="0"/>
              <a:t>Соловейчик </a:t>
            </a:r>
            <a:r>
              <a:rPr lang="ru-RU" sz="2900" dirty="0" smtClean="0"/>
              <a:t>С. Л. Педагогика для всех: Кн. для будущих родителей. М., 1987.</a:t>
            </a:r>
          </a:p>
          <a:p>
            <a:r>
              <a:rPr lang="ru-RU" sz="2900" dirty="0" smtClean="0"/>
              <a:t>Семейное воспитание: Словарь для родителей. М., 1967</a:t>
            </a:r>
            <a:r>
              <a:rPr lang="ru-RU" sz="2900" dirty="0" smtClean="0"/>
              <a:t>.</a:t>
            </a:r>
          </a:p>
          <a:p>
            <a:r>
              <a:rPr lang="ru-RU" sz="2900" dirty="0"/>
              <a:t>Смирнова Т.П, Психологическая коррекция агрессивного поведения детей. Ростов Н/Д.: Феникс, </a:t>
            </a:r>
            <a:r>
              <a:rPr lang="ru-RU" sz="2900" dirty="0" smtClean="0"/>
              <a:t>2005.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89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Основные цели и задачи исследования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501122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Цель: </a:t>
            </a:r>
          </a:p>
          <a:p>
            <a:pPr marL="447675" indent="0">
              <a:buNone/>
              <a:tabLst>
                <a:tab pos="447675" algn="l"/>
              </a:tabLst>
            </a:pPr>
            <a:r>
              <a:rPr lang="ru-RU" sz="2800" dirty="0" smtClean="0"/>
              <a:t>изучить</a:t>
            </a:r>
            <a:r>
              <a:rPr lang="ru-RU" sz="2800" b="1" dirty="0" smtClean="0"/>
              <a:t> </a:t>
            </a:r>
            <a:r>
              <a:rPr lang="ru-RU" sz="2800" dirty="0"/>
              <a:t>влияния семейного воспитания на </a:t>
            </a:r>
            <a:r>
              <a:rPr lang="ru-RU" sz="2800" dirty="0" err="1" smtClean="0"/>
              <a:t>дисгармонизацию</a:t>
            </a:r>
            <a:r>
              <a:rPr lang="ru-RU" sz="2800" dirty="0" smtClean="0"/>
              <a:t> подростка, разработать рекомендации </a:t>
            </a:r>
            <a:r>
              <a:rPr lang="ru-RU" sz="2800" dirty="0"/>
              <a:t>родителям и педагогам по коррекции </a:t>
            </a:r>
            <a:r>
              <a:rPr lang="ru-RU" sz="2800" dirty="0" err="1" smtClean="0"/>
              <a:t>дисгармонизации</a:t>
            </a:r>
            <a:r>
              <a:rPr lang="ru-RU" sz="2800" dirty="0" smtClean="0"/>
              <a:t> </a:t>
            </a:r>
            <a:r>
              <a:rPr lang="ru-RU" sz="2800" dirty="0"/>
              <a:t>характера </a:t>
            </a:r>
            <a:r>
              <a:rPr lang="ru-RU" sz="2800" dirty="0" smtClean="0"/>
              <a:t>подростка.</a:t>
            </a:r>
          </a:p>
          <a:p>
            <a:pPr marL="447675" indent="-447675">
              <a:buNone/>
              <a:tabLst>
                <a:tab pos="447675" algn="l"/>
              </a:tabLst>
            </a:pPr>
            <a:r>
              <a:rPr lang="ru-RU" sz="2800" b="1" dirty="0" smtClean="0"/>
              <a:t>Задачи:</a:t>
            </a:r>
          </a:p>
          <a:p>
            <a:pPr marL="714375" indent="-266700"/>
            <a:r>
              <a:rPr lang="ru-RU" sz="2800" dirty="0" smtClean="0"/>
              <a:t>Дать </a:t>
            </a:r>
            <a:r>
              <a:rPr lang="ru-RU" sz="2800" dirty="0" smtClean="0"/>
              <a:t>определение понятию семьи и семейных отношений в современном </a:t>
            </a:r>
            <a:r>
              <a:rPr lang="ru-RU" sz="2800" dirty="0" smtClean="0"/>
              <a:t>обществе.</a:t>
            </a:r>
            <a:endParaRPr lang="ru-RU" sz="2800" dirty="0" smtClean="0"/>
          </a:p>
          <a:p>
            <a:pPr marL="714375" indent="-266700"/>
            <a:r>
              <a:rPr lang="ru-RU" sz="2800" dirty="0" smtClean="0"/>
              <a:t>Выделить и охарактеризовать типы семейных отношений и семейного воспитания лежащего в основе проблемного поведения подростка в </a:t>
            </a:r>
            <a:r>
              <a:rPr lang="ru-RU" sz="2800" dirty="0" smtClean="0"/>
              <a:t>семье.</a:t>
            </a:r>
            <a:endParaRPr lang="ru-RU" sz="2800" dirty="0" smtClean="0"/>
          </a:p>
          <a:p>
            <a:pPr marL="714375" indent="-266700"/>
            <a:r>
              <a:rPr lang="ru-RU" sz="2800" dirty="0" smtClean="0"/>
              <a:t>Представить формы проведения коррекционной работы для укрепления единства личности подростка посредством гармонизации отношений в </a:t>
            </a:r>
            <a:r>
              <a:rPr lang="ru-RU" sz="2800" dirty="0" smtClean="0"/>
              <a:t>семье.</a:t>
            </a:r>
            <a:endParaRPr lang="ru-RU" sz="2800" dirty="0" smtClean="0"/>
          </a:p>
          <a:p>
            <a:pPr marL="714375" indent="-266700"/>
            <a:r>
              <a:rPr lang="ru-RU" sz="2800" dirty="0" smtClean="0"/>
              <a:t>Составить рекомендации по результатам </a:t>
            </a:r>
            <a:r>
              <a:rPr lang="ru-RU" sz="2800" dirty="0" smtClean="0"/>
              <a:t>исследования.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84976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Объект, предмет и методы исследования 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Объект</a:t>
            </a:r>
            <a:r>
              <a:rPr lang="ru-RU" dirty="0" smtClean="0"/>
              <a:t>: </a:t>
            </a:r>
            <a:r>
              <a:rPr lang="ru-RU" dirty="0" smtClean="0"/>
              <a:t>семья </a:t>
            </a:r>
            <a:r>
              <a:rPr lang="ru-RU" dirty="0" smtClean="0"/>
              <a:t>и воздействие семьи на </a:t>
            </a:r>
            <a:r>
              <a:rPr lang="ru-RU" dirty="0" smtClean="0"/>
              <a:t>подростков.</a:t>
            </a:r>
            <a:endParaRPr lang="ru-RU" dirty="0" smtClean="0"/>
          </a:p>
          <a:p>
            <a:r>
              <a:rPr lang="ru-RU" b="1" dirty="0" smtClean="0"/>
              <a:t>Предмет</a:t>
            </a:r>
            <a:r>
              <a:rPr lang="ru-RU" dirty="0" smtClean="0"/>
              <a:t>: </a:t>
            </a:r>
            <a:r>
              <a:rPr lang="ru-RU" dirty="0" smtClean="0"/>
              <a:t>влияние </a:t>
            </a:r>
            <a:r>
              <a:rPr lang="ru-RU" dirty="0" smtClean="0"/>
              <a:t>семейного воспитания на дисгармонизацию характера </a:t>
            </a:r>
            <a:r>
              <a:rPr lang="ru-RU" dirty="0" smtClean="0"/>
              <a:t>подростков.</a:t>
            </a:r>
            <a:endParaRPr lang="ru-RU" dirty="0" smtClean="0"/>
          </a:p>
          <a:p>
            <a:r>
              <a:rPr lang="ru-RU" dirty="0" smtClean="0"/>
              <a:t>При выполнении использовались следующие </a:t>
            </a:r>
            <a:r>
              <a:rPr lang="ru-RU" b="1" dirty="0" smtClean="0"/>
              <a:t>методы</a:t>
            </a:r>
            <a:r>
              <a:rPr lang="ru-RU" dirty="0" smtClean="0"/>
              <a:t>: метод теоретического анализа, структурирования и обобщения; и методы эмпирического </a:t>
            </a:r>
            <a:r>
              <a:rPr lang="ru-RU" dirty="0" smtClean="0"/>
              <a:t>анализа.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650085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Семья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357686" cy="450059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Семья</a:t>
            </a:r>
            <a:r>
              <a:rPr lang="ru-RU" dirty="0" smtClean="0"/>
              <a:t> – малая социальная группа, основанная на браке, кровном родстве или усыновлении и связанная общностью быта, отношениями взаимопомощи и взаимной </a:t>
            </a:r>
            <a:r>
              <a:rPr lang="ru-RU" dirty="0" smtClean="0"/>
              <a:t>ответственностью.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06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642918"/>
            <a:ext cx="4589874" cy="6119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14282" y="357166"/>
          <a:ext cx="878687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49636" cy="114300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rgbClr val="002060"/>
                </a:solidFill>
                <a:latin typeface="+mn-lt"/>
              </a:rPr>
              <a:t>Рациональные отношения </a:t>
            </a:r>
            <a:r>
              <a:rPr lang="ru-RU" sz="34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400" dirty="0">
                <a:solidFill>
                  <a:srgbClr val="002060"/>
                </a:solidFill>
                <a:latin typeface="+mn-lt"/>
              </a:rPr>
            </a:br>
            <a:r>
              <a:rPr lang="ru-RU" sz="3400" dirty="0" smtClean="0">
                <a:solidFill>
                  <a:srgbClr val="002060"/>
                </a:solidFill>
                <a:latin typeface="+mn-lt"/>
              </a:rPr>
              <a:t>родителей </a:t>
            </a:r>
            <a:r>
              <a:rPr lang="ru-RU" sz="340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3400" dirty="0" smtClean="0">
                <a:solidFill>
                  <a:srgbClr val="002060"/>
                </a:solidFill>
                <a:latin typeface="+mn-lt"/>
              </a:rPr>
              <a:t>детей</a:t>
            </a:r>
            <a:endParaRPr lang="ru-RU" sz="3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714488"/>
            <a:ext cx="521497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Разумная организация семьи</a:t>
            </a:r>
            <a:endParaRPr lang="ru-RU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286124"/>
            <a:ext cx="22860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Совместная деятельность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3429000"/>
            <a:ext cx="22860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Определенные трудовые обязанности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3571876"/>
            <a:ext cx="2000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Совместные решения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4643446"/>
            <a:ext cx="17859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Общие интересы и увлечения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000636"/>
            <a:ext cx="24288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Традиции взаимопомощи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4929198"/>
            <a:ext cx="18573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Духовная близость</a:t>
            </a:r>
            <a:endParaRPr lang="ru-RU" sz="24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1821637" y="3036091"/>
            <a:ext cx="500066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357686" y="3857628"/>
            <a:ext cx="214314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036479" y="3178967"/>
            <a:ext cx="785818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9" idx="0"/>
          </p:cNvCxnSpPr>
          <p:nvPr/>
        </p:nvCxnSpPr>
        <p:spPr>
          <a:xfrm rot="5400000">
            <a:off x="1535885" y="3893347"/>
            <a:ext cx="2214578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321835" y="3107529"/>
            <a:ext cx="64294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6858016" y="2500306"/>
            <a:ext cx="92869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715140" y="3571876"/>
            <a:ext cx="214314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715272" y="2571744"/>
            <a:ext cx="142876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Стили воспитания в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функционально-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несостоятельных семьях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000240"/>
            <a:ext cx="27146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Попустительско-снисходительный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071810"/>
            <a:ext cx="27146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Педантично-подозрительный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3071810"/>
            <a:ext cx="22860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Жестко-авторитарный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2143116"/>
            <a:ext cx="25717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Увещевательный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214818"/>
            <a:ext cx="22860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Отстраненно - равнодушный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5429264"/>
            <a:ext cx="23574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Воспитание по типу «кумир семьи»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5643578"/>
            <a:ext cx="27860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Непоследовате-льный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464579" y="2750339"/>
            <a:ext cx="221457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928926" y="221455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071670" y="3214686"/>
            <a:ext cx="3357586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750595" y="2464587"/>
            <a:ext cx="2000264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72132" y="200024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357818" y="2143116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000496" y="3143248"/>
            <a:ext cx="3286148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2844" y="4500570"/>
            <a:ext cx="27860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Демонстративный</a:t>
            </a:r>
            <a:endParaRPr lang="ru-RU" sz="24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rot="10800000" flipV="1">
            <a:off x="3000364" y="2071678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Факторы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, способствующие дисгармонизации характера подростков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endParaRPr lang="ru-RU" dirty="0" smtClean="0"/>
          </a:p>
          <a:p>
            <a:r>
              <a:rPr lang="ru-RU" sz="2800" dirty="0" smtClean="0"/>
              <a:t>Характер отношений между родителями и детьми в </a:t>
            </a:r>
            <a:r>
              <a:rPr lang="ru-RU" sz="2800" dirty="0" smtClean="0"/>
              <a:t>целом.</a:t>
            </a:r>
            <a:endParaRPr lang="ru-RU" sz="2800" dirty="0" smtClean="0"/>
          </a:p>
          <a:p>
            <a:r>
              <a:rPr lang="ru-RU" sz="2800" dirty="0" smtClean="0"/>
              <a:t>Уровень семейной гармонии или </a:t>
            </a:r>
            <a:r>
              <a:rPr lang="ru-RU" sz="2800" dirty="0" smtClean="0"/>
              <a:t>дисгармонии.</a:t>
            </a:r>
            <a:endParaRPr lang="ru-RU" sz="2800" dirty="0" smtClean="0"/>
          </a:p>
          <a:p>
            <a:r>
              <a:rPr lang="ru-RU" sz="2800" dirty="0" smtClean="0"/>
              <a:t>Характер отношений с родными братьями и </a:t>
            </a:r>
            <a:r>
              <a:rPr lang="ru-RU" sz="2800" dirty="0" smtClean="0"/>
              <a:t>сестрами.</a:t>
            </a:r>
            <a:endParaRPr lang="ru-RU" sz="2800" dirty="0" smtClean="0"/>
          </a:p>
          <a:p>
            <a:r>
              <a:rPr lang="ru-RU" sz="2800" dirty="0" smtClean="0"/>
              <a:t>Реакция родителей на не устраивающее их поведение </a:t>
            </a:r>
            <a:r>
              <a:rPr lang="ru-RU" sz="2800" dirty="0" smtClean="0"/>
              <a:t>ребенка.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3150" y="2708920"/>
            <a:ext cx="8229600" cy="3957072"/>
          </a:xfrm>
        </p:spPr>
        <p:txBody>
          <a:bodyPr/>
          <a:lstStyle/>
          <a:p>
            <a:r>
              <a:rPr lang="ru-RU" sz="2800" dirty="0" smtClean="0"/>
              <a:t>Сознательное лишение любви и заботы в случае </a:t>
            </a:r>
            <a:r>
              <a:rPr lang="ru-RU" sz="2800" dirty="0" smtClean="0"/>
              <a:t>проступка;</a:t>
            </a:r>
            <a:endParaRPr lang="ru-RU" sz="2800" dirty="0" smtClean="0"/>
          </a:p>
          <a:p>
            <a:r>
              <a:rPr lang="ru-RU" sz="2800" dirty="0" smtClean="0"/>
              <a:t>Частые изоляции </a:t>
            </a:r>
            <a:r>
              <a:rPr lang="ru-RU" sz="2800" dirty="0" smtClean="0"/>
              <a:t>подростки;</a:t>
            </a:r>
            <a:endParaRPr lang="ru-RU" sz="2800" dirty="0" smtClean="0"/>
          </a:p>
          <a:p>
            <a:r>
              <a:rPr lang="ru-RU" sz="2800" dirty="0" smtClean="0"/>
              <a:t>Физические </a:t>
            </a:r>
            <a:r>
              <a:rPr lang="ru-RU" sz="2800" dirty="0" smtClean="0"/>
              <a:t>наказания;</a:t>
            </a:r>
            <a:endParaRPr lang="ru-RU" sz="2800" dirty="0" smtClean="0"/>
          </a:p>
          <a:p>
            <a:r>
              <a:rPr lang="ru-RU" sz="2800" dirty="0" smtClean="0"/>
              <a:t>Угрозы;</a:t>
            </a:r>
            <a:endParaRPr lang="ru-RU" sz="2800" dirty="0" smtClean="0"/>
          </a:p>
          <a:p>
            <a:r>
              <a:rPr lang="ru-RU" sz="2800" dirty="0" smtClean="0"/>
              <a:t>Лишение </a:t>
            </a:r>
            <a:r>
              <a:rPr lang="ru-RU" sz="2800" dirty="0" smtClean="0"/>
              <a:t>привилегий;</a:t>
            </a:r>
            <a:endParaRPr lang="ru-RU" sz="2800" dirty="0" smtClean="0"/>
          </a:p>
          <a:p>
            <a:r>
              <a:rPr lang="ru-RU" sz="2800" dirty="0" smtClean="0"/>
              <a:t>Введение ограничений и отсутствие </a:t>
            </a:r>
            <a:r>
              <a:rPr lang="ru-RU" sz="2800" dirty="0" smtClean="0"/>
              <a:t>поощрений.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389" y="620688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Основные воспитательные средства,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к </a:t>
            </a:r>
            <a:r>
              <a:rPr lang="ru-RU" sz="3200" dirty="0" smtClean="0">
                <a:solidFill>
                  <a:srgbClr val="002060"/>
                </a:solidFill>
              </a:rPr>
              <a:t>которым всегда прибегают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родители подростков, имеющим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err="1" smtClean="0">
                <a:solidFill>
                  <a:srgbClr val="002060"/>
                </a:solidFill>
              </a:rPr>
              <a:t>дисгармонизации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характера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581</TotalTime>
  <Words>625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Федеральное государственное научное учреждение   «Институт социальной педагогики»  Российской академии образования </vt:lpstr>
      <vt:lpstr>Основные цели и задачи исследования</vt:lpstr>
      <vt:lpstr>  Объект, предмет и методы исследования </vt:lpstr>
      <vt:lpstr>Семья</vt:lpstr>
      <vt:lpstr>Презентация PowerPoint</vt:lpstr>
      <vt:lpstr>Рациональные отношения  родителей и детей</vt:lpstr>
      <vt:lpstr>Стили воспитания в функционально- несостоятельных семьях</vt:lpstr>
      <vt:lpstr> Факторы, способствующие дисгармонизации характера подростков</vt:lpstr>
      <vt:lpstr>Презентация PowerPoint</vt:lpstr>
      <vt:lpstr>Профилактика и коррекция  дисгармонии семейных отношений</vt:lpstr>
      <vt:lpstr>Презентация PowerPoint</vt:lpstr>
      <vt:lpstr>Презентация PowerPoint</vt:lpstr>
      <vt:lpstr>            Рекомендации родителям и педагогам по коррекции  дисгармонизаций характера подростков. </vt:lpstr>
      <vt:lpstr>Презентация PowerPoint</vt:lpstr>
      <vt:lpstr>Заключение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Гармонизация семейных отношений как фактор укрепления семьи и воспитания детей подросткового возраста</dc:title>
  <dc:creator>Users</dc:creator>
  <cp:lastModifiedBy>Елена Евгеньевна Метенова</cp:lastModifiedBy>
  <cp:revision>61</cp:revision>
  <dcterms:created xsi:type="dcterms:W3CDTF">2012-11-27T16:24:23Z</dcterms:created>
  <dcterms:modified xsi:type="dcterms:W3CDTF">2013-03-05T08:07:44Z</dcterms:modified>
</cp:coreProperties>
</file>