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2" r:id="rId2"/>
    <p:sldId id="256" r:id="rId3"/>
    <p:sldId id="257" r:id="rId4"/>
    <p:sldId id="258" r:id="rId5"/>
    <p:sldId id="259" r:id="rId6"/>
    <p:sldId id="262" r:id="rId7"/>
    <p:sldId id="261" r:id="rId8"/>
    <p:sldId id="263" r:id="rId9"/>
    <p:sldId id="269" r:id="rId10"/>
    <p:sldId id="260" r:id="rId11"/>
    <p:sldId id="264" r:id="rId12"/>
    <p:sldId id="265" r:id="rId13"/>
    <p:sldId id="267" r:id="rId14"/>
    <p:sldId id="268" r:id="rId15"/>
    <p:sldId id="266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u/67dd111d84227c203a0f15c2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iro.vr.mirapolis.ru/mira/miravr/25216739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oge/dlya-predmetnyh-komissiy-subektov-rf/2025/mr_oge_informatika_202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oge/dlya-predmetnyh-komissiy-subektov-rf/2025/mr_oge_informatika_2025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oge/dlya-predmetnyh-komissiy-subektov-rf/2025/mr_oge_informatika_2025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273" y="1298448"/>
            <a:ext cx="8640147" cy="3255264"/>
          </a:xfrm>
        </p:spPr>
        <p:txBody>
          <a:bodyPr>
            <a:normAutofit/>
          </a:bodyPr>
          <a:lstStyle/>
          <a:p>
            <a:r>
              <a:rPr lang="ru-RU" dirty="0"/>
              <a:t>Семинар «</a:t>
            </a:r>
            <a:r>
              <a:rPr lang="ru-RU" b="1" dirty="0"/>
              <a:t>Решение задач ОГЭ по информатике</a:t>
            </a:r>
            <a:r>
              <a:rPr lang="ru-RU" dirty="0"/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Часть </a:t>
            </a:r>
            <a:r>
              <a:rPr lang="ru-RU" dirty="0"/>
              <a:t>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3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671" y="213267"/>
            <a:ext cx="6299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Оценивание </a:t>
            </a:r>
            <a:r>
              <a:rPr lang="ru-RU" sz="2000" dirty="0"/>
              <a:t>заданий </a:t>
            </a:r>
            <a:r>
              <a:rPr lang="ru-RU" sz="2000" dirty="0" smtClean="0"/>
              <a:t>линии 13.1 на </a:t>
            </a:r>
            <a:r>
              <a:rPr lang="ru-RU" sz="2000" dirty="0"/>
              <a:t>типичном примере.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69185"/>
              </p:ext>
            </p:extLst>
          </p:nvPr>
        </p:nvGraphicFramePr>
        <p:xfrm>
          <a:off x="338667" y="753531"/>
          <a:ext cx="11616265" cy="5394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288"/>
                <a:gridCol w="9420512"/>
                <a:gridCol w="897465"/>
              </a:tblGrid>
              <a:tr h="57855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Указания по оцениванию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Представлена презентация из трёх слайдов по заданной теме, соответствующая условию задания по структуре, содержанию и форме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 состоит ровно из трёх слайдов. Информация на слайдах размещена по образцу рисунков макетов соответствующих слайдов согласно заданию. Презентация имеет название, которое вынесено на титульный слайд. Слайды 2 и 3 имеют заголовки, отвечающие теме презентации и содержанию слайдов. Изображения и текст соответствуют теме презентации в целом и содержанию каждого конкретного слайда. </a:t>
                      </a:r>
                    </a:p>
                    <a:p>
                      <a:r>
                        <a:rPr lang="ru-RU" dirty="0" smtClean="0"/>
                        <a:t>Текст может быть скопирован из текстового файла в условии задачи либо создан автором</a:t>
                      </a:r>
                    </a:p>
                    <a:p>
                      <a:r>
                        <a:rPr lang="ru-RU" dirty="0" smtClean="0"/>
                        <a:t>решения в соответствии с темой презентации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Шрифт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презентации используется единый тип шрифта. Размер шрифта для названия презентации на титульном слайде – </a:t>
                      </a:r>
                      <a:r>
                        <a:rPr lang="ru-RU" sz="2000" b="1" dirty="0" smtClean="0"/>
                        <a:t>40 </a:t>
                      </a:r>
                      <a:r>
                        <a:rPr lang="ru-RU" sz="2000" b="1" dirty="0" err="1" smtClean="0"/>
                        <a:t>пт</a:t>
                      </a:r>
                      <a:r>
                        <a:rPr lang="ru-RU" dirty="0" smtClean="0"/>
                        <a:t>, для подзаголовка на титульном слайде и заголовков слайдов – </a:t>
                      </a:r>
                      <a:r>
                        <a:rPr lang="ru-RU" sz="2000" b="1" dirty="0" smtClean="0"/>
                        <a:t>24 </a:t>
                      </a:r>
                      <a:r>
                        <a:rPr lang="ru-RU" sz="2000" b="1" dirty="0" err="1" smtClean="0"/>
                        <a:t>пт</a:t>
                      </a:r>
                      <a:r>
                        <a:rPr lang="ru-RU" dirty="0" smtClean="0"/>
                        <a:t>, для подзаголовков на втором и третьем слайдах и для основного текста – </a:t>
                      </a:r>
                      <a:r>
                        <a:rPr lang="ru-RU" sz="2000" b="1" dirty="0" smtClean="0"/>
                        <a:t>20 пт</a:t>
                      </a:r>
                      <a:r>
                        <a:rPr lang="ru-RU" dirty="0" smtClean="0"/>
                        <a:t>. Текст не перекрывает основные изображения, не сливается с фоном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Изображения размещены на слайдах согласно заданию, соответствуют содержанию слайдов. Изображения не искажены при масштабировании (пропорции сохранены).</a:t>
                      </a:r>
                    </a:p>
                    <a:p>
                      <a:r>
                        <a:rPr lang="ru-RU" dirty="0" smtClean="0"/>
                        <a:t>Изображения не перекрывают текст, или заголовок, или друг друга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2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671" y="213267"/>
            <a:ext cx="6299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Оценивание </a:t>
            </a:r>
            <a:r>
              <a:rPr lang="ru-RU" sz="2000" dirty="0"/>
              <a:t>заданий </a:t>
            </a:r>
            <a:r>
              <a:rPr lang="ru-RU" sz="2000" dirty="0" smtClean="0"/>
              <a:t>линии 13.1 на </a:t>
            </a:r>
            <a:r>
              <a:rPr lang="ru-RU" sz="2000" dirty="0"/>
              <a:t>типичном примере.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24306"/>
              </p:ext>
            </p:extLst>
          </p:nvPr>
        </p:nvGraphicFramePr>
        <p:xfrm>
          <a:off x="338667" y="753531"/>
          <a:ext cx="11616265" cy="3808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8800"/>
                <a:gridCol w="897465"/>
              </a:tblGrid>
              <a:tr h="5785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Указания по оцениванию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Представлена презентация из трёх слайдов, при этом второй и третий слайды содержат иллюстрации и текстовые блоки, соответствующие заданной теме. В презентации допущено суммарно не более одной ошибки в структуре слайда, или в выборе шрифта, или в размещении изображений. Однотипные</a:t>
                      </a:r>
                    </a:p>
                    <a:p>
                      <a:r>
                        <a:rPr lang="ru-RU" dirty="0" smtClean="0"/>
                        <a:t>ошибки считаются за одну систематическую.</a:t>
                      </a:r>
                    </a:p>
                    <a:p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Представлена презентация из двух слайдов по заданной теме, в которой нет ошибок в структуре, выборе шрифта или размещении изображений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выполнены условия, соответствующие критериям оценивания на 1 или 2 балла, или файл ответа представлен в формате, не указанном в условии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Максимальный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8666" y="4854770"/>
            <a:ext cx="11616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случае, если представленная участником экзамена </a:t>
            </a:r>
            <a:r>
              <a:rPr lang="ru-RU" dirty="0" smtClean="0"/>
              <a:t>презентация содержит </a:t>
            </a:r>
            <a:r>
              <a:rPr lang="ru-RU" dirty="0"/>
              <a:t>более трёх слайдов, рекомендуется оценивать её первые три </a:t>
            </a:r>
            <a:r>
              <a:rPr lang="ru-RU" dirty="0" smtClean="0"/>
              <a:t>слайда, при </a:t>
            </a:r>
            <a:r>
              <a:rPr lang="ru-RU" dirty="0"/>
              <a:t>этом нарушение структуры документа фиксировать не следует. </a:t>
            </a:r>
          </a:p>
        </p:txBody>
      </p:sp>
    </p:spTree>
    <p:extLst>
      <p:ext uri="{BB962C8B-B14F-4D97-AF65-F5344CB8AC3E}">
        <p14:creationId xmlns:p14="http://schemas.microsoft.com/office/powerpoint/2010/main" val="26442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58" y="162467"/>
            <a:ext cx="122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Пример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77"/>
            <a:ext cx="3929342" cy="22474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64" y="562577"/>
            <a:ext cx="3981450" cy="2268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836" y="562577"/>
            <a:ext cx="3990164" cy="226804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39032"/>
              </p:ext>
            </p:extLst>
          </p:nvPr>
        </p:nvGraphicFramePr>
        <p:xfrm>
          <a:off x="0" y="2926080"/>
          <a:ext cx="121920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2634"/>
                <a:gridCol w="9982699"/>
                <a:gridCol w="846667"/>
              </a:tblGrid>
              <a:tr h="34713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Оценивание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 состоит ровно из трёх слайдов. Информация на слайдах размещена по образцу рисунков макетов соответствующих слайдов согласно заданию. На титульный слайд</a:t>
                      </a:r>
                    </a:p>
                    <a:p>
                      <a:r>
                        <a:rPr lang="ru-RU" dirty="0" smtClean="0"/>
                        <a:t>вынесена тема презентации, в подзаголовке титульного слайда указан идентификатор участника экзамена. Слайды 2 и 3 имеют заголовки, отвечающие теме презентации и содержанию слайдов. Изображения и текст соответствуют теме презентации в целом и содержанию каждого конкретного слайда.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Шрифт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презентации используется единый тип шрифта. Размер шрифта в заголовках, подзаголовках слайдов и текстовых блоках выбран верно. Текст не перекрывает основные изображения, не сливается с фоном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Изображения размещены на слайдах согласно заданию, соответствуют содержанию слайдов. </a:t>
                      </a:r>
                      <a:r>
                        <a:rPr lang="ru-RU" b="1" dirty="0" smtClean="0"/>
                        <a:t>Имеет место искажение изображения на слайде 2. </a:t>
                      </a:r>
                      <a:r>
                        <a:rPr lang="ru-RU" dirty="0" smtClean="0"/>
                        <a:t>Изображения не перекрывают текст, или заголовок, или друг друга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0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58" y="162467"/>
            <a:ext cx="1242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Пример </a:t>
            </a:r>
            <a:r>
              <a:rPr lang="ru-RU" sz="2000" dirty="0" smtClean="0"/>
              <a:t>2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12982"/>
              </p:ext>
            </p:extLst>
          </p:nvPr>
        </p:nvGraphicFramePr>
        <p:xfrm>
          <a:off x="0" y="2926080"/>
          <a:ext cx="12192000" cy="3808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667"/>
                <a:gridCol w="9736666"/>
                <a:gridCol w="846667"/>
              </a:tblGrid>
              <a:tr h="34713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Оценивание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 состоит ровно из трёх слайдов. Участник экзамена использовал готовый дизайн презентации, в результате чего расположение заголовка презентации (темы) и подзаголовка (информация об авторе) не соответствуют макету слайда 1 (на макете тема презентации и информация об авторе расположены в центре слайда), что не является ошибкой и не приводит к снижению оценки. Правый край нижнего текстового блока на слайде 2 близко к изображению, но при этом перекрытие изображения отсутствует, можно наблюдать только перекрытие изображения границами текстового блока при выделении последнего. Это не является ошибкой и не приводит к снижению оценки.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Шрифт 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В представленной работе не выявлено ошибок.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Изображения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2577"/>
            <a:ext cx="3982506" cy="2268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35" y="562577"/>
            <a:ext cx="4005608" cy="2268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572" y="562577"/>
            <a:ext cx="3981191" cy="22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58" y="162467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Пример </a:t>
            </a:r>
            <a:r>
              <a:rPr lang="ru-RU" sz="2000" dirty="0" smtClean="0"/>
              <a:t>3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04363"/>
              </p:ext>
            </p:extLst>
          </p:nvPr>
        </p:nvGraphicFramePr>
        <p:xfrm>
          <a:off x="0" y="2926080"/>
          <a:ext cx="12192000" cy="3321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667"/>
                <a:gridCol w="9736666"/>
                <a:gridCol w="846667"/>
              </a:tblGrid>
              <a:tr h="34713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Оценивание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 состоит ровно из трёх слайдов. Титульный слайд имеет заголовок и подзаголовок. Заливка использована с эффектом прозрачности, название презентации и информация об авторе читаются без труда, поэтому ошибка перекрытия изображением текста не фиксируется.</a:t>
                      </a:r>
                    </a:p>
                    <a:p>
                      <a:r>
                        <a:rPr lang="ru-RU" dirty="0" smtClean="0"/>
                        <a:t>На слайде 2 изображения и текстовые блоки размещены не правильно, </a:t>
                      </a:r>
                      <a:r>
                        <a:rPr lang="ru-RU" b="1" dirty="0" smtClean="0"/>
                        <a:t>расположение объектов не соответствует макетам, представленным в условии</a:t>
                      </a:r>
                      <a:r>
                        <a:rPr lang="ru-RU" dirty="0" smtClean="0"/>
                        <a:t>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Шрифт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заголовках слайдов использован </a:t>
                      </a:r>
                      <a:r>
                        <a:rPr lang="ru-RU" b="1" dirty="0" smtClean="0"/>
                        <a:t>шрифт не того размера, который было необходимо использовать</a:t>
                      </a:r>
                      <a:r>
                        <a:rPr lang="ru-RU" dirty="0" smtClean="0"/>
                        <a:t> согласно условию задачи. Вместе с ошибкой по структуре на слайде 2 это приводит к необходимости оценить работу 0 баллов по критериям оценивания.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12" y="562577"/>
            <a:ext cx="2998009" cy="2262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41" y="562578"/>
            <a:ext cx="3004294" cy="226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754" y="560902"/>
            <a:ext cx="3004374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94" y="655863"/>
            <a:ext cx="5476649" cy="5337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7831" r="86429" b="49206"/>
          <a:stretch/>
        </p:blipFill>
        <p:spPr>
          <a:xfrm>
            <a:off x="7010400" y="655864"/>
            <a:ext cx="1872343" cy="3334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82976" t="27301" r="119" b="48360"/>
          <a:stretch/>
        </p:blipFill>
        <p:spPr>
          <a:xfrm>
            <a:off x="7010399" y="3989948"/>
            <a:ext cx="2474233" cy="200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7" y="202978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13.2 </a:t>
            </a:r>
            <a:r>
              <a:rPr lang="ru-RU" dirty="0"/>
              <a:t>Создайте в текстовом редакторе документ и напишите в нём </a:t>
            </a:r>
            <a:r>
              <a:rPr lang="ru-RU" dirty="0" smtClean="0"/>
              <a:t>следующий текст</a:t>
            </a:r>
            <a:r>
              <a:rPr lang="ru-RU" dirty="0"/>
              <a:t>, точно воспроизведя всё оформление текста, имеющееся в образце.</a:t>
            </a:r>
          </a:p>
          <a:p>
            <a:r>
              <a:rPr lang="ru-RU" dirty="0"/>
              <a:t>Данный текст должен быть написан шрифтом размером 14 пунктов. В </a:t>
            </a:r>
            <a:r>
              <a:rPr lang="ru-RU" dirty="0" smtClean="0"/>
              <a:t>тексте и </a:t>
            </a:r>
            <a:r>
              <a:rPr lang="ru-RU" dirty="0"/>
              <a:t>в таблице есть слова, выделенные полужирным шрифтом и </a:t>
            </a:r>
            <a:r>
              <a:rPr lang="ru-RU" dirty="0" smtClean="0"/>
              <a:t>курсивом. Заголовок </a:t>
            </a:r>
            <a:r>
              <a:rPr lang="ru-RU" dirty="0"/>
              <a:t>текста набран прописными буквами. Отступ первой строки</a:t>
            </a:r>
          </a:p>
          <a:p>
            <a:r>
              <a:rPr lang="ru-RU" dirty="0"/>
              <a:t>первого абзаца 1 см. Расстояние между строками текста не менее </a:t>
            </a:r>
            <a:r>
              <a:rPr lang="ru-RU" dirty="0" smtClean="0"/>
              <a:t>высоты одинарного</a:t>
            </a:r>
            <a:r>
              <a:rPr lang="ru-RU" dirty="0"/>
              <a:t>, но не более полуторного междустрочного интервала. </a:t>
            </a:r>
            <a:r>
              <a:rPr lang="ru-RU" dirty="0" smtClean="0"/>
              <a:t>Основной текст </a:t>
            </a:r>
            <a:r>
              <a:rPr lang="ru-RU" dirty="0"/>
              <a:t>выровнен по ширине, заголовок текста – по центру. В ячейках первой</a:t>
            </a:r>
          </a:p>
          <a:p>
            <a:r>
              <a:rPr lang="ru-RU" dirty="0"/>
              <a:t>строки таблицы применено выравнивание по центру горизонтали, в </a:t>
            </a:r>
            <a:r>
              <a:rPr lang="ru-RU" dirty="0" smtClean="0"/>
              <a:t>ячейках первого </a:t>
            </a:r>
            <a:r>
              <a:rPr lang="ru-RU" dirty="0"/>
              <a:t>столбца таблицы, кроме заголовка, текст выровнен по левому </a:t>
            </a:r>
            <a:r>
              <a:rPr lang="ru-RU" dirty="0" smtClean="0"/>
              <a:t>краю, в </a:t>
            </a:r>
            <a:r>
              <a:rPr lang="ru-RU" dirty="0"/>
              <a:t>остальных ячейках таблицы – по центру. Ширина таблицы меньше </a:t>
            </a:r>
            <a:r>
              <a:rPr lang="ru-RU" dirty="0" smtClean="0"/>
              <a:t>ширины основного </a:t>
            </a:r>
            <a:r>
              <a:rPr lang="ru-RU" dirty="0"/>
              <a:t>текста. Таблица выровнена на странице по центру </a:t>
            </a:r>
            <a:r>
              <a:rPr lang="ru-RU" dirty="0" smtClean="0"/>
              <a:t>горизонтали. При </a:t>
            </a:r>
            <a:r>
              <a:rPr lang="ru-RU" dirty="0"/>
              <a:t>этом допустимо, чтобы ширина Вашего текста отличалась от </a:t>
            </a:r>
            <a:r>
              <a:rPr lang="ru-RU" dirty="0" smtClean="0"/>
              <a:t>ширины текста </a:t>
            </a:r>
            <a:r>
              <a:rPr lang="ru-RU" dirty="0"/>
              <a:t>в примере, поскольку ширина текста зависит от размера </a:t>
            </a:r>
            <a:r>
              <a:rPr lang="ru-RU" dirty="0" smtClean="0"/>
              <a:t>страницы и </a:t>
            </a:r>
            <a:r>
              <a:rPr lang="ru-RU" dirty="0"/>
              <a:t>полей. В этом случае разбиение текста на строки должно </a:t>
            </a:r>
            <a:r>
              <a:rPr lang="ru-RU" dirty="0" smtClean="0"/>
              <a:t>соответствовать стандартной </a:t>
            </a:r>
            <a:r>
              <a:rPr lang="ru-RU" dirty="0"/>
              <a:t>ширине </a:t>
            </a:r>
            <a:r>
              <a:rPr lang="ru-RU" dirty="0" smtClean="0"/>
              <a:t>абзаца.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370" y="1957303"/>
            <a:ext cx="5465693" cy="2745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73371" y="2029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Интервалы между заголовком, текстом и таблицей не менее 12 пунктов, но не более 24 пунктов.</a:t>
            </a:r>
          </a:p>
          <a:p>
            <a:r>
              <a:rPr lang="ru-RU" dirty="0"/>
              <a:t>Текст сохраните в файле, имя которого Вам сообщат организаторы экзамена. Файл ответа необходимо сохранить в одном из следующих форматов: *.</a:t>
            </a:r>
            <a:r>
              <a:rPr lang="ru-RU" dirty="0" err="1"/>
              <a:t>odt</a:t>
            </a:r>
            <a:r>
              <a:rPr lang="ru-RU" dirty="0"/>
              <a:t>,</a:t>
            </a:r>
          </a:p>
          <a:p>
            <a:r>
              <a:rPr lang="ru-RU" dirty="0"/>
              <a:t>или *.</a:t>
            </a:r>
            <a:r>
              <a:rPr lang="en-US" dirty="0"/>
              <a:t>doc, </a:t>
            </a:r>
            <a:r>
              <a:rPr lang="ru-RU" dirty="0"/>
              <a:t>или *.</a:t>
            </a:r>
            <a:r>
              <a:rPr lang="en-US" dirty="0" err="1"/>
              <a:t>docx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4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671" y="-111966"/>
            <a:ext cx="2669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Критерии оценивания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69782"/>
              </p:ext>
            </p:extLst>
          </p:nvPr>
        </p:nvGraphicFramePr>
        <p:xfrm>
          <a:off x="1" y="213360"/>
          <a:ext cx="12191999" cy="664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689"/>
                <a:gridCol w="10319657"/>
                <a:gridCol w="808653"/>
              </a:tblGrid>
              <a:tr h="3196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Указания по оцениванию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Баллы</a:t>
                      </a:r>
                      <a:endParaRPr lang="ru-RU" sz="1600" dirty="0"/>
                    </a:p>
                  </a:txBody>
                  <a:tcPr/>
                </a:tc>
              </a:tr>
              <a:tr h="354563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Задание выполнено правильно. При проверке задания контролируется выполнение следующих элементов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Основной</a:t>
                      </a:r>
                    </a:p>
                    <a:p>
                      <a:r>
                        <a:rPr lang="ru-RU" sz="1400" dirty="0" smtClean="0"/>
                        <a:t>текст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Текст набран шрифтом размером 14 пунктов.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Верно выделены все необходимые слова полужирным или курсивным шрифтом.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Междустрочный интервал не менее одинарного, но не более полуторного. Интервалы между заголовком, текстом и таблицей не менее 12 пунктов, но не более 24 пунктов.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Текст в абзаце выровнен по ширине, заголовок – по центру.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Правильно установлен отступ первой строки (1 см), не допускается использование пробелов для задания отступа первой строки.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Разбиение текста на строки осуществляется текстовым редактором (не используются разрывы строк для перехода на новую строку).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Допускается всего не более пяти ошибок, среди них: орфографические, пунктуационные в расстановке пробелов между словами, знаками препинания; пропущенные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Таблица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Таблица имеет необходимое количество строк и столбцов.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ячейках таблицы верно выделены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необходимые слова полужирным или курсивным шрифтом.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обозначениях «км</a:t>
                      </a:r>
                      <a:r>
                        <a:rPr lang="ru-RU" sz="1800" b="0" i="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«км</a:t>
                      </a:r>
                      <a:r>
                        <a:rPr lang="ru-RU" sz="1800" b="0" i="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используется верхний индекс или специальный символ с кодом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B316.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 в ячейках заголовка и второго столбца таблицы выровнен по центру горизонтали. Текст в ячейках первого столбца, кроме заголовка, выровнен по левому краю.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Ширина таблицы меньше ширины основного текста.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Таблица выровнена на странице по центру горизонтали.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Допускается всего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трёх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ошибок: орфографических, пунктуационных, а также в расстановке пробелов между словами, знаками препинания; пропущенных слов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3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04172"/>
              </p:ext>
            </p:extLst>
          </p:nvPr>
        </p:nvGraphicFramePr>
        <p:xfrm>
          <a:off x="1" y="712476"/>
          <a:ext cx="12191999" cy="4773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4594"/>
                <a:gridCol w="917405"/>
              </a:tblGrid>
              <a:tr h="384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Указания по оцениванию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5456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выполнены условия, позволяющие поставить 2 балла.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выполнении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каждого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элемента задания (основного текста или таблицы) допущено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трёх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нарушений требований, перечисленных выше.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верно выполнен основной текст, но количество ошибок, допущенных в таблице, превышает три, либо таблица отсутствует.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Таблица выполнена полностью верно, но отсутствует основной текст, либо количество ошибок в основном тексте превышает три.</a:t>
                      </a:r>
                    </a:p>
                    <a:p>
                      <a:r>
                        <a:rPr lang="ru-RU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в 1 балл также ставится в случае, если задание в целом выполнено верно, но имеются существенные расхождения с образцом из условия,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например, вертикальный интервал между текстом и таблицей более высоты полутора строк текста или столбцы (строки) таблицы выполнены явно непропорционально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456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выполнены условия, позволяющие поставить 1 или 2 балла, или файл ответа представлен в ином формате, нежели это указано в условии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54563"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5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58" y="722300"/>
            <a:ext cx="122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Пример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8" y="1122410"/>
            <a:ext cx="6924675" cy="2628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8671" y="213267"/>
            <a:ext cx="6299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Оценивание </a:t>
            </a:r>
            <a:r>
              <a:rPr lang="ru-RU" sz="2000" dirty="0"/>
              <a:t>заданий </a:t>
            </a:r>
            <a:r>
              <a:rPr lang="ru-RU" sz="2000" dirty="0" smtClean="0"/>
              <a:t>линии 13.2 на </a:t>
            </a:r>
            <a:r>
              <a:rPr lang="ru-RU" sz="2000" dirty="0"/>
              <a:t>типичном примере.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0629" y="1122410"/>
            <a:ext cx="4441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Ширина таблицы</a:t>
            </a:r>
            <a:r>
              <a:rPr lang="ru-RU" b="1" dirty="0"/>
              <a:t> </a:t>
            </a:r>
            <a:r>
              <a:rPr lang="ru-RU" b="1" dirty="0" smtClean="0"/>
              <a:t>не</a:t>
            </a:r>
            <a:r>
              <a:rPr lang="ru-RU" dirty="0" smtClean="0"/>
              <a:t> меньше </a:t>
            </a:r>
            <a:r>
              <a:rPr lang="ru-RU" dirty="0"/>
              <a:t>ширины основного текста</a:t>
            </a:r>
            <a:r>
              <a:rPr lang="ru-RU" dirty="0" smtClean="0"/>
              <a:t>. Оценка 1 балл.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458" y="3860233"/>
            <a:ext cx="1242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Пример </a:t>
            </a:r>
            <a:r>
              <a:rPr lang="ru-RU" sz="2000" dirty="0" smtClean="0"/>
              <a:t>2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3" y="4271145"/>
            <a:ext cx="6915150" cy="228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50629" y="4260343"/>
            <a:ext cx="4368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Отсутствует </a:t>
            </a:r>
            <a:r>
              <a:rPr lang="ru-RU" dirty="0"/>
              <a:t>одна из строк таблицы. Оценка – 1 балл.</a:t>
            </a:r>
          </a:p>
        </p:txBody>
      </p:sp>
    </p:spTree>
    <p:extLst>
      <p:ext uri="{BB962C8B-B14F-4D97-AF65-F5344CB8AC3E}">
        <p14:creationId xmlns:p14="http://schemas.microsoft.com/office/powerpoint/2010/main" val="6110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7549219" cy="3255264"/>
          </a:xfrm>
        </p:spPr>
        <p:txBody>
          <a:bodyPr/>
          <a:lstStyle/>
          <a:p>
            <a:r>
              <a:rPr lang="ru-RU" dirty="0" smtClean="0"/>
              <a:t>Решение заданий 13, 14 ОГЭ по информатике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0933" y="4670246"/>
            <a:ext cx="3064282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С.Ю. Белянчева</a:t>
            </a:r>
            <a:br>
              <a:rPr lang="ru-RU" dirty="0" smtClean="0"/>
            </a:br>
            <a:r>
              <a:rPr lang="ru-RU" dirty="0" smtClean="0"/>
              <a:t>старший методист ЦИТ</a:t>
            </a:r>
            <a:br>
              <a:rPr lang="ru-RU" dirty="0" smtClean="0"/>
            </a:br>
            <a:r>
              <a:rPr lang="ru-RU" dirty="0" smtClean="0"/>
              <a:t> ГАУ ДПО ЯО ИРО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1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58" y="722300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Пример </a:t>
            </a:r>
            <a:r>
              <a:rPr lang="ru-RU" sz="2000" dirty="0" smtClean="0"/>
              <a:t>3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8" y="1122410"/>
            <a:ext cx="6905625" cy="1390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59216" y="1122410"/>
            <a:ext cx="4932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выполнено практически ни </a:t>
            </a:r>
            <a:r>
              <a:rPr lang="ru-RU" dirty="0" smtClean="0"/>
              <a:t>одного требования </a:t>
            </a:r>
            <a:r>
              <a:rPr lang="ru-RU" dirty="0"/>
              <a:t>к </a:t>
            </a:r>
            <a:r>
              <a:rPr lang="ru-RU" dirty="0" smtClean="0"/>
              <a:t>оформлению документа</a:t>
            </a:r>
            <a:r>
              <a:rPr lang="ru-RU" dirty="0"/>
              <a:t>, </a:t>
            </a:r>
            <a:r>
              <a:rPr lang="ru-RU" dirty="0" smtClean="0"/>
              <a:t>отсутствует </a:t>
            </a:r>
            <a:r>
              <a:rPr lang="ru-RU" dirty="0"/>
              <a:t>таблица. Оценка – 0 баллов.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458" y="2713115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Пример </a:t>
            </a:r>
            <a:r>
              <a:rPr lang="ru-RU" sz="2000" dirty="0" smtClean="0"/>
              <a:t>4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8" y="3113225"/>
            <a:ext cx="7000875" cy="2514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59216" y="3113225"/>
            <a:ext cx="4777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 экзамена полностью выполнил работу в области верхнего колонтитула. Работа полностью выполнена верно. Согласно критериям, работу необходимо </a:t>
            </a:r>
            <a:r>
              <a:rPr lang="ru-RU" dirty="0" smtClean="0"/>
              <a:t>оценить максимальным </a:t>
            </a:r>
            <a:r>
              <a:rPr lang="ru-RU" dirty="0"/>
              <a:t>баллом. </a:t>
            </a:r>
          </a:p>
        </p:txBody>
      </p:sp>
    </p:spTree>
    <p:extLst>
      <p:ext uri="{BB962C8B-B14F-4D97-AF65-F5344CB8AC3E}">
        <p14:creationId xmlns:p14="http://schemas.microsoft.com/office/powerpoint/2010/main" val="41280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4" y="467891"/>
            <a:ext cx="4081559" cy="4712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28" y="224046"/>
            <a:ext cx="5581650" cy="2600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060" y="3358242"/>
            <a:ext cx="5714418" cy="30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475" y="455941"/>
            <a:ext cx="1057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Интервалы между заголовком, текстом и таблицей не менее 12 пунктов, но не более 24 пунктов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75" y="1243206"/>
            <a:ext cx="4338038" cy="2675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06" y="1243206"/>
            <a:ext cx="4162231" cy="37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816" y="301699"/>
            <a:ext cx="5928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14. В электронную </a:t>
            </a:r>
            <a:r>
              <a:rPr lang="ru-RU" dirty="0"/>
              <a:t>таблицу внесли результаты анонимного тестирования. </a:t>
            </a:r>
            <a:r>
              <a:rPr lang="ru-RU" dirty="0" smtClean="0"/>
              <a:t>Все участники </a:t>
            </a:r>
            <a:r>
              <a:rPr lang="ru-RU" dirty="0"/>
              <a:t>набирали баллы, выполняя задания для левой и правой руки. </a:t>
            </a:r>
            <a:r>
              <a:rPr lang="ru-RU" dirty="0" smtClean="0"/>
              <a:t>Ниже приведены </a:t>
            </a:r>
            <a:r>
              <a:rPr lang="ru-RU" dirty="0"/>
              <a:t>первые строки получившейся таблицы.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16" y="1502027"/>
            <a:ext cx="5275345" cy="1745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816" y="3247052"/>
            <a:ext cx="57414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столбце A указан номер участника, в столбце B – пол, в столбце C – один </a:t>
            </a:r>
            <a:r>
              <a:rPr lang="ru-RU" dirty="0" smtClean="0"/>
              <a:t>из трёх </a:t>
            </a:r>
            <a:r>
              <a:rPr lang="ru-RU" dirty="0"/>
              <a:t>статусов: пенсионер, служащий, студент; в столбцах D, E – </a:t>
            </a:r>
            <a:r>
              <a:rPr lang="ru-RU" dirty="0" smtClean="0"/>
              <a:t>показатели тестирования </a:t>
            </a:r>
            <a:r>
              <a:rPr lang="ru-RU" dirty="0"/>
              <a:t>для левой и правой руки.</a:t>
            </a:r>
          </a:p>
          <a:p>
            <a:r>
              <a:rPr lang="ru-RU" dirty="0"/>
              <a:t>Всего в электронную таблицу были внесены данные 1000 </a:t>
            </a:r>
            <a:r>
              <a:rPr lang="ru-RU" dirty="0" smtClean="0"/>
              <a:t>участников. Порядок </a:t>
            </a:r>
            <a:r>
              <a:rPr lang="ru-RU" dirty="0"/>
              <a:t>записей в таблице произвольный.</a:t>
            </a:r>
          </a:p>
          <a:p>
            <a:r>
              <a:rPr lang="ru-RU" dirty="0"/>
              <a:t>Откройте файл с данной электронной таблицей (расположение файла </a:t>
            </a:r>
            <a:r>
              <a:rPr lang="ru-RU" dirty="0" smtClean="0"/>
              <a:t>Вам сообщат </a:t>
            </a:r>
            <a:r>
              <a:rPr lang="ru-RU" dirty="0"/>
              <a:t>организаторы экзамена).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44816" y="301699"/>
            <a:ext cx="55797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основании данных, </a:t>
            </a:r>
            <a:r>
              <a:rPr lang="ru-RU" dirty="0" smtClean="0"/>
              <a:t>содержащихся в </a:t>
            </a:r>
            <a:r>
              <a:rPr lang="ru-RU" dirty="0"/>
              <a:t>этой таблице, выполните задания.</a:t>
            </a:r>
          </a:p>
          <a:p>
            <a:r>
              <a:rPr lang="ru-RU" dirty="0"/>
              <a:t>1. Сколько женщин-пенсионеров участвовало </a:t>
            </a:r>
            <a:r>
              <a:rPr lang="ru-RU" dirty="0" smtClean="0"/>
              <a:t>в тестировании</a:t>
            </a:r>
            <a:r>
              <a:rPr lang="ru-RU" dirty="0"/>
              <a:t>? Ответ на </a:t>
            </a:r>
            <a:r>
              <a:rPr lang="ru-RU" dirty="0" smtClean="0"/>
              <a:t>этот вопрос </a:t>
            </a:r>
            <a:r>
              <a:rPr lang="ru-RU" dirty="0"/>
              <a:t>запишите в ячейку G2 таблицы.</a:t>
            </a:r>
          </a:p>
          <a:p>
            <a:r>
              <a:rPr lang="ru-RU" dirty="0"/>
              <a:t>2. Какова разница между максимальным и минимальным показателями </a:t>
            </a:r>
            <a:r>
              <a:rPr lang="ru-RU" dirty="0" smtClean="0"/>
              <a:t>для правой </a:t>
            </a:r>
            <a:r>
              <a:rPr lang="ru-RU" dirty="0"/>
              <a:t>руки? Ответ на этот вопрос запишите в ячейку G3 таблицы.</a:t>
            </a:r>
          </a:p>
          <a:p>
            <a:r>
              <a:rPr lang="ru-RU" dirty="0"/>
              <a:t>3. Постройте круговую диаграмму, отображающую </a:t>
            </a:r>
            <a:r>
              <a:rPr lang="ru-RU" dirty="0" smtClean="0"/>
              <a:t>соотношение количества </a:t>
            </a:r>
            <a:r>
              <a:rPr lang="ru-RU" dirty="0"/>
              <a:t>женщин-пенсионеров, женщин-студентов и </a:t>
            </a:r>
            <a:r>
              <a:rPr lang="ru-RU" dirty="0" smtClean="0"/>
              <a:t>женщин-служащих</a:t>
            </a:r>
            <a:r>
              <a:rPr lang="ru-RU" dirty="0"/>
              <a:t>. Левый верхний угол диаграммы разместите вблизи ячейки </a:t>
            </a:r>
            <a:r>
              <a:rPr lang="ru-RU" dirty="0" smtClean="0"/>
              <a:t>G6. В </a:t>
            </a:r>
            <a:r>
              <a:rPr lang="ru-RU" dirty="0"/>
              <a:t>поле диаграммы должны присутствовать легенда (обозначение, </a:t>
            </a:r>
            <a:r>
              <a:rPr lang="ru-RU" dirty="0" smtClean="0"/>
              <a:t>какой сектор </a:t>
            </a:r>
            <a:r>
              <a:rPr lang="ru-RU" dirty="0"/>
              <a:t>диаграммы соответствует каким данным) и числовые </a:t>
            </a:r>
            <a:r>
              <a:rPr lang="ru-RU" dirty="0" smtClean="0"/>
              <a:t>значения данных</a:t>
            </a:r>
            <a:r>
              <a:rPr lang="ru-RU" dirty="0"/>
              <a:t>, по которым построена диаграмма.</a:t>
            </a:r>
          </a:p>
          <a:p>
            <a:r>
              <a:rPr lang="ru-RU" dirty="0"/>
              <a:t>Полученную таблицу необходимо сохранить под именем, </a:t>
            </a:r>
            <a:r>
              <a:rPr lang="ru-RU" dirty="0" smtClean="0"/>
              <a:t>указанным организаторами </a:t>
            </a:r>
            <a:r>
              <a:rPr lang="ru-RU" dirty="0"/>
              <a:t>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19733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294" y="200057"/>
            <a:ext cx="7555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Содержание верного ответа и указания по оцениванию</a:t>
            </a:r>
          </a:p>
          <a:p>
            <a:r>
              <a:rPr lang="ru-RU" dirty="0"/>
              <a:t>(допускаются иные формулировки ответа, не искажающие его смысла)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294" y="994856"/>
            <a:ext cx="5670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столбце F для каждого участника определим, является ли </a:t>
            </a:r>
            <a:r>
              <a:rPr lang="ru-RU" dirty="0" smtClean="0"/>
              <a:t>участник женщиной </a:t>
            </a:r>
            <a:r>
              <a:rPr lang="ru-RU" dirty="0"/>
              <a:t>и пенсионером одновременно. Для этого в ячейку F2 </a:t>
            </a:r>
            <a:r>
              <a:rPr lang="ru-RU" dirty="0" smtClean="0"/>
              <a:t>запишем формулу</a:t>
            </a:r>
            <a:endParaRPr lang="ru-RU" dirty="0"/>
          </a:p>
          <a:p>
            <a:r>
              <a:rPr lang="ru-RU" dirty="0"/>
              <a:t>=ЕСЛИ(И(B2="жен";C2="пенсионер");1;0)</a:t>
            </a:r>
          </a:p>
          <a:p>
            <a:r>
              <a:rPr lang="ru-RU" dirty="0"/>
              <a:t>=IF(AND(B2="жен";C2="пенсионер");1;0)</a:t>
            </a:r>
          </a:p>
          <a:p>
            <a:r>
              <a:rPr lang="ru-RU" dirty="0"/>
              <a:t>Скопируем формулу из F2 во все ячейки диапазона F3:F1001. </a:t>
            </a:r>
            <a:r>
              <a:rPr lang="ru-RU" dirty="0" smtClean="0"/>
              <a:t>Благодаря использованию </a:t>
            </a:r>
            <a:r>
              <a:rPr lang="ru-RU" dirty="0"/>
              <a:t>относительных ссылок, в столбце F для строк 2–1001 </a:t>
            </a:r>
            <a:r>
              <a:rPr lang="ru-RU" dirty="0" smtClean="0"/>
              <a:t>будет записано </a:t>
            </a:r>
            <a:r>
              <a:rPr lang="ru-RU" dirty="0"/>
              <a:t>число 1, если участник удовлетворяет двум критериям отбора, и 0 </a:t>
            </a:r>
            <a:r>
              <a:rPr lang="ru-RU" dirty="0" smtClean="0"/>
              <a:t>– если </a:t>
            </a:r>
            <a:r>
              <a:rPr lang="ru-RU" dirty="0"/>
              <a:t>это не женщина-пенсионер.</a:t>
            </a:r>
          </a:p>
          <a:p>
            <a:r>
              <a:rPr lang="ru-RU" dirty="0"/>
              <a:t>Чтобы вычислить количество женщин-пенсионеров, достаточно в ячейке </a:t>
            </a:r>
            <a:r>
              <a:rPr lang="ru-RU" dirty="0" smtClean="0"/>
              <a:t>G2 посчитать </a:t>
            </a:r>
            <a:r>
              <a:rPr lang="ru-RU" dirty="0"/>
              <a:t>сумму значений ячеек диапазона F2:F1001</a:t>
            </a:r>
          </a:p>
          <a:p>
            <a:r>
              <a:rPr lang="ru-RU" dirty="0"/>
              <a:t>=СУММ(F2:F1001)</a:t>
            </a:r>
          </a:p>
          <a:p>
            <a:r>
              <a:rPr lang="ru-RU" dirty="0"/>
              <a:t>=SUM(F2:F1001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4188" y="994856"/>
            <a:ext cx="56695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ячейке G3 вычислим минимальное и максимальное значения </a:t>
            </a:r>
            <a:r>
              <a:rPr lang="ru-RU" dirty="0" smtClean="0"/>
              <a:t>показателей правой </a:t>
            </a:r>
            <a:r>
              <a:rPr lang="ru-RU" dirty="0"/>
              <a:t>руки и найдём их разность. Формула будет действовать на </a:t>
            </a:r>
            <a:r>
              <a:rPr lang="ru-RU" dirty="0" smtClean="0"/>
              <a:t>диапазон ячеек </a:t>
            </a:r>
            <a:r>
              <a:rPr lang="ru-RU" dirty="0"/>
              <a:t>E2:E1001</a:t>
            </a:r>
          </a:p>
          <a:p>
            <a:r>
              <a:rPr lang="ru-RU" dirty="0"/>
              <a:t>Получим формулу</a:t>
            </a:r>
          </a:p>
          <a:p>
            <a:r>
              <a:rPr lang="ru-RU" dirty="0"/>
              <a:t>=МАКС(E2:E1001)–МИН(E2:E1001)</a:t>
            </a:r>
          </a:p>
          <a:p>
            <a:r>
              <a:rPr lang="ru-RU" dirty="0"/>
              <a:t>=MAX(E2:E1001)–MIN(E2:E1001)</a:t>
            </a:r>
          </a:p>
          <a:p>
            <a:r>
              <a:rPr lang="ru-RU" dirty="0"/>
              <a:t>Возможны и другие способы решения задачи.</a:t>
            </a:r>
          </a:p>
          <a:p>
            <a:r>
              <a:rPr lang="ru-RU" dirty="0"/>
              <a:t>Если задание выполнено правильно, и при выполнении </a:t>
            </a:r>
            <a:r>
              <a:rPr lang="ru-RU" dirty="0" smtClean="0"/>
              <a:t>задания использовались </a:t>
            </a:r>
            <a:r>
              <a:rPr lang="ru-RU" dirty="0"/>
              <a:t>файлы, </a:t>
            </a:r>
            <a:r>
              <a:rPr lang="ru-RU" dirty="0" smtClean="0"/>
              <a:t>специально подготовленные </a:t>
            </a:r>
            <a:r>
              <a:rPr lang="ru-RU" dirty="0"/>
              <a:t>для </a:t>
            </a:r>
            <a:r>
              <a:rPr lang="ru-RU" dirty="0" smtClean="0"/>
              <a:t>проверки выполнения </a:t>
            </a:r>
            <a:r>
              <a:rPr lang="ru-RU" dirty="0"/>
              <a:t>данного задания, то должны получиться следующие ответы:</a:t>
            </a:r>
          </a:p>
          <a:p>
            <a:r>
              <a:rPr lang="ru-RU" dirty="0"/>
              <a:t>На первый вопрос: 143.</a:t>
            </a:r>
          </a:p>
          <a:p>
            <a:r>
              <a:rPr lang="ru-RU" dirty="0"/>
              <a:t>На второй вопрос: 49.</a:t>
            </a:r>
          </a:p>
          <a:p>
            <a:r>
              <a:rPr lang="ru-RU" dirty="0"/>
              <a:t>На третье задание: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272" y="4385286"/>
            <a:ext cx="2289301" cy="12823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14188" y="57982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Секторы диаграммы должны визуально соответствовать </a:t>
            </a:r>
            <a:r>
              <a:rPr lang="ru-RU" dirty="0" smtClean="0"/>
              <a:t>соотношению 143:240:100</a:t>
            </a:r>
            <a:r>
              <a:rPr lang="ru-RU" dirty="0"/>
              <a:t>. Порядок следования секторов может быть любым</a:t>
            </a:r>
          </a:p>
        </p:txBody>
      </p:sp>
    </p:spTree>
    <p:extLst>
      <p:ext uri="{BB962C8B-B14F-4D97-AF65-F5344CB8AC3E}">
        <p14:creationId xmlns:p14="http://schemas.microsoft.com/office/powerpoint/2010/main" val="22766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60798"/>
              </p:ext>
            </p:extLst>
          </p:nvPr>
        </p:nvGraphicFramePr>
        <p:xfrm>
          <a:off x="354562" y="712476"/>
          <a:ext cx="11495315" cy="5048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0332"/>
                <a:gridCol w="864983"/>
              </a:tblGrid>
              <a:tr h="384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Указания по оцениванию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84804">
                <a:tc gridSpan="2"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содержит три оцениваемых элемента: нужно определить два числовых значения и построить диаграмму. Первые два элемента считаются выполненными верно, если верно найдены требуемые числовые значения.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Диаграмма считается построенной верно, если её геометрические элементы правильно отображают представляемые данные, отображаемые данные определены правильно и явно указаны на диаграмме тем или иным способом, диаграмма снабжена легендой. Во всех случаях допустима запись ответа в другие ячейки (отличные от тех, которые указаны в задании) при условии правильности полученных ответов. Также допустима запись верных ответов в формате с большим или меньшим, чем указано в условии, количеством знаков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456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Верно выполнены все три оцениваемых элемента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5456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выполнены условия, позволяющие поставить 3 балла. При этом верно выполнены два оцениваемых элемента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5456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выполнены условия, позволяющие поставить 2 или 3 балла. При этом верно выполнен один оцениваемый элемент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456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выполнены условия, позволяющие поставить 1, 2 или 3 балла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54563"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5" y="379251"/>
            <a:ext cx="6210300" cy="3524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766" y="360590"/>
            <a:ext cx="2978409" cy="33446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02824" y="360590"/>
            <a:ext cx="466531" cy="3858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595" y="2481159"/>
            <a:ext cx="5511475" cy="39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семинара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Откройте файл с заданиями, выполните их и введите ответы в форму: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://forms.yandex.ru/u/67dd111d84227c203a0f15c2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584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26 марта в 15.00</a:t>
            </a:r>
          </a:p>
          <a:p>
            <a:pPr marL="0" indent="0">
              <a:buNone/>
            </a:pPr>
            <a:r>
              <a:rPr lang="ru-RU" dirty="0"/>
              <a:t>Семинар «Решение задач ОГЭ по информатике». Часть 2.</a:t>
            </a:r>
          </a:p>
          <a:p>
            <a:pPr marL="0" indent="0">
              <a:buNone/>
            </a:pPr>
            <a:r>
              <a:rPr lang="ru-RU" dirty="0"/>
              <a:t>Ведущий: Белякова Юлия Александровна, учитель информатики, МОУ СОШ № 5 г. Рыбинск</a:t>
            </a:r>
          </a:p>
          <a:p>
            <a:pPr marL="0" indent="0">
              <a:buNone/>
            </a:pPr>
            <a:r>
              <a:rPr lang="ru-RU" dirty="0"/>
              <a:t>Ссылка для подключения: </a:t>
            </a:r>
            <a:r>
              <a:rPr lang="ru-RU" dirty="0">
                <a:hlinkClick r:id="rId2"/>
              </a:rPr>
              <a:t>http</a:t>
            </a:r>
            <a:r>
              <a:rPr lang="ru-RU">
                <a:hlinkClick r:id="rId2"/>
              </a:rPr>
              <a:t>://</a:t>
            </a:r>
            <a:r>
              <a:rPr lang="ru-RU" smtClean="0">
                <a:hlinkClick r:id="rId2"/>
              </a:rPr>
              <a:t>iro.vr.mirapolis.ru/mira/miravr/2521673964</a:t>
            </a:r>
            <a:r>
              <a:rPr lang="ru-RU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25" name="Picture 1" descr="csm_logo_gia_25c1a27e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2202025"/>
            <a:ext cx="6667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1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0" y="1092087"/>
            <a:ext cx="11899853" cy="25696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480" y="399534"/>
            <a:ext cx="5127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Спецификация КИМ ОГЭ 2025 г.</a:t>
            </a:r>
          </a:p>
        </p:txBody>
      </p:sp>
    </p:spTree>
    <p:extLst>
      <p:ext uri="{BB962C8B-B14F-4D97-AF65-F5344CB8AC3E}">
        <p14:creationId xmlns:p14="http://schemas.microsoft.com/office/powerpoint/2010/main" val="1591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976" y="331801"/>
            <a:ext cx="406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Кодификатор ОГЭ 2025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5" y="855021"/>
            <a:ext cx="11844000" cy="3677542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63066"/>
              </p:ext>
            </p:extLst>
          </p:nvPr>
        </p:nvGraphicFramePr>
        <p:xfrm>
          <a:off x="0" y="4532563"/>
          <a:ext cx="12191999" cy="225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972"/>
                <a:gridCol w="105380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Код </a:t>
                      </a:r>
                      <a:r>
                        <a:rPr lang="ru-RU" sz="1800" u="none" strike="noStrike" kern="1200" baseline="0" dirty="0" err="1" smtClean="0"/>
                        <a:t>пров</a:t>
                      </a:r>
                      <a:r>
                        <a:rPr lang="en-US" sz="1800" u="none" strike="noStrike" kern="1200" baseline="0" dirty="0" smtClean="0"/>
                        <a:t>-</a:t>
                      </a:r>
                      <a:r>
                        <a:rPr lang="ru-RU" sz="1800" u="none" strike="noStrike" kern="1200" baseline="0" dirty="0" err="1" smtClean="0"/>
                        <a:t>го</a:t>
                      </a:r>
                      <a:endParaRPr lang="ru-RU" sz="1800" u="none" strike="noStrike" kern="1200" baseline="0" dirty="0" smtClean="0"/>
                    </a:p>
                    <a:p>
                      <a:r>
                        <a:rPr lang="ru-RU" sz="1800" u="none" strike="noStrike" kern="1200" baseline="0" dirty="0" smtClean="0"/>
                        <a:t>требования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Проверяемые требования к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метапредметным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результатам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освоения основной образовательной программы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основного общего образования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Базовые исследовательские действия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информацией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2.1.3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Публично представлять результаты выполненного опыта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(эксперимента,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исследования, проекта);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 выбирать формат выступления с учётом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 презентации и особенностей аудитории и в соответствии с ним составлять устные и письменные тексты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использованием иллюстративных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материалов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7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976" y="331801"/>
            <a:ext cx="406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Кодификатор ОГЭ 2025 г.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35467" y="855020"/>
            <a:ext cx="11819465" cy="5342580"/>
            <a:chOff x="132575" y="4532563"/>
            <a:chExt cx="10687050" cy="45339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575" y="4532563"/>
              <a:ext cx="10687050" cy="86677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575" y="7666288"/>
              <a:ext cx="10687050" cy="6953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575" y="5399338"/>
              <a:ext cx="10687050" cy="22669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575" y="8361613"/>
              <a:ext cx="10687050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6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Методические материалы для предметных</a:t>
            </a:r>
            <a:br>
              <a:rPr lang="ru-RU" dirty="0"/>
            </a:br>
            <a:r>
              <a:rPr lang="ru-RU" dirty="0" smtClean="0"/>
              <a:t>комиссий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проверке выполнения заданий с развёрнутым</a:t>
            </a:r>
            <a:br>
              <a:rPr lang="ru-RU" dirty="0"/>
            </a:br>
            <a:r>
              <a:rPr lang="ru-RU" dirty="0"/>
              <a:t>ответом экзаменационных работ ОГЭ 2025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doc.fipi.ru/oge/dlya-predmetnyh-komissiy-subektov-rf/2025/mr_oge_informatika_2025.pdf</a:t>
            </a:r>
            <a:endParaRPr lang="en-US" dirty="0" smtClean="0"/>
          </a:p>
          <a:p>
            <a:r>
              <a:rPr lang="ru-RU" dirty="0"/>
              <a:t>Задание 13.1 заключается в создании презентации из трёх слайдов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заданную </a:t>
            </a:r>
            <a:r>
              <a:rPr lang="ru-RU" dirty="0"/>
              <a:t>тему с использованием готового текстового и </a:t>
            </a:r>
            <a:r>
              <a:rPr lang="ru-RU" dirty="0" smtClean="0"/>
              <a:t>иллюстративного</a:t>
            </a:r>
            <a:r>
              <a:rPr lang="en-US" dirty="0" smtClean="0"/>
              <a:t> </a:t>
            </a:r>
            <a:r>
              <a:rPr lang="ru-RU" dirty="0" smtClean="0"/>
              <a:t>материала</a:t>
            </a:r>
            <a:endParaRPr lang="en-US" dirty="0" smtClean="0"/>
          </a:p>
          <a:p>
            <a:r>
              <a:rPr lang="ru-RU" dirty="0" smtClean="0"/>
              <a:t>Проверка</a:t>
            </a:r>
            <a:r>
              <a:rPr lang="en-US" dirty="0" smtClean="0"/>
              <a:t> </a:t>
            </a:r>
            <a:r>
              <a:rPr lang="ru-RU" dirty="0" smtClean="0"/>
              <a:t>задания </a:t>
            </a:r>
            <a:r>
              <a:rPr lang="ru-RU" dirty="0"/>
              <a:t>13.1 проводится в программе создания презентаций, </a:t>
            </a:r>
            <a:r>
              <a:rPr lang="ru-RU" dirty="0" smtClean="0"/>
              <a:t>соответствующей</a:t>
            </a:r>
            <a:r>
              <a:rPr lang="en-US" dirty="0" smtClean="0"/>
              <a:t> </a:t>
            </a:r>
            <a:r>
              <a:rPr lang="ru-RU" dirty="0" smtClean="0"/>
              <a:t>расширению </a:t>
            </a:r>
            <a:r>
              <a:rPr lang="ru-RU" dirty="0"/>
              <a:t>созданного обучающимся файла. В случае, если </a:t>
            </a:r>
            <a:r>
              <a:rPr lang="ru-RU" dirty="0" smtClean="0"/>
              <a:t>участник</a:t>
            </a:r>
            <a:r>
              <a:rPr lang="en-US" dirty="0" smtClean="0"/>
              <a:t> </a:t>
            </a:r>
            <a:r>
              <a:rPr lang="ru-RU" dirty="0" smtClean="0"/>
              <a:t>экзамена </a:t>
            </a:r>
            <a:r>
              <a:rPr lang="ru-RU" dirty="0"/>
              <a:t>сохранил файл в ином формате, нежели это перечислено в </a:t>
            </a:r>
            <a:r>
              <a:rPr lang="ru-RU" dirty="0" smtClean="0"/>
              <a:t>задании,</a:t>
            </a:r>
            <a:r>
              <a:rPr lang="en-US" dirty="0" smtClean="0"/>
              <a:t> </a:t>
            </a:r>
            <a:r>
              <a:rPr lang="ru-RU" dirty="0" smtClean="0"/>
              <a:t>работа </a:t>
            </a:r>
            <a:r>
              <a:rPr lang="ru-RU" dirty="0"/>
              <a:t>оценивается нулём баллов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2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Методические материалы для предметных</a:t>
            </a:r>
            <a:br>
              <a:rPr lang="ru-RU" dirty="0"/>
            </a:br>
            <a:r>
              <a:rPr lang="ru-RU" dirty="0" smtClean="0"/>
              <a:t>комиссий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проверке выполнения заданий с развёрнутым</a:t>
            </a:r>
            <a:br>
              <a:rPr lang="ru-RU" dirty="0"/>
            </a:br>
            <a:r>
              <a:rPr lang="ru-RU" dirty="0"/>
              <a:t>ответом экзаменационных работ ОГЭ 2025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doc.fipi.ru/oge/dlya-predmetnyh-komissiy-subektov-rf/2025/mr_oge_informatika_2025.pdf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задании 13.2 от выпускника </a:t>
            </a:r>
            <a:r>
              <a:rPr lang="ru-RU" dirty="0" smtClean="0"/>
              <a:t>требуется</a:t>
            </a:r>
            <a:r>
              <a:rPr lang="en-US" dirty="0" smtClean="0"/>
              <a:t> </a:t>
            </a:r>
            <a:r>
              <a:rPr lang="ru-RU" dirty="0" smtClean="0"/>
              <a:t>продемонстрировать </a:t>
            </a:r>
            <a:r>
              <a:rPr lang="ru-RU" dirty="0" err="1"/>
              <a:t>сформированность</a:t>
            </a:r>
            <a:r>
              <a:rPr lang="ru-RU" dirty="0"/>
              <a:t> умения создать в </a:t>
            </a:r>
            <a:r>
              <a:rPr lang="ru-RU" dirty="0" smtClean="0"/>
              <a:t>текстовом</a:t>
            </a:r>
            <a:r>
              <a:rPr lang="en-US" dirty="0" smtClean="0"/>
              <a:t> </a:t>
            </a:r>
            <a:r>
              <a:rPr lang="ru-RU" dirty="0" smtClean="0"/>
              <a:t>процессоре </a:t>
            </a:r>
            <a:r>
              <a:rPr lang="ru-RU" dirty="0"/>
              <a:t>текстовый документ и форматировать его по заданному образцу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r>
              <a:rPr lang="ru-RU" dirty="0"/>
              <a:t>Проверка задания 13.2 проводится в текстовом </a:t>
            </a:r>
            <a:r>
              <a:rPr lang="ru-RU" dirty="0" smtClean="0"/>
              <a:t>процессоре,</a:t>
            </a:r>
            <a:r>
              <a:rPr lang="en-US" dirty="0" smtClean="0"/>
              <a:t> </a:t>
            </a:r>
            <a:r>
              <a:rPr lang="ru-RU" dirty="0" smtClean="0"/>
              <a:t>соответствующем </a:t>
            </a:r>
            <a:r>
              <a:rPr lang="ru-RU" dirty="0"/>
              <a:t>расширению созданного учащимся файла. Е</a:t>
            </a:r>
            <a:r>
              <a:rPr lang="ru-RU" dirty="0" smtClean="0"/>
              <a:t>сли </a:t>
            </a:r>
            <a:r>
              <a:rPr lang="ru-RU" dirty="0"/>
              <a:t>участник экзамена сохранил файл в ином формате, </a:t>
            </a:r>
            <a:r>
              <a:rPr lang="ru-RU" dirty="0" smtClean="0"/>
              <a:t>нежели это </a:t>
            </a:r>
            <a:r>
              <a:rPr lang="ru-RU" dirty="0"/>
              <a:t>указано в задании, работа оценивается нулём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4098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Методические материалы для предметных</a:t>
            </a:r>
            <a:br>
              <a:rPr lang="ru-RU" dirty="0"/>
            </a:br>
            <a:r>
              <a:rPr lang="ru-RU" dirty="0" smtClean="0"/>
              <a:t>комиссий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проверке выполнения заданий с развёрнутым</a:t>
            </a:r>
            <a:br>
              <a:rPr lang="ru-RU" dirty="0"/>
            </a:br>
            <a:r>
              <a:rPr lang="ru-RU" dirty="0"/>
              <a:t>ответом экзаменационных работ ОГЭ 2025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doc.fipi.ru/oge/dlya-predmetnyh-komissiy-subektov-rf/2025/mr_oge_informatika_2025.pdf</a:t>
            </a:r>
            <a:endParaRPr lang="en-US" dirty="0" smtClean="0"/>
          </a:p>
          <a:p>
            <a:r>
              <a:rPr lang="ru-RU" dirty="0"/>
              <a:t>Задание 14 заключается в обработке большого массива </a:t>
            </a:r>
            <a:r>
              <a:rPr lang="ru-RU" dirty="0" smtClean="0"/>
              <a:t>данных с </a:t>
            </a:r>
            <a:r>
              <a:rPr lang="ru-RU" dirty="0"/>
              <a:t>использованием электронной таблицы. При выполнении задания </a:t>
            </a:r>
            <a:r>
              <a:rPr lang="ru-RU" dirty="0" smtClean="0"/>
              <a:t>необходимо использовать </a:t>
            </a:r>
            <a:r>
              <a:rPr lang="ru-RU" dirty="0"/>
              <a:t>программу для обработки информации, представленной в </a:t>
            </a:r>
            <a:r>
              <a:rPr lang="ru-RU" dirty="0" smtClean="0"/>
              <a:t>виде электронных </a:t>
            </a:r>
            <a:r>
              <a:rPr lang="ru-RU" dirty="0"/>
              <a:t>таблиц (табличный процессор), например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 smtClean="0"/>
              <a:t>Excel</a:t>
            </a:r>
            <a:r>
              <a:rPr lang="ru-RU" dirty="0" smtClean="0"/>
              <a:t>, ОpenOffice.org </a:t>
            </a:r>
            <a:r>
              <a:rPr lang="ru-RU" dirty="0" err="1"/>
              <a:t>Calc</a:t>
            </a:r>
            <a:r>
              <a:rPr lang="ru-RU" dirty="0"/>
              <a:t>, </a:t>
            </a:r>
            <a:r>
              <a:rPr lang="ru-RU" b="1" dirty="0" err="1"/>
              <a:t>LibreOffice</a:t>
            </a:r>
            <a:r>
              <a:rPr lang="ru-RU" b="1" dirty="0"/>
              <a:t> </a:t>
            </a:r>
            <a:r>
              <a:rPr lang="ru-RU" b="1" dirty="0" err="1"/>
              <a:t>Calc</a:t>
            </a:r>
            <a:r>
              <a:rPr lang="ru-RU" dirty="0"/>
              <a:t>, </a:t>
            </a:r>
            <a:r>
              <a:rPr lang="ru-RU" dirty="0" err="1"/>
              <a:t>МойОфис</a:t>
            </a:r>
            <a:r>
              <a:rPr lang="ru-RU" dirty="0"/>
              <a:t> Таблица, редактор </a:t>
            </a:r>
            <a:r>
              <a:rPr lang="ru-RU" dirty="0" smtClean="0"/>
              <a:t>таблиц Р7-Офис</a:t>
            </a:r>
            <a:r>
              <a:rPr lang="ru-RU" dirty="0"/>
              <a:t>, </a:t>
            </a:r>
            <a:r>
              <a:rPr lang="ru-RU" dirty="0" err="1"/>
              <a:t>Gnumeric</a:t>
            </a:r>
            <a:r>
              <a:rPr lang="ru-RU" dirty="0"/>
              <a:t>, Таблица WPS </a:t>
            </a:r>
            <a:r>
              <a:rPr lang="ru-RU" dirty="0" err="1"/>
              <a:t>Offices</a:t>
            </a:r>
            <a:r>
              <a:rPr lang="ru-RU" dirty="0"/>
              <a:t> или другую аналогичную программу</a:t>
            </a:r>
            <a:r>
              <a:rPr lang="ru-RU" dirty="0" smtClean="0"/>
              <a:t>.</a:t>
            </a:r>
          </a:p>
          <a:p>
            <a:r>
              <a:rPr lang="ru-RU" dirty="0"/>
              <a:t>При проверке выполнения задания 14 эксперт по расширению </a:t>
            </a:r>
            <a:r>
              <a:rPr lang="ru-RU" dirty="0" smtClean="0"/>
              <a:t>файла устанавливает </a:t>
            </a:r>
            <a:r>
              <a:rPr lang="ru-RU" dirty="0"/>
              <a:t>использовавшуюся версию табличного процессора и </a:t>
            </a:r>
            <a:r>
              <a:rPr lang="ru-RU" dirty="0" smtClean="0"/>
              <a:t>запускает его</a:t>
            </a:r>
            <a:r>
              <a:rPr lang="ru-RU" dirty="0"/>
              <a:t>. Далее проверка происходит в среде этого процессора.</a:t>
            </a:r>
          </a:p>
        </p:txBody>
      </p:sp>
    </p:spTree>
    <p:extLst>
      <p:ext uri="{BB962C8B-B14F-4D97-AF65-F5344CB8AC3E}">
        <p14:creationId xmlns:p14="http://schemas.microsoft.com/office/powerpoint/2010/main" val="6895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087" y="159657"/>
            <a:ext cx="596537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13.1 Создайте </a:t>
            </a:r>
            <a:r>
              <a:rPr lang="ru-RU" dirty="0"/>
              <a:t>презентацию из трёх слайдов на </a:t>
            </a:r>
            <a:r>
              <a:rPr lang="ru-RU" dirty="0" smtClean="0"/>
              <a:t>тему «Крыжовник». </a:t>
            </a:r>
            <a:endParaRPr lang="ru-RU" dirty="0"/>
          </a:p>
          <a:p>
            <a:r>
              <a:rPr lang="ru-RU" dirty="0"/>
              <a:t>Все слайды должны быть выполнены в едином стиле, каждый слайд </a:t>
            </a:r>
            <a:r>
              <a:rPr lang="ru-RU" dirty="0" smtClean="0"/>
              <a:t>должен быть </a:t>
            </a:r>
            <a:r>
              <a:rPr lang="ru-RU" dirty="0"/>
              <a:t>озаглавлен.</a:t>
            </a:r>
          </a:p>
          <a:p>
            <a:r>
              <a:rPr lang="ru-RU" dirty="0"/>
              <a:t>Презентацию сохраните в файле, имя которого Вам сообщат </a:t>
            </a:r>
            <a:r>
              <a:rPr lang="ru-RU" dirty="0" smtClean="0"/>
              <a:t>организаторы экзамена</a:t>
            </a:r>
            <a:r>
              <a:rPr lang="ru-RU" dirty="0"/>
              <a:t>. Файл ответа необходимо сохранить в одном из </a:t>
            </a:r>
            <a:r>
              <a:rPr lang="ru-RU" dirty="0" smtClean="0"/>
              <a:t>следующих форматов</a:t>
            </a:r>
            <a:r>
              <a:rPr lang="ru-RU" dirty="0"/>
              <a:t>: *.</a:t>
            </a:r>
            <a:r>
              <a:rPr lang="ru-RU" dirty="0" err="1"/>
              <a:t>odp</a:t>
            </a:r>
            <a:r>
              <a:rPr lang="ru-RU" dirty="0"/>
              <a:t>, *.</a:t>
            </a:r>
            <a:r>
              <a:rPr lang="ru-RU" dirty="0" err="1"/>
              <a:t>ppt</a:t>
            </a:r>
            <a:r>
              <a:rPr lang="ru-RU" dirty="0"/>
              <a:t>, *.</a:t>
            </a:r>
            <a:r>
              <a:rPr lang="ru-RU" dirty="0" err="1"/>
              <a:t>pptx</a:t>
            </a:r>
            <a:r>
              <a:rPr lang="ru-RU" dirty="0"/>
              <a:t>.</a:t>
            </a:r>
          </a:p>
          <a:p>
            <a:r>
              <a:rPr lang="ru-RU" dirty="0"/>
              <a:t>Требования к оформлению работы</a:t>
            </a:r>
          </a:p>
          <a:p>
            <a:r>
              <a:rPr lang="ru-RU" dirty="0"/>
              <a:t>1. Ровно три слайда без анимации. Параметры страницы (слайда): </a:t>
            </a:r>
            <a:r>
              <a:rPr lang="ru-RU" dirty="0" smtClean="0"/>
              <a:t>экран (16:9</a:t>
            </a:r>
            <a:r>
              <a:rPr lang="ru-RU" dirty="0"/>
              <a:t>), ориентация альбомная.</a:t>
            </a:r>
          </a:p>
          <a:p>
            <a:r>
              <a:rPr lang="ru-RU" dirty="0"/>
              <a:t>2. Содержание, структура, форматирование шрифта и </a:t>
            </a:r>
            <a:r>
              <a:rPr lang="ru-RU" dirty="0" smtClean="0"/>
              <a:t>размещение изображений </a:t>
            </a:r>
            <a:r>
              <a:rPr lang="ru-RU" dirty="0"/>
              <a:t>на слайдах:</a:t>
            </a:r>
          </a:p>
          <a:p>
            <a:pPr lvl="1"/>
            <a:r>
              <a:rPr lang="ru-RU" dirty="0"/>
              <a:t>● первый слайд – титульный слайд с названием презентации, в </a:t>
            </a:r>
            <a:r>
              <a:rPr lang="ru-RU" dirty="0" smtClean="0"/>
              <a:t>подзаголовке титульного </a:t>
            </a:r>
            <a:r>
              <a:rPr lang="ru-RU" dirty="0"/>
              <a:t>слайда в качестве информации об авторе </a:t>
            </a:r>
            <a:r>
              <a:rPr lang="ru-RU" dirty="0" smtClean="0"/>
              <a:t>презентации указывается </a:t>
            </a:r>
            <a:r>
              <a:rPr lang="ru-RU" dirty="0"/>
              <a:t>идентификационный номер участника экзамена;</a:t>
            </a:r>
          </a:p>
          <a:p>
            <a:pPr lvl="1"/>
            <a:r>
              <a:rPr lang="ru-RU" dirty="0"/>
              <a:t>● второй слайд – основная информация в соответствии с </a:t>
            </a:r>
            <a:r>
              <a:rPr lang="ru-RU" dirty="0" smtClean="0"/>
              <a:t>заданием, размещённая </a:t>
            </a:r>
            <a:r>
              <a:rPr lang="ru-RU" dirty="0"/>
              <a:t>по образцу на рисунке макета слайда 2:</a:t>
            </a:r>
          </a:p>
          <a:p>
            <a:pPr lvl="2"/>
            <a:r>
              <a:rPr lang="ru-RU" dirty="0"/>
              <a:t>• заголовок слайда;</a:t>
            </a:r>
          </a:p>
          <a:p>
            <a:pPr lvl="2"/>
            <a:r>
              <a:rPr lang="ru-RU" dirty="0"/>
              <a:t>• два изображения;</a:t>
            </a:r>
          </a:p>
          <a:p>
            <a:pPr lvl="2"/>
            <a:r>
              <a:rPr lang="ru-RU" dirty="0"/>
              <a:t>• два блока текста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52458" y="159657"/>
            <a:ext cx="59653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● </a:t>
            </a:r>
            <a:r>
              <a:rPr lang="ru-RU" dirty="0"/>
              <a:t>третий слайд – дополнительная информация по теме </a:t>
            </a:r>
            <a:r>
              <a:rPr lang="ru-RU" dirty="0" smtClean="0"/>
              <a:t>презентации, размещённая </a:t>
            </a:r>
            <a:r>
              <a:rPr lang="ru-RU" dirty="0"/>
              <a:t>по образцу на рисунке макета слайда 3:</a:t>
            </a:r>
          </a:p>
          <a:p>
            <a:pPr lvl="2"/>
            <a:r>
              <a:rPr lang="ru-RU" dirty="0"/>
              <a:t>• заголовок слайда;</a:t>
            </a:r>
          </a:p>
          <a:p>
            <a:pPr lvl="2"/>
            <a:r>
              <a:rPr lang="ru-RU" dirty="0"/>
              <a:t>• три изображения;</a:t>
            </a:r>
          </a:p>
          <a:p>
            <a:pPr lvl="2"/>
            <a:r>
              <a:rPr lang="ru-RU" dirty="0"/>
              <a:t>• три блока текста.</a:t>
            </a:r>
          </a:p>
          <a:p>
            <a:r>
              <a:rPr lang="ru-RU" dirty="0"/>
              <a:t>На макетах слайдов существенным является наличие всех объектов, </a:t>
            </a:r>
            <a:r>
              <a:rPr lang="ru-RU" dirty="0" smtClean="0"/>
              <a:t>включая заголовки</a:t>
            </a:r>
            <a:r>
              <a:rPr lang="ru-RU" dirty="0"/>
              <a:t>, их </a:t>
            </a:r>
            <a:r>
              <a:rPr lang="ru-RU" dirty="0" smtClean="0"/>
              <a:t>взаимное расположение</a:t>
            </a:r>
            <a:r>
              <a:rPr lang="ru-RU" dirty="0"/>
              <a:t>. Выравнивание объектов, </a:t>
            </a:r>
            <a:r>
              <a:rPr lang="ru-RU" dirty="0" smtClean="0"/>
              <a:t>ориентация изображений </a:t>
            </a:r>
            <a:r>
              <a:rPr lang="ru-RU" dirty="0"/>
              <a:t>выполняются произвольно в соответствии с замыслом </a:t>
            </a:r>
            <a:r>
              <a:rPr lang="ru-RU" dirty="0" smtClean="0"/>
              <a:t>автора работы </a:t>
            </a:r>
            <a:r>
              <a:rPr lang="ru-RU" dirty="0"/>
              <a:t>и служат наилучшему раскрытию темы</a:t>
            </a:r>
            <a:r>
              <a:rPr lang="ru-RU" dirty="0" smtClean="0"/>
              <a:t>.</a:t>
            </a:r>
          </a:p>
          <a:p>
            <a:r>
              <a:rPr lang="ru-RU" dirty="0"/>
              <a:t>В презентации должен использоваться единый тип шрифта (</a:t>
            </a:r>
            <a:r>
              <a:rPr lang="ru-RU" dirty="0" smtClean="0"/>
              <a:t>рубленый, с </a:t>
            </a:r>
            <a:r>
              <a:rPr lang="ru-RU" dirty="0"/>
              <a:t>засечками или </a:t>
            </a:r>
            <a:r>
              <a:rPr lang="ru-RU" dirty="0" err="1"/>
              <a:t>моноширинный</a:t>
            </a:r>
            <a:r>
              <a:rPr lang="ru-RU" dirty="0"/>
              <a:t>).</a:t>
            </a:r>
          </a:p>
          <a:p>
            <a:r>
              <a:rPr lang="ru-RU" dirty="0"/>
              <a:t>Размер шрифта для названия презентации на титульном слайде </a:t>
            </a:r>
            <a:r>
              <a:rPr lang="ru-RU" dirty="0" smtClean="0"/>
              <a:t>– 40 </a:t>
            </a:r>
            <a:r>
              <a:rPr lang="ru-RU" dirty="0"/>
              <a:t>пунктов, для подзаголовка на титульном слайде и заголовков слайдов </a:t>
            </a:r>
            <a:r>
              <a:rPr lang="ru-RU" dirty="0" smtClean="0"/>
              <a:t>– 24 </a:t>
            </a:r>
            <a:r>
              <a:rPr lang="ru-RU" dirty="0"/>
              <a:t>пункта, </a:t>
            </a:r>
            <a:r>
              <a:rPr lang="ru-RU" dirty="0" smtClean="0"/>
              <a:t>для подзаголовков </a:t>
            </a:r>
            <a:r>
              <a:rPr lang="ru-RU" dirty="0"/>
              <a:t>на втором и третьем слайдах и для </a:t>
            </a:r>
            <a:r>
              <a:rPr lang="ru-RU" dirty="0" smtClean="0"/>
              <a:t>основного текста </a:t>
            </a:r>
            <a:r>
              <a:rPr lang="ru-RU" dirty="0"/>
              <a:t>– 20 пунктов.</a:t>
            </a:r>
          </a:p>
          <a:p>
            <a:r>
              <a:rPr lang="ru-RU" dirty="0"/>
              <a:t>Текст не должен перекрывать основные изображения и </a:t>
            </a:r>
            <a:r>
              <a:rPr lang="ru-RU" dirty="0" smtClean="0"/>
              <a:t>сливаться с </a:t>
            </a:r>
            <a:r>
              <a:rPr lang="ru-RU" dirty="0"/>
              <a:t>фоном.</a:t>
            </a:r>
          </a:p>
        </p:txBody>
      </p:sp>
    </p:spTree>
    <p:extLst>
      <p:ext uri="{BB962C8B-B14F-4D97-AF65-F5344CB8AC3E}">
        <p14:creationId xmlns:p14="http://schemas.microsoft.com/office/powerpoint/2010/main" val="34492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335</TotalTime>
  <Words>2684</Words>
  <Application>Microsoft Office PowerPoint</Application>
  <PresentationFormat>Широкоэкранный</PresentationFormat>
  <Paragraphs>206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Corbel</vt:lpstr>
      <vt:lpstr>Wingdings 2</vt:lpstr>
      <vt:lpstr>Рама</vt:lpstr>
      <vt:lpstr>Семинар «Решение задач ОГЭ по информатике».  Часть 1</vt:lpstr>
      <vt:lpstr>Решение заданий 13, 14 ОГЭ по информатике</vt:lpstr>
      <vt:lpstr>Презентация PowerPoint</vt:lpstr>
      <vt:lpstr>Презентация PowerPoint</vt:lpstr>
      <vt:lpstr>Презентация PowerPoint</vt:lpstr>
      <vt:lpstr>Методические материалы для предметных комиссий по проверке выполнения заданий с развёрнутым ответом экзаменационных работ ОГЭ 2025 года</vt:lpstr>
      <vt:lpstr>Методические материалы для предметных комиссий по проверке выполнения заданий с развёрнутым ответом экзаменационных работ ОГЭ 2025 года</vt:lpstr>
      <vt:lpstr>Методические материалы для предметных комиссий по проверке выполнения заданий с развёрнутым ответом экзаменационных работ ОГЭ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семинара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заданий 13, 14 ОГЭ по информатике</dc:title>
  <dc:creator>Светлана Юрьевна Белянчева</dc:creator>
  <cp:lastModifiedBy>Светлана Юрьевна Белянчева</cp:lastModifiedBy>
  <cp:revision>28</cp:revision>
  <dcterms:created xsi:type="dcterms:W3CDTF">2025-03-19T07:51:40Z</dcterms:created>
  <dcterms:modified xsi:type="dcterms:W3CDTF">2025-03-21T11:17:33Z</dcterms:modified>
</cp:coreProperties>
</file>