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57" r:id="rId3"/>
    <p:sldId id="260" r:id="rId4"/>
    <p:sldId id="314" r:id="rId5"/>
    <p:sldId id="265" r:id="rId6"/>
    <p:sldId id="267" r:id="rId7"/>
    <p:sldId id="268" r:id="rId8"/>
    <p:sldId id="259" r:id="rId9"/>
    <p:sldId id="270" r:id="rId10"/>
    <p:sldId id="315" r:id="rId11"/>
    <p:sldId id="269" r:id="rId12"/>
    <p:sldId id="272" r:id="rId13"/>
    <p:sldId id="273" r:id="rId14"/>
    <p:sldId id="276" r:id="rId15"/>
    <p:sldId id="274" r:id="rId16"/>
    <p:sldId id="271" r:id="rId17"/>
    <p:sldId id="316" r:id="rId18"/>
    <p:sldId id="317" r:id="rId19"/>
    <p:sldId id="277" r:id="rId20"/>
    <p:sldId id="318" r:id="rId21"/>
    <p:sldId id="319" r:id="rId22"/>
    <p:sldId id="279" r:id="rId23"/>
    <p:sldId id="284" r:id="rId24"/>
    <p:sldId id="321" r:id="rId25"/>
    <p:sldId id="322" r:id="rId26"/>
    <p:sldId id="323" r:id="rId27"/>
    <p:sldId id="324" r:id="rId28"/>
    <p:sldId id="325" r:id="rId29"/>
    <p:sldId id="326" r:id="rId30"/>
    <p:sldId id="258" r:id="rId31"/>
    <p:sldId id="289" r:id="rId32"/>
    <p:sldId id="294" r:id="rId33"/>
    <p:sldId id="301" r:id="rId34"/>
    <p:sldId id="302" r:id="rId35"/>
    <p:sldId id="303" r:id="rId36"/>
    <p:sldId id="327" r:id="rId37"/>
    <p:sldId id="328" r:id="rId38"/>
    <p:sldId id="329" r:id="rId39"/>
    <p:sldId id="330" r:id="rId40"/>
    <p:sldId id="300" r:id="rId41"/>
    <p:sldId id="295" r:id="rId42"/>
    <p:sldId id="297" r:id="rId43"/>
    <p:sldId id="298" r:id="rId44"/>
    <p:sldId id="310" r:id="rId45"/>
    <p:sldId id="331" r:id="rId46"/>
    <p:sldId id="332" r:id="rId47"/>
    <p:sldId id="311" r:id="rId48"/>
    <p:sldId id="333" r:id="rId49"/>
    <p:sldId id="334" r:id="rId50"/>
    <p:sldId id="299" r:id="rId51"/>
    <p:sldId id="336" r:id="rId52"/>
    <p:sldId id="337" r:id="rId53"/>
    <p:sldId id="343" r:id="rId54"/>
    <p:sldId id="342" r:id="rId55"/>
    <p:sldId id="338" r:id="rId56"/>
    <p:sldId id="339" r:id="rId57"/>
    <p:sldId id="340" r:id="rId58"/>
    <p:sldId id="341" r:id="rId59"/>
    <p:sldId id="306" r:id="rId60"/>
    <p:sldId id="31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22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0" autoAdjust="0"/>
    <p:restoredTop sz="94660"/>
  </p:normalViewPr>
  <p:slideViewPr>
    <p:cSldViewPr snapToGrid="0">
      <p:cViewPr varScale="1">
        <p:scale>
          <a:sx n="63" d="100"/>
          <a:sy n="63" d="100"/>
        </p:scale>
        <p:origin x="72" y="960"/>
      </p:cViewPr>
      <p:guideLst>
        <p:guide orient="horz" pos="1003"/>
        <p:guide pos="22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3AD9C-570F-4A52-8899-0740F44819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10EE25C0-500C-431B-84FB-375D939EB81F}">
      <dgm:prSet phldrT="[Текст]" custT="1"/>
      <dgm:spPr/>
      <dgm:t>
        <a:bodyPr/>
        <a:lstStyle/>
        <a:p>
          <a:r>
            <a:rPr lang="en-US" sz="2000" dirty="0" smtClean="0">
              <a:latin typeface="Arial" panose="020B0604020202020204" pitchFamily="34" charset="0"/>
              <a:cs typeface="Arial" panose="020B0604020202020204" pitchFamily="34" charset="0"/>
            </a:rPr>
            <a:t>IPv4</a:t>
          </a:r>
          <a:endParaRPr lang="ru-RU" sz="2000" dirty="0">
            <a:latin typeface="Arial" panose="020B0604020202020204" pitchFamily="34" charset="0"/>
            <a:cs typeface="Arial" panose="020B0604020202020204" pitchFamily="34" charset="0"/>
          </a:endParaRPr>
        </a:p>
      </dgm:t>
    </dgm:pt>
    <dgm:pt modelId="{6A76929B-CF7F-4E77-84E3-8BDECBC78EDB}" type="parTrans" cxnId="{EF3F56A0-5E7B-4B99-A8AA-8116A4C26B1E}">
      <dgm:prSet/>
      <dgm:spPr/>
      <dgm:t>
        <a:bodyPr/>
        <a:lstStyle/>
        <a:p>
          <a:endParaRPr lang="ru-RU"/>
        </a:p>
      </dgm:t>
    </dgm:pt>
    <dgm:pt modelId="{87C285EF-BA5D-4470-9050-7D932FB0F6A7}" type="sibTrans" cxnId="{EF3F56A0-5E7B-4B99-A8AA-8116A4C26B1E}">
      <dgm:prSet/>
      <dgm:spPr/>
      <dgm:t>
        <a:bodyPr/>
        <a:lstStyle/>
        <a:p>
          <a:endParaRPr lang="ru-RU"/>
        </a:p>
      </dgm:t>
    </dgm:pt>
    <dgm:pt modelId="{4DEDED73-2B47-4616-9CA7-81F73EADA8D8}">
      <dgm:prSet phldrT="[Текст]" custT="1"/>
      <dgm:spPr/>
      <dgm:t>
        <a:bodyPr/>
        <a:lstStyle/>
        <a:p>
          <a:r>
            <a:rPr lang="en-US" sz="2000" dirty="0" smtClean="0">
              <a:latin typeface="Arial" panose="020B0604020202020204" pitchFamily="34" charset="0"/>
              <a:cs typeface="Arial" panose="020B0604020202020204" pitchFamily="34" charset="0"/>
            </a:rPr>
            <a:t>IPv6</a:t>
          </a:r>
          <a:endParaRPr lang="ru-RU" sz="2000" dirty="0">
            <a:latin typeface="Arial" panose="020B0604020202020204" pitchFamily="34" charset="0"/>
            <a:cs typeface="Arial" panose="020B0604020202020204" pitchFamily="34" charset="0"/>
          </a:endParaRPr>
        </a:p>
      </dgm:t>
    </dgm:pt>
    <dgm:pt modelId="{D3D0D47F-C9A2-4983-B233-4E0BD90EE231}" type="parTrans" cxnId="{275AAA4E-8423-488B-98BC-AE5D72A36866}">
      <dgm:prSet/>
      <dgm:spPr/>
      <dgm:t>
        <a:bodyPr/>
        <a:lstStyle/>
        <a:p>
          <a:endParaRPr lang="ru-RU"/>
        </a:p>
      </dgm:t>
    </dgm:pt>
    <dgm:pt modelId="{5E32C204-6F9D-4AB6-A423-B0C5144E8BAB}" type="sibTrans" cxnId="{275AAA4E-8423-488B-98BC-AE5D72A36866}">
      <dgm:prSet/>
      <dgm:spPr/>
      <dgm:t>
        <a:bodyPr/>
        <a:lstStyle/>
        <a:p>
          <a:endParaRPr lang="ru-RU"/>
        </a:p>
      </dgm:t>
    </dgm:pt>
    <dgm:pt modelId="{3AFEB7EA-6306-47AA-887E-F87A96E11557}" type="pres">
      <dgm:prSet presAssocID="{1813AD9C-570F-4A52-8899-0740F44819F7}" presName="diagram" presStyleCnt="0">
        <dgm:presLayoutVars>
          <dgm:dir/>
          <dgm:resizeHandles val="exact"/>
        </dgm:presLayoutVars>
      </dgm:prSet>
      <dgm:spPr/>
      <dgm:t>
        <a:bodyPr/>
        <a:lstStyle/>
        <a:p>
          <a:endParaRPr lang="ru-RU"/>
        </a:p>
      </dgm:t>
    </dgm:pt>
    <dgm:pt modelId="{E4432088-9271-443D-8624-E40736A0EE25}" type="pres">
      <dgm:prSet presAssocID="{10EE25C0-500C-431B-84FB-375D939EB81F}" presName="node" presStyleLbl="node1" presStyleIdx="0" presStyleCnt="2" custLinFactNeighborY="-86969">
        <dgm:presLayoutVars>
          <dgm:bulletEnabled val="1"/>
        </dgm:presLayoutVars>
      </dgm:prSet>
      <dgm:spPr/>
      <dgm:t>
        <a:bodyPr/>
        <a:lstStyle/>
        <a:p>
          <a:endParaRPr lang="ru-RU"/>
        </a:p>
      </dgm:t>
    </dgm:pt>
    <dgm:pt modelId="{BCF862E4-2FFA-49C8-A915-526B50B6C32E}" type="pres">
      <dgm:prSet presAssocID="{87C285EF-BA5D-4470-9050-7D932FB0F6A7}" presName="sibTrans" presStyleCnt="0"/>
      <dgm:spPr/>
    </dgm:pt>
    <dgm:pt modelId="{430C0356-5DCF-4207-9A56-34E049E47834}" type="pres">
      <dgm:prSet presAssocID="{4DEDED73-2B47-4616-9CA7-81F73EADA8D8}" presName="node" presStyleLbl="node1" presStyleIdx="1" presStyleCnt="2" custLinFactNeighborY="62802">
        <dgm:presLayoutVars>
          <dgm:bulletEnabled val="1"/>
        </dgm:presLayoutVars>
      </dgm:prSet>
      <dgm:spPr/>
      <dgm:t>
        <a:bodyPr/>
        <a:lstStyle/>
        <a:p>
          <a:endParaRPr lang="ru-RU"/>
        </a:p>
      </dgm:t>
    </dgm:pt>
  </dgm:ptLst>
  <dgm:cxnLst>
    <dgm:cxn modelId="{D16040A2-A799-4CDD-A0EA-B325CA491559}" type="presOf" srcId="{4DEDED73-2B47-4616-9CA7-81F73EADA8D8}" destId="{430C0356-5DCF-4207-9A56-34E049E47834}" srcOrd="0" destOrd="0" presId="urn:microsoft.com/office/officeart/2005/8/layout/default"/>
    <dgm:cxn modelId="{EF3F56A0-5E7B-4B99-A8AA-8116A4C26B1E}" srcId="{1813AD9C-570F-4A52-8899-0740F44819F7}" destId="{10EE25C0-500C-431B-84FB-375D939EB81F}" srcOrd="0" destOrd="0" parTransId="{6A76929B-CF7F-4E77-84E3-8BDECBC78EDB}" sibTransId="{87C285EF-BA5D-4470-9050-7D932FB0F6A7}"/>
    <dgm:cxn modelId="{5F54E5ED-0074-4AAA-A5CF-AE6E72D8D289}" type="presOf" srcId="{10EE25C0-500C-431B-84FB-375D939EB81F}" destId="{E4432088-9271-443D-8624-E40736A0EE25}" srcOrd="0" destOrd="0" presId="urn:microsoft.com/office/officeart/2005/8/layout/default"/>
    <dgm:cxn modelId="{275AAA4E-8423-488B-98BC-AE5D72A36866}" srcId="{1813AD9C-570F-4A52-8899-0740F44819F7}" destId="{4DEDED73-2B47-4616-9CA7-81F73EADA8D8}" srcOrd="1" destOrd="0" parTransId="{D3D0D47F-C9A2-4983-B233-4E0BD90EE231}" sibTransId="{5E32C204-6F9D-4AB6-A423-B0C5144E8BAB}"/>
    <dgm:cxn modelId="{FA189850-4592-47BD-8E6B-F4F0579CF19C}" type="presOf" srcId="{1813AD9C-570F-4A52-8899-0740F44819F7}" destId="{3AFEB7EA-6306-47AA-887E-F87A96E11557}" srcOrd="0" destOrd="0" presId="urn:microsoft.com/office/officeart/2005/8/layout/default"/>
    <dgm:cxn modelId="{956E8513-F745-401F-82C3-E2506867F9DA}" type="presParOf" srcId="{3AFEB7EA-6306-47AA-887E-F87A96E11557}" destId="{E4432088-9271-443D-8624-E40736A0EE25}" srcOrd="0" destOrd="0" presId="urn:microsoft.com/office/officeart/2005/8/layout/default"/>
    <dgm:cxn modelId="{6184098F-026C-48BE-AE9D-856876878169}" type="presParOf" srcId="{3AFEB7EA-6306-47AA-887E-F87A96E11557}" destId="{BCF862E4-2FFA-49C8-A915-526B50B6C32E}" srcOrd="1" destOrd="0" presId="urn:microsoft.com/office/officeart/2005/8/layout/default"/>
    <dgm:cxn modelId="{93040BA7-C784-44D7-A6AD-B728D6F11FAB}" type="presParOf" srcId="{3AFEB7EA-6306-47AA-887E-F87A96E11557}" destId="{430C0356-5DCF-4207-9A56-34E049E4783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32088-9271-443D-8624-E40736A0EE25}">
      <dsp:nvSpPr>
        <dsp:cNvPr id="0" name=""/>
        <dsp:cNvSpPr/>
      </dsp:nvSpPr>
      <dsp:spPr>
        <a:xfrm>
          <a:off x="0" y="971855"/>
          <a:ext cx="1482725" cy="88963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IPv4</a:t>
          </a:r>
          <a:endParaRPr lang="ru-RU" sz="2000" kern="1200" dirty="0">
            <a:latin typeface="Arial" panose="020B0604020202020204" pitchFamily="34" charset="0"/>
            <a:cs typeface="Arial" panose="020B0604020202020204" pitchFamily="34" charset="0"/>
          </a:endParaRPr>
        </a:p>
      </dsp:txBody>
      <dsp:txXfrm>
        <a:off x="0" y="971855"/>
        <a:ext cx="1482725" cy="889635"/>
      </dsp:txXfrm>
    </dsp:sp>
    <dsp:sp modelId="{430C0356-5DCF-4207-9A56-34E049E47834}">
      <dsp:nvSpPr>
        <dsp:cNvPr id="0" name=""/>
        <dsp:cNvSpPr/>
      </dsp:nvSpPr>
      <dsp:spPr>
        <a:xfrm>
          <a:off x="0" y="3342178"/>
          <a:ext cx="1482725" cy="88963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IPv6</a:t>
          </a:r>
          <a:endParaRPr lang="ru-RU" sz="2000" kern="1200" dirty="0">
            <a:latin typeface="Arial" panose="020B0604020202020204" pitchFamily="34" charset="0"/>
            <a:cs typeface="Arial" panose="020B0604020202020204" pitchFamily="34" charset="0"/>
          </a:endParaRPr>
        </a:p>
      </dsp:txBody>
      <dsp:txXfrm>
        <a:off x="0" y="3342178"/>
        <a:ext cx="1482725" cy="889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63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Date Placeholder 6"/>
          <p:cNvSpPr>
            <a:spLocks noGrp="1"/>
          </p:cNvSpPr>
          <p:nvPr>
            <p:ph type="dt" sz="half" idx="10"/>
          </p:nvPr>
        </p:nvSpPr>
        <p:spPr/>
        <p:txBody>
          <a:bodyPr/>
          <a:lstStyle/>
          <a:p>
            <a:fld id="{C6C52C72-DE31-F449-A4ED-4C594FD91407}" type="datetimeFigureOut">
              <a:rPr lang="en-US" smtClean="0"/>
              <a:pPr/>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754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Date Placeholder 6"/>
          <p:cNvSpPr>
            <a:spLocks noGrp="1"/>
          </p:cNvSpPr>
          <p:nvPr>
            <p:ph type="dt" sz="half" idx="10"/>
          </p:nvPr>
        </p:nvSpPr>
        <p:spPr/>
        <p:txBody>
          <a:bodyPr/>
          <a:lstStyle/>
          <a:p>
            <a:fld id="{ED62726E-379B-B349-9EED-81ED093FA806}" type="datetimeFigureOut">
              <a:rPr lang="en-US" smtClean="0"/>
              <a:pPr/>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24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50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FA1846-DA80-1C48-A609-854EA85C59AD}"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616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57302355-E14B-8545-A8F8-0FE83CC9D524}" type="datetimeFigureOut">
              <a:rPr lang="en-US" smtClean="0"/>
              <a:pPr/>
              <a:t>3/14/2025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184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02640F58-564D-2B4F-AE67-E407BA4FCF45}" type="datetimeFigureOut">
              <a:rPr lang="en-US" smtClean="0"/>
              <a:pPr/>
              <a:t>3/14/2025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96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F13A34C8-038E-2045-AF43-DF7DBB8E0E9E}" type="datetimeFigureOut">
              <a:rPr lang="en-US" smtClean="0"/>
              <a:pPr/>
              <a:t>3/14/2025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06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8C68F-D26B-8F47-958C-23B49CF8A634}" type="datetimeFigureOut">
              <a:rPr lang="en-US" smtClean="0"/>
              <a:pPr/>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639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D0DF5E60-9974-AC48-9591-99C2BB44B7CF}" type="datetimeFigureOut">
              <a:rPr lang="en-US" smtClean="0"/>
              <a:pPr/>
              <a:t>3/14/2025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25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18C79C5D-2A6F-F04D-97DA-BEF2467B64E4}" type="datetimeFigureOut">
              <a:rPr lang="en-US" smtClean="0"/>
              <a:pPr/>
              <a:t>3/14/2025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162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dirty="0"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9B482E8-6E0E-1B4F-B1FD-C69DB9E858D9}" type="datetimeFigureOut">
              <a:rPr lang="en-US" smtClean="0"/>
              <a:pPr/>
              <a:t>3/14/2025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5524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3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hyperlink" Target="https://kpolyakov.spb.ru/school/ege.htm" TargetMode="Externa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99.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4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2" Type="http://schemas.openxmlformats.org/officeDocument/2006/relationships/hyperlink" Target="https://stepik.org/course/220804"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9.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hyperlink" Target="https://kpolyakov.spb.ru/" TargetMode="External"/><Relationship Id="rId7" Type="http://schemas.openxmlformats.org/officeDocument/2006/relationships/image" Target="../media/image141.png"/><Relationship Id="rId2" Type="http://schemas.openxmlformats.org/officeDocument/2006/relationships/hyperlink" Target="https://kompege.ru/task" TargetMode="Externa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hyperlink" Target="http://iro.yar.ru/index.php?id=162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s://forms.yandex.ru/u/65f4084943f74f93fd3ec3b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focisco.ru/ip_calculator.ph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4867" y="1298448"/>
            <a:ext cx="8669866" cy="3255264"/>
          </a:xfrm>
        </p:spPr>
        <p:txBody>
          <a:bodyPr>
            <a:normAutofit fontScale="90000"/>
          </a:bodyPr>
          <a:lstStyle/>
          <a:p>
            <a:r>
              <a:rPr lang="ru-RU" sz="4800" dirty="0"/>
              <a:t>Решение задач ЕГЭ из разделов «Цифровая грамотность» и «Информационные технологии»</a:t>
            </a:r>
          </a:p>
        </p:txBody>
      </p:sp>
      <p:sp>
        <p:nvSpPr>
          <p:cNvPr id="3" name="Подзаголовок 2"/>
          <p:cNvSpPr>
            <a:spLocks noGrp="1"/>
          </p:cNvSpPr>
          <p:nvPr>
            <p:ph type="subTitle" idx="1"/>
          </p:nvPr>
        </p:nvSpPr>
        <p:spPr/>
        <p:txBody>
          <a:bodyPr/>
          <a:lstStyle/>
          <a:p>
            <a:r>
              <a:rPr lang="ru-RU" dirty="0" smtClean="0"/>
              <a:t>Белянчева С.Ю.</a:t>
            </a:r>
            <a:br>
              <a:rPr lang="ru-RU" dirty="0" smtClean="0"/>
            </a:br>
            <a:r>
              <a:rPr lang="ru-RU" dirty="0" smtClean="0"/>
              <a:t>старший методист ЦИТ</a:t>
            </a:r>
            <a:endParaRPr lang="ru-RU" dirty="0"/>
          </a:p>
        </p:txBody>
      </p:sp>
    </p:spTree>
    <p:extLst>
      <p:ext uri="{BB962C8B-B14F-4D97-AF65-F5344CB8AC3E}">
        <p14:creationId xmlns:p14="http://schemas.microsoft.com/office/powerpoint/2010/main" val="330831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0280" y="4504809"/>
            <a:ext cx="184731" cy="369332"/>
          </a:xfrm>
          <a:prstGeom prst="rect">
            <a:avLst/>
          </a:prstGeom>
        </p:spPr>
        <p:txBody>
          <a:bodyPr wrap="none">
            <a:spAutoFit/>
          </a:bodyPr>
          <a:lstStyle/>
          <a:p>
            <a:pPr lvl="0" defTabSz="914400">
              <a:defRPr/>
            </a:pPr>
            <a:endParaRPr lang="ru-RU" spc="3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588962" y="319087"/>
            <a:ext cx="8128001" cy="2108354"/>
          </a:xfrm>
          <a:prstGeom prst="rect">
            <a:avLst/>
          </a:prstGeom>
        </p:spPr>
      </p:pic>
      <p:pic>
        <p:nvPicPr>
          <p:cNvPr id="5" name="Рисунок 4"/>
          <p:cNvPicPr>
            <a:picLocks noChangeAspect="1"/>
          </p:cNvPicPr>
          <p:nvPr/>
        </p:nvPicPr>
        <p:blipFill>
          <a:blip r:embed="rId3"/>
          <a:stretch>
            <a:fillRect/>
          </a:stretch>
        </p:blipFill>
        <p:spPr>
          <a:xfrm>
            <a:off x="1361901" y="2778788"/>
            <a:ext cx="8934233" cy="3040121"/>
          </a:xfrm>
          <a:prstGeom prst="rect">
            <a:avLst/>
          </a:prstGeom>
        </p:spPr>
      </p:pic>
    </p:spTree>
    <p:extLst>
      <p:ext uri="{BB962C8B-B14F-4D97-AF65-F5344CB8AC3E}">
        <p14:creationId xmlns:p14="http://schemas.microsoft.com/office/powerpoint/2010/main" val="269390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81300" y="171451"/>
            <a:ext cx="6629400" cy="1309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2781300" y="171451"/>
            <a:ext cx="6629400" cy="1309687"/>
          </a:xfrm>
        </p:spPr>
        <p:txBody>
          <a:bodyPr/>
          <a:lstStyle/>
          <a:p>
            <a:pPr algn="ctr"/>
            <a:r>
              <a:rPr lang="ru-RU" dirty="0" smtClean="0"/>
              <a:t>Адрес сети = Маска </a:t>
            </a:r>
            <a:r>
              <a:rPr lang="en-US" dirty="0" smtClean="0"/>
              <a:t>&amp;</a:t>
            </a:r>
            <a:r>
              <a:rPr lang="ru-RU" dirty="0" smtClean="0"/>
              <a:t> </a:t>
            </a:r>
            <a:r>
              <a:rPr lang="en-US" dirty="0" smtClean="0"/>
              <a:t>IP-</a:t>
            </a:r>
            <a:r>
              <a:rPr lang="ru-RU" dirty="0" smtClean="0"/>
              <a:t>адрес</a:t>
            </a:r>
            <a:endParaRPr lang="ru-RU" dirty="0"/>
          </a:p>
        </p:txBody>
      </p:sp>
      <p:sp>
        <p:nvSpPr>
          <p:cNvPr id="4" name="TextBox 3"/>
          <p:cNvSpPr txBox="1"/>
          <p:nvPr/>
        </p:nvSpPr>
        <p:spPr>
          <a:xfrm>
            <a:off x="352425" y="2157412"/>
            <a:ext cx="11487150" cy="3416320"/>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Задачи:</a:t>
            </a:r>
          </a:p>
          <a:p>
            <a:pPr marL="342900" indent="-342900">
              <a:buFont typeface="+mj-lt"/>
              <a:buAutoNum type="arabicPeriod"/>
            </a:pPr>
            <a:r>
              <a:rPr lang="ru-RU" dirty="0" smtClean="0">
                <a:latin typeface="Arial" panose="020B0604020202020204" pitchFamily="34" charset="0"/>
                <a:cs typeface="Arial" panose="020B0604020202020204" pitchFamily="34" charset="0"/>
              </a:rPr>
              <a:t>Дано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адрес и маска. Найти адрес сети.</a:t>
            </a:r>
          </a:p>
          <a:p>
            <a:pPr marL="342900" indent="-342900">
              <a:buFont typeface="+mj-lt"/>
              <a:buAutoNum type="arabicPeriod"/>
            </a:pPr>
            <a:r>
              <a:rPr lang="ru-RU" dirty="0">
                <a:latin typeface="Arial" panose="020B0604020202020204" pitchFamily="34" charset="0"/>
                <a:cs typeface="Arial" panose="020B0604020202020204" pitchFamily="34" charset="0"/>
              </a:rPr>
              <a:t>Дано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 и маска. Найти номер компьютера в сети.</a:t>
            </a:r>
          </a:p>
          <a:p>
            <a:pPr marL="342900" indent="-342900">
              <a:buFont typeface="+mj-lt"/>
              <a:buAutoNum type="arabicPeriod"/>
            </a:pPr>
            <a:r>
              <a:rPr lang="ru-RU" dirty="0" smtClean="0">
                <a:latin typeface="Arial" panose="020B0604020202020204" pitchFamily="34" charset="0"/>
                <a:cs typeface="Arial" panose="020B0604020202020204" pitchFamily="34" charset="0"/>
              </a:rPr>
              <a:t>Дано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 и адрес </a:t>
            </a:r>
            <a:r>
              <a:rPr lang="ru-RU" dirty="0" smtClean="0">
                <a:latin typeface="Arial" panose="020B0604020202020204" pitchFamily="34" charset="0"/>
                <a:cs typeface="Arial" panose="020B0604020202020204" pitchFamily="34" charset="0"/>
              </a:rPr>
              <a:t>сети. Найти третий слева байт маски.</a:t>
            </a:r>
          </a:p>
          <a:p>
            <a:pPr marL="342900" indent="-342900">
              <a:buFont typeface="+mj-lt"/>
              <a:buAutoNum type="arabicPeriod"/>
            </a:pPr>
            <a:r>
              <a:rPr lang="ru-RU" dirty="0">
                <a:latin typeface="Arial" panose="020B0604020202020204" pitchFamily="34" charset="0"/>
                <a:cs typeface="Arial" panose="020B0604020202020204" pitchFamily="34" charset="0"/>
              </a:rPr>
              <a:t>Дано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 и адрес сети. Найти </a:t>
            </a:r>
            <a:r>
              <a:rPr lang="ru-RU" dirty="0" smtClean="0">
                <a:latin typeface="Arial" panose="020B0604020202020204" pitchFamily="34" charset="0"/>
                <a:cs typeface="Arial" panose="020B0604020202020204" pitchFamily="34" charset="0"/>
              </a:rPr>
              <a:t>наименьшее возможное значение третьего слева байта </a:t>
            </a:r>
            <a:r>
              <a:rPr lang="ru-RU" dirty="0">
                <a:latin typeface="Arial" panose="020B0604020202020204" pitchFamily="34" charset="0"/>
                <a:cs typeface="Arial" panose="020B0604020202020204" pitchFamily="34" charset="0"/>
              </a:rPr>
              <a:t>маски</a:t>
            </a:r>
            <a:r>
              <a:rPr lang="ru-RU" dirty="0" smtClean="0">
                <a:latin typeface="Arial" panose="020B0604020202020204" pitchFamily="34" charset="0"/>
                <a:cs typeface="Arial" panose="020B0604020202020204" pitchFamily="34" charset="0"/>
              </a:rPr>
              <a:t>.</a:t>
            </a:r>
          </a:p>
          <a:p>
            <a:pPr marL="342900" indent="-342900">
              <a:buFont typeface="+mj-lt"/>
              <a:buAutoNum type="arabicPeriod"/>
            </a:pPr>
            <a:r>
              <a:rPr lang="ru-RU" dirty="0">
                <a:latin typeface="Arial" panose="020B0604020202020204" pitchFamily="34" charset="0"/>
                <a:cs typeface="Arial" panose="020B0604020202020204" pitchFamily="34" charset="0"/>
              </a:rPr>
              <a:t>Дано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 и адрес сети. Найти </a:t>
            </a:r>
            <a:r>
              <a:rPr lang="ru-RU" dirty="0" smtClean="0">
                <a:latin typeface="Arial" panose="020B0604020202020204" pitchFamily="34" charset="0"/>
                <a:cs typeface="Arial" panose="020B0604020202020204" pitchFamily="34" charset="0"/>
              </a:rPr>
              <a:t>наименьшее количество единиц </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нулей в маске.</a:t>
            </a:r>
          </a:p>
          <a:p>
            <a:pPr marL="342900" indent="-342900">
              <a:buFont typeface="+mj-lt"/>
              <a:buAutoNum type="arabicPeriod"/>
            </a:pPr>
            <a:r>
              <a:rPr lang="ru-RU" dirty="0">
                <a:latin typeface="Arial" panose="020B0604020202020204" pitchFamily="34" charset="0"/>
                <a:cs typeface="Arial" panose="020B0604020202020204" pitchFamily="34" charset="0"/>
              </a:rPr>
              <a:t>Дано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 и адрес сети. Найти </a:t>
            </a:r>
            <a:r>
              <a:rPr lang="ru-RU" dirty="0" smtClean="0">
                <a:latin typeface="Arial" panose="020B0604020202020204" pitchFamily="34" charset="0"/>
                <a:cs typeface="Arial" panose="020B0604020202020204" pitchFamily="34" charset="0"/>
              </a:rPr>
              <a:t>количество вариантов </a:t>
            </a:r>
            <a:r>
              <a:rPr lang="ru-RU" dirty="0">
                <a:latin typeface="Arial" panose="020B0604020202020204" pitchFamily="34" charset="0"/>
                <a:cs typeface="Arial" panose="020B0604020202020204" pitchFamily="34" charset="0"/>
              </a:rPr>
              <a:t>маски</a:t>
            </a:r>
            <a:r>
              <a:rPr lang="ru-RU" dirty="0" smtClean="0">
                <a:latin typeface="Arial" panose="020B0604020202020204" pitchFamily="34" charset="0"/>
                <a:cs typeface="Arial" panose="020B0604020202020204" pitchFamily="34" charset="0"/>
              </a:rPr>
              <a:t>.</a:t>
            </a:r>
          </a:p>
          <a:p>
            <a:pPr marL="342900" indent="-342900">
              <a:buFont typeface="+mj-lt"/>
              <a:buAutoNum type="arabicPeriod"/>
            </a:pPr>
            <a:r>
              <a:rPr lang="ru-RU" dirty="0">
                <a:latin typeface="Arial" panose="020B0604020202020204" pitchFamily="34" charset="0"/>
                <a:cs typeface="Arial" panose="020B0604020202020204" pitchFamily="34" charset="0"/>
              </a:rPr>
              <a:t>Дано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 и адрес сети. Найти наибольшее количество возможных адресов в этой сети.</a:t>
            </a:r>
          </a:p>
          <a:p>
            <a:pPr marL="342900" indent="-342900">
              <a:buFont typeface="+mj-lt"/>
              <a:buAutoNum type="arabicPeriod"/>
            </a:pPr>
            <a:r>
              <a:rPr lang="ru-RU" dirty="0" smtClean="0">
                <a:latin typeface="Arial" panose="020B0604020202020204" pitchFamily="34" charset="0"/>
                <a:cs typeface="Arial" panose="020B0604020202020204" pitchFamily="34" charset="0"/>
              </a:rPr>
              <a:t>Дано два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 в одной сети. </a:t>
            </a:r>
            <a:r>
              <a:rPr lang="ru-RU" dirty="0">
                <a:latin typeface="Arial" panose="020B0604020202020204" pitchFamily="34" charset="0"/>
                <a:cs typeface="Arial" panose="020B0604020202020204" pitchFamily="34" charset="0"/>
              </a:rPr>
              <a:t>Найти </a:t>
            </a:r>
            <a:r>
              <a:rPr lang="ru-RU" dirty="0" smtClean="0">
                <a:latin typeface="Arial" panose="020B0604020202020204" pitchFamily="34" charset="0"/>
                <a:cs typeface="Arial" panose="020B0604020202020204" pitchFamily="34" charset="0"/>
              </a:rPr>
              <a:t>наибольшее </a:t>
            </a:r>
            <a:r>
              <a:rPr lang="ru-RU" dirty="0">
                <a:latin typeface="Arial" panose="020B0604020202020204" pitchFamily="34" charset="0"/>
                <a:cs typeface="Arial" panose="020B0604020202020204" pitchFamily="34" charset="0"/>
              </a:rPr>
              <a:t>возможное значение третьего слева байта маски</a:t>
            </a:r>
            <a:r>
              <a:rPr lang="ru-RU" dirty="0" smtClean="0">
                <a:latin typeface="Arial" panose="020B0604020202020204" pitchFamily="34" charset="0"/>
                <a:cs typeface="Arial" panose="020B0604020202020204" pitchFamily="34" charset="0"/>
              </a:rPr>
              <a:t>.</a:t>
            </a:r>
          </a:p>
          <a:p>
            <a:pPr marL="342900" indent="-342900">
              <a:buFont typeface="+mj-lt"/>
              <a:buAutoNum type="arabicPeriod"/>
            </a:pPr>
            <a:r>
              <a:rPr lang="ru-RU" dirty="0">
                <a:latin typeface="Arial" panose="020B0604020202020204" pitchFamily="34" charset="0"/>
                <a:cs typeface="Arial" panose="020B0604020202020204" pitchFamily="34" charset="0"/>
              </a:rPr>
              <a:t>Дано два </a:t>
            </a:r>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 в </a:t>
            </a:r>
            <a:r>
              <a:rPr lang="ru-RU" dirty="0" smtClean="0">
                <a:latin typeface="Arial" panose="020B0604020202020204" pitchFamily="34" charset="0"/>
                <a:cs typeface="Arial" panose="020B0604020202020204" pitchFamily="34" charset="0"/>
              </a:rPr>
              <a:t>разных сетях. </a:t>
            </a:r>
            <a:r>
              <a:rPr lang="ru-RU" dirty="0">
                <a:latin typeface="Arial" panose="020B0604020202020204" pitchFamily="34" charset="0"/>
                <a:cs typeface="Arial" panose="020B0604020202020204" pitchFamily="34" charset="0"/>
              </a:rPr>
              <a:t>Найти </a:t>
            </a:r>
            <a:r>
              <a:rPr lang="ru-RU" dirty="0" smtClean="0">
                <a:latin typeface="Arial" panose="020B0604020202020204" pitchFamily="34" charset="0"/>
                <a:cs typeface="Arial" panose="020B0604020202020204" pitchFamily="34" charset="0"/>
              </a:rPr>
              <a:t>наименьшее </a:t>
            </a:r>
            <a:r>
              <a:rPr lang="ru-RU" dirty="0">
                <a:latin typeface="Arial" panose="020B0604020202020204" pitchFamily="34" charset="0"/>
                <a:cs typeface="Arial" panose="020B0604020202020204" pitchFamily="34" charset="0"/>
              </a:rPr>
              <a:t>возможное значение третьего слева байта маски</a:t>
            </a:r>
            <a:r>
              <a:rPr lang="ru-RU" dirty="0" smtClean="0">
                <a:latin typeface="Arial" panose="020B0604020202020204" pitchFamily="34" charset="0"/>
                <a:cs typeface="Arial" panose="020B0604020202020204" pitchFamily="34" charset="0"/>
              </a:rPr>
              <a:t>.</a:t>
            </a:r>
          </a:p>
          <a:p>
            <a:pPr marL="342900" indent="-342900">
              <a:buFont typeface="+mj-lt"/>
              <a:buAutoNum type="arabicPeriod"/>
            </a:pPr>
            <a:r>
              <a:rPr lang="ru-RU" dirty="0" smtClean="0">
                <a:latin typeface="Arial" panose="020B0604020202020204" pitchFamily="34" charset="0"/>
                <a:cs typeface="Arial" panose="020B0604020202020204" pitchFamily="34" charset="0"/>
              </a:rPr>
              <a:t>Дано адрес сети и маска. Найти количество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-адресов, удовлетворяющих определенному условию.</a:t>
            </a:r>
          </a:p>
          <a:p>
            <a:pPr marL="342900" indent="-342900">
              <a:buFont typeface="+mj-lt"/>
              <a:buAutoNum type="arabicPeriod"/>
            </a:pPr>
            <a:r>
              <a:rPr lang="ru-RU" dirty="0" smtClean="0">
                <a:latin typeface="Arial" panose="020B0604020202020204" pitchFamily="34" charset="0"/>
                <a:cs typeface="Arial" panose="020B0604020202020204" pitchFamily="34" charset="0"/>
              </a:rPr>
              <a:t>Дано маска. Найти количество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адресов, </a:t>
            </a:r>
            <a:r>
              <a:rPr lang="ru-RU" dirty="0">
                <a:latin typeface="Arial" panose="020B0604020202020204" pitchFamily="34" charset="0"/>
                <a:cs typeface="Arial" panose="020B0604020202020204" pitchFamily="34" charset="0"/>
              </a:rPr>
              <a:t>удовлетворяющих определенному условию</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824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961" y="278475"/>
            <a:ext cx="11048857" cy="2308324"/>
          </a:xfrm>
          <a:prstGeom prst="rect">
            <a:avLst/>
          </a:prstGeom>
        </p:spPr>
        <p:txBody>
          <a:bodyPr wrap="square">
            <a:spAutoFit/>
          </a:bodyPr>
          <a:lstStyle/>
          <a:p>
            <a:pPr lvl="0"/>
            <a:r>
              <a:rPr lang="ru-RU" dirty="0" smtClean="0">
                <a:latin typeface="Arial" panose="020B0604020202020204" pitchFamily="34" charset="0"/>
                <a:cs typeface="Arial" panose="020B0604020202020204" pitchFamily="34" charset="0"/>
              </a:rPr>
              <a:t>241) В </a:t>
            </a:r>
            <a:r>
              <a:rPr lang="ru-RU" dirty="0">
                <a:latin typeface="Arial" panose="020B0604020202020204" pitchFamily="34" charset="0"/>
                <a:cs typeface="Arial" panose="020B0604020202020204" pitchFamily="34" charset="0"/>
              </a:rPr>
              <a:t>терминологии сетей TCP/IP маской сети называют двоичное число, которое показывает, какая часть IP-адреса узла сети относится к адресу сети, а какая – к адресу узла в этой сети. Адрес сети получается в результате применения поразрядной конъюнкции к заданному адресу узла и его маске. Широковещательным адресом называется специализированный адрес, в котором на месте нулей в маске стоят единицы. Сеть задана IP-адресом одного из входящих в неё узлов 135.13.142.29 и сетевой маской 255.255.255.128. Найдите наибольший IP-адрес в данной сети, который может быть назначен компьютеру. В ответе укажите найденный IP-адрес без разделителей. Например, если бы найденный адрес был равен 111.22.3.44, то в ответе следовало бы записать 11122344.</a:t>
            </a:r>
          </a:p>
        </p:txBody>
      </p:sp>
      <p:graphicFrame>
        <p:nvGraphicFramePr>
          <p:cNvPr id="4" name="Таблица 3"/>
          <p:cNvGraphicFramePr>
            <a:graphicFrameLocks noGrp="1"/>
          </p:cNvGraphicFramePr>
          <p:nvPr>
            <p:extLst>
              <p:ext uri="{D42A27DB-BD31-4B8C-83A1-F6EECF244321}">
                <p14:modId xmlns:p14="http://schemas.microsoft.com/office/powerpoint/2010/main" val="3176174349"/>
              </p:ext>
            </p:extLst>
          </p:nvPr>
        </p:nvGraphicFramePr>
        <p:xfrm>
          <a:off x="588961" y="2848122"/>
          <a:ext cx="10483592" cy="1112520"/>
        </p:xfrm>
        <a:graphic>
          <a:graphicData uri="http://schemas.openxmlformats.org/drawingml/2006/table">
            <a:tbl>
              <a:tblPr firstRow="1" bandRow="1">
                <a:tableStyleId>{BC89EF96-8CEA-46FF-86C4-4CE0E7609802}</a:tableStyleId>
              </a:tblPr>
              <a:tblGrid>
                <a:gridCol w="1433305">
                  <a:extLst>
                    <a:ext uri="{9D8B030D-6E8A-4147-A177-3AD203B41FA5}">
                      <a16:colId xmlns="" xmlns:a16="http://schemas.microsoft.com/office/drawing/2014/main" val="20000"/>
                    </a:ext>
                  </a:extLst>
                </a:gridCol>
                <a:gridCol w="2084221">
                  <a:extLst>
                    <a:ext uri="{9D8B030D-6E8A-4147-A177-3AD203B41FA5}">
                      <a16:colId xmlns="" xmlns:a16="http://schemas.microsoft.com/office/drawing/2014/main" val="20001"/>
                    </a:ext>
                  </a:extLst>
                </a:gridCol>
                <a:gridCol w="6966066">
                  <a:extLst>
                    <a:ext uri="{9D8B030D-6E8A-4147-A177-3AD203B41FA5}">
                      <a16:colId xmlns="" xmlns:a16="http://schemas.microsoft.com/office/drawing/2014/main" val="20002"/>
                    </a:ext>
                  </a:extLst>
                </a:gridCol>
              </a:tblGrid>
              <a:tr h="370840">
                <a:tc>
                  <a:txBody>
                    <a:bodyPr/>
                    <a:lstStyle/>
                    <a:p>
                      <a:r>
                        <a:rPr lang="en-US" b="0" dirty="0" smtClean="0">
                          <a:latin typeface="Arial" panose="020B0604020202020204" pitchFamily="34" charset="0"/>
                          <a:cs typeface="Arial" panose="020B0604020202020204" pitchFamily="34" charset="0"/>
                        </a:rPr>
                        <a:t>IP</a:t>
                      </a:r>
                      <a:endParaRPr lang="ru-RU" b="0" dirty="0">
                        <a:latin typeface="Arial" panose="020B0604020202020204" pitchFamily="34" charset="0"/>
                        <a:cs typeface="Arial" panose="020B0604020202020204" pitchFamily="34" charset="0"/>
                      </a:endParaRPr>
                    </a:p>
                  </a:txBody>
                  <a:tcPr/>
                </a:tc>
                <a:tc>
                  <a:txBody>
                    <a:bodyPr/>
                    <a:lstStyle/>
                    <a:p>
                      <a:r>
                        <a:rPr lang="ru-RU" b="0" dirty="0" smtClean="0">
                          <a:latin typeface="Arial" panose="020B0604020202020204" pitchFamily="34" charset="0"/>
                          <a:cs typeface="Arial" panose="020B0604020202020204" pitchFamily="34" charset="0"/>
                        </a:rPr>
                        <a:t>135.13.142.29</a:t>
                      </a:r>
                      <a:endParaRPr lang="ru-RU"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150" dirty="0" smtClean="0">
                          <a:latin typeface="Arial" panose="020B0604020202020204" pitchFamily="34" charset="0"/>
                          <a:cs typeface="Arial" panose="020B0604020202020204" pitchFamily="34" charset="0"/>
                        </a:rPr>
                        <a:t>10000111.00001101.10001110.</a:t>
                      </a:r>
                      <a:r>
                        <a:rPr lang="en-US" b="0" spc="240" baseline="0" dirty="0" smtClean="0">
                          <a:latin typeface="Arial" panose="020B0604020202020204" pitchFamily="34" charset="0"/>
                          <a:cs typeface="Arial" panose="020B0604020202020204" pitchFamily="34" charset="0"/>
                        </a:rPr>
                        <a:t>0</a:t>
                      </a:r>
                      <a:r>
                        <a:rPr lang="en-US" b="0" spc="240" baseline="0" dirty="0" smtClean="0">
                          <a:solidFill>
                            <a:srgbClr val="FF0000"/>
                          </a:solidFill>
                          <a:latin typeface="Arial" panose="020B0604020202020204" pitchFamily="34" charset="0"/>
                          <a:cs typeface="Arial" panose="020B0604020202020204" pitchFamily="34" charset="0"/>
                        </a:rPr>
                        <a:t>0011101</a:t>
                      </a:r>
                      <a:endParaRPr lang="ru-RU" b="0" spc="24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US" dirty="0" smtClean="0">
                          <a:latin typeface="Arial" panose="020B0604020202020204" pitchFamily="34" charset="0"/>
                          <a:cs typeface="Arial" panose="020B0604020202020204" pitchFamily="34" charset="0"/>
                        </a:rPr>
                        <a:t>Mask</a:t>
                      </a:r>
                      <a:endParaRPr lang="ru-RU"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255.255.255.128</a:t>
                      </a:r>
                      <a:endParaRPr lang="ru-RU" dirty="0">
                        <a:latin typeface="Arial" panose="020B0604020202020204" pitchFamily="34" charset="0"/>
                        <a:cs typeface="Arial" panose="020B0604020202020204" pitchFamily="34" charset="0"/>
                      </a:endParaRPr>
                    </a:p>
                  </a:txBody>
                  <a:tcPr/>
                </a:tc>
                <a:tc>
                  <a:txBody>
                    <a:bodyPr/>
                    <a:lstStyle/>
                    <a:p>
                      <a:r>
                        <a:rPr lang="en-US" spc="220" baseline="0" dirty="0" smtClean="0">
                          <a:latin typeface="Arial" panose="020B0604020202020204" pitchFamily="34" charset="0"/>
                          <a:cs typeface="Arial" panose="020B0604020202020204" pitchFamily="34" charset="0"/>
                        </a:rPr>
                        <a:t>11111111.</a:t>
                      </a:r>
                      <a:r>
                        <a:rPr lang="en-US" spc="250" baseline="0" dirty="0" smtClean="0">
                          <a:latin typeface="Arial" panose="020B0604020202020204" pitchFamily="34" charset="0"/>
                          <a:cs typeface="Arial" panose="020B0604020202020204" pitchFamily="34" charset="0"/>
                        </a:rPr>
                        <a:t>11111111</a:t>
                      </a:r>
                      <a:r>
                        <a:rPr lang="en-US" spc="220" baseline="0" dirty="0" smtClean="0">
                          <a:latin typeface="Arial" panose="020B0604020202020204" pitchFamily="34" charset="0"/>
                          <a:cs typeface="Arial" panose="020B0604020202020204" pitchFamily="34" charset="0"/>
                        </a:rPr>
                        <a:t>.11111111.1</a:t>
                      </a:r>
                      <a:r>
                        <a:rPr lang="en-US" spc="220" baseline="0" dirty="0" smtClean="0">
                          <a:solidFill>
                            <a:srgbClr val="FF0000"/>
                          </a:solidFill>
                          <a:latin typeface="Arial" panose="020B0604020202020204" pitchFamily="34" charset="0"/>
                          <a:cs typeface="Arial" panose="020B0604020202020204" pitchFamily="34" charset="0"/>
                        </a:rPr>
                        <a:t>0000000</a:t>
                      </a:r>
                      <a:endParaRPr lang="ru-RU" spc="22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latin typeface="Arial" panose="020B0604020202020204" pitchFamily="34" charset="0"/>
                          <a:cs typeface="Arial" panose="020B0604020202020204" pitchFamily="34" charset="0"/>
                        </a:rPr>
                        <a:t>IP_max</a:t>
                      </a:r>
                      <a:endParaRPr lang="ru-RU" b="0" dirty="0" smtClean="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150" dirty="0" smtClean="0">
                          <a:latin typeface="Arial" panose="020B0604020202020204" pitchFamily="34" charset="0"/>
                          <a:cs typeface="Arial" panose="020B0604020202020204" pitchFamily="34" charset="0"/>
                        </a:rPr>
                        <a:t>10000111.00001101.10001110.</a:t>
                      </a:r>
                      <a:r>
                        <a:rPr lang="en-US" b="0" spc="310" baseline="0" dirty="0" smtClean="0">
                          <a:solidFill>
                            <a:srgbClr val="00B0F0"/>
                          </a:solidFill>
                          <a:latin typeface="Arial" panose="020B0604020202020204" pitchFamily="34" charset="0"/>
                          <a:cs typeface="Arial" panose="020B0604020202020204" pitchFamily="34" charset="0"/>
                        </a:rPr>
                        <a:t>01111110</a:t>
                      </a:r>
                      <a:endParaRPr lang="ru-RU" b="0" spc="310" baseline="0" dirty="0" smtClean="0">
                        <a:solidFill>
                          <a:srgbClr val="00B0F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bl>
          </a:graphicData>
        </a:graphic>
      </p:graphicFrame>
      <p:sp>
        <p:nvSpPr>
          <p:cNvPr id="5" name="Прямоугольник 4"/>
          <p:cNvSpPr/>
          <p:nvPr/>
        </p:nvSpPr>
        <p:spPr>
          <a:xfrm>
            <a:off x="7826330" y="4037299"/>
            <a:ext cx="1878399" cy="369332"/>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1111110</a:t>
            </a:r>
            <a:r>
              <a:rPr lang="en-US" baseline="-25000" dirty="0" smtClean="0">
                <a:latin typeface="Arial" panose="020B0604020202020204" pitchFamily="34" charset="0"/>
                <a:cs typeface="Arial" panose="020B0604020202020204" pitchFamily="34" charset="0"/>
              </a:rPr>
              <a:t>2 </a:t>
            </a:r>
            <a:r>
              <a:rPr lang="en-US" dirty="0" smtClean="0">
                <a:latin typeface="Arial" panose="020B0604020202020204" pitchFamily="34" charset="0"/>
                <a:cs typeface="Arial" panose="020B0604020202020204" pitchFamily="34" charset="0"/>
              </a:rPr>
              <a:t>= 126</a:t>
            </a:r>
            <a:r>
              <a:rPr lang="en-US" baseline="-25000" dirty="0" smtClean="0">
                <a:latin typeface="Arial" panose="020B0604020202020204" pitchFamily="34" charset="0"/>
                <a:cs typeface="Arial" panose="020B0604020202020204" pitchFamily="34" charset="0"/>
              </a:rPr>
              <a:t>10</a:t>
            </a:r>
            <a:endParaRPr lang="ru-RU" baseline="-25000" dirty="0">
              <a:latin typeface="Arial" panose="020B0604020202020204" pitchFamily="34" charset="0"/>
              <a:cs typeface="Arial" panose="020B0604020202020204" pitchFamily="34" charset="0"/>
            </a:endParaRPr>
          </a:p>
        </p:txBody>
      </p:sp>
      <p:sp>
        <p:nvSpPr>
          <p:cNvPr id="6" name="Прямоугольник 5"/>
          <p:cNvSpPr/>
          <p:nvPr/>
        </p:nvSpPr>
        <p:spPr>
          <a:xfrm>
            <a:off x="7826330" y="4406631"/>
            <a:ext cx="2356094" cy="923330"/>
          </a:xfrm>
          <a:prstGeom prst="rect">
            <a:avLst/>
          </a:prstGeom>
        </p:spPr>
        <p:txBody>
          <a:bodyPr wrap="none">
            <a:spAutoFit/>
          </a:bodyPr>
          <a:lstStyle/>
          <a:p>
            <a:r>
              <a:rPr lang="ru-RU" dirty="0" smtClean="0">
                <a:latin typeface="Arial" panose="020B0604020202020204" pitchFamily="34" charset="0"/>
                <a:cs typeface="Arial" panose="020B0604020202020204" pitchFamily="34" charset="0"/>
              </a:rPr>
              <a:t>135.13.142.</a:t>
            </a:r>
            <a:r>
              <a:rPr lang="en-US" dirty="0" smtClean="0">
                <a:latin typeface="Arial" panose="020B0604020202020204" pitchFamily="34" charset="0"/>
                <a:cs typeface="Arial" panose="020B0604020202020204" pitchFamily="34" charset="0"/>
              </a:rPr>
              <a:t>126</a:t>
            </a:r>
          </a:p>
          <a:p>
            <a:endParaRPr lang="en-US"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Ответ: 13513142126</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684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465" y="272409"/>
            <a:ext cx="11870267" cy="1477328"/>
          </a:xfrm>
          <a:prstGeom prst="rect">
            <a:avLst/>
          </a:prstGeom>
        </p:spPr>
        <p:txBody>
          <a:bodyPr wrap="square">
            <a:spAutoFit/>
          </a:bodyPr>
          <a:lstStyle/>
          <a:p>
            <a:r>
              <a:rPr lang="ru-RU" dirty="0">
                <a:latin typeface="Arial" panose="020B0604020202020204" pitchFamily="34" charset="0"/>
                <a:cs typeface="Arial" panose="020B0604020202020204" pitchFamily="34" charset="0"/>
              </a:rPr>
              <a:t>236)	В терминологии сетей TCP/IP маской сети называют двоичное число, которое показывает, какая часть IP-адреса узла сети относится к адресу сети, а какая – к адресу узла в этой сети. Адрес сети получается в результате применения поразрядной конъюнкции к заданному адресу узла и его маске. Узлы с IP-адресами 126.115.78.15 и 126.115.84.26 принадлежат одной сети. Какое наименьшее количество IP-адресов, в двоичной записи которых ровно 22 единицы, может содержаться в этой сети?</a:t>
            </a:r>
          </a:p>
        </p:txBody>
      </p:sp>
      <p:sp>
        <p:nvSpPr>
          <p:cNvPr id="4" name="Прямоугольник 3"/>
          <p:cNvSpPr/>
          <p:nvPr/>
        </p:nvSpPr>
        <p:spPr>
          <a:xfrm>
            <a:off x="135465" y="5029200"/>
            <a:ext cx="7033802" cy="57573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878722389"/>
              </p:ext>
            </p:extLst>
          </p:nvPr>
        </p:nvGraphicFramePr>
        <p:xfrm>
          <a:off x="555710" y="1950347"/>
          <a:ext cx="10483592" cy="1112520"/>
        </p:xfrm>
        <a:graphic>
          <a:graphicData uri="http://schemas.openxmlformats.org/drawingml/2006/table">
            <a:tbl>
              <a:tblPr firstRow="1" bandRow="1">
                <a:tableStyleId>{BC89EF96-8CEA-46FF-86C4-4CE0E7609802}</a:tableStyleId>
              </a:tblPr>
              <a:tblGrid>
                <a:gridCol w="1433305">
                  <a:extLst>
                    <a:ext uri="{9D8B030D-6E8A-4147-A177-3AD203B41FA5}">
                      <a16:colId xmlns="" xmlns:a16="http://schemas.microsoft.com/office/drawing/2014/main" val="20000"/>
                    </a:ext>
                  </a:extLst>
                </a:gridCol>
                <a:gridCol w="2084221">
                  <a:extLst>
                    <a:ext uri="{9D8B030D-6E8A-4147-A177-3AD203B41FA5}">
                      <a16:colId xmlns="" xmlns:a16="http://schemas.microsoft.com/office/drawing/2014/main" val="20001"/>
                    </a:ext>
                  </a:extLst>
                </a:gridCol>
                <a:gridCol w="6966066">
                  <a:extLst>
                    <a:ext uri="{9D8B030D-6E8A-4147-A177-3AD203B41FA5}">
                      <a16:colId xmlns="" xmlns:a16="http://schemas.microsoft.com/office/drawing/2014/main" val="20002"/>
                    </a:ext>
                  </a:extLst>
                </a:gridCol>
              </a:tblGrid>
              <a:tr h="370840">
                <a:tc>
                  <a:txBody>
                    <a:bodyPr/>
                    <a:lstStyle/>
                    <a:p>
                      <a:r>
                        <a:rPr lang="en-US" b="0" dirty="0" smtClean="0">
                          <a:latin typeface="Arial" panose="020B0604020202020204" pitchFamily="34" charset="0"/>
                          <a:cs typeface="Arial" panose="020B0604020202020204" pitchFamily="34" charset="0"/>
                        </a:rPr>
                        <a:t>IP</a:t>
                      </a:r>
                      <a:r>
                        <a:rPr lang="ru-RU" b="0" dirty="0" smtClean="0">
                          <a:latin typeface="Arial" panose="020B0604020202020204" pitchFamily="34" charset="0"/>
                          <a:cs typeface="Arial" panose="020B0604020202020204" pitchFamily="34" charset="0"/>
                        </a:rPr>
                        <a:t>1</a:t>
                      </a:r>
                      <a:endParaRPr lang="ru-RU"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126.115.78.15</a:t>
                      </a:r>
                      <a:endParaRPr lang="ru-RU"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240" baseline="0" dirty="0" smtClean="0">
                          <a:solidFill>
                            <a:schemeClr val="tx1"/>
                          </a:solidFill>
                          <a:latin typeface="Arial" panose="020B0604020202020204" pitchFamily="34" charset="0"/>
                          <a:cs typeface="Arial" panose="020B0604020202020204" pitchFamily="34" charset="0"/>
                        </a:rPr>
                        <a:t>01111110.01110011.010</a:t>
                      </a:r>
                      <a:r>
                        <a:rPr lang="en-US" b="0" spc="240" baseline="0" dirty="0" smtClean="0">
                          <a:solidFill>
                            <a:srgbClr val="FF0000"/>
                          </a:solidFill>
                          <a:latin typeface="Arial" panose="020B0604020202020204" pitchFamily="34" charset="0"/>
                          <a:cs typeface="Arial" panose="020B0604020202020204" pitchFamily="34" charset="0"/>
                        </a:rPr>
                        <a:t>01110.00001111</a:t>
                      </a:r>
                      <a:endParaRPr lang="ru-RU" b="0" spc="24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US" dirty="0" smtClean="0">
                          <a:latin typeface="Arial" panose="020B0604020202020204" pitchFamily="34" charset="0"/>
                          <a:cs typeface="Arial" panose="020B0604020202020204" pitchFamily="34" charset="0"/>
                        </a:rPr>
                        <a:t>IP2</a:t>
                      </a:r>
                      <a:endParaRPr lang="ru-RU"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126.115.84.26</a:t>
                      </a:r>
                      <a:endParaRPr lang="ru-RU" dirty="0">
                        <a:latin typeface="Arial" panose="020B0604020202020204" pitchFamily="34" charset="0"/>
                        <a:cs typeface="Arial" panose="020B0604020202020204" pitchFamily="34" charset="0"/>
                      </a:endParaRPr>
                    </a:p>
                  </a:txBody>
                  <a:tcPr/>
                </a:tc>
                <a:tc>
                  <a:txBody>
                    <a:bodyPr/>
                    <a:lstStyle/>
                    <a:p>
                      <a:r>
                        <a:rPr lang="en-US" b="0" spc="240" baseline="0" dirty="0" smtClean="0">
                          <a:solidFill>
                            <a:schemeClr val="tx1"/>
                          </a:solidFill>
                          <a:latin typeface="Arial" panose="020B0604020202020204" pitchFamily="34" charset="0"/>
                          <a:cs typeface="Arial" panose="020B0604020202020204" pitchFamily="34" charset="0"/>
                        </a:rPr>
                        <a:t>01111110.01110011.010</a:t>
                      </a:r>
                      <a:r>
                        <a:rPr lang="en-US" b="0" spc="240" baseline="0" dirty="0" smtClean="0">
                          <a:solidFill>
                            <a:srgbClr val="FF0000"/>
                          </a:solidFill>
                          <a:latin typeface="Arial" panose="020B0604020202020204" pitchFamily="34" charset="0"/>
                          <a:cs typeface="Arial" panose="020B0604020202020204" pitchFamily="34" charset="0"/>
                        </a:rPr>
                        <a:t>10100.00011010</a:t>
                      </a:r>
                      <a:endParaRPr lang="ru-RU" spc="22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0" dirty="0" smtClean="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0" spc="310" baseline="0" dirty="0" smtClean="0">
                        <a:solidFill>
                          <a:srgbClr val="00B0F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 name="Прямоугольник 5"/>
              <p:cNvSpPr/>
              <p:nvPr/>
            </p:nvSpPr>
            <p:spPr>
              <a:xfrm>
                <a:off x="254833" y="3263477"/>
                <a:ext cx="11347553" cy="1720727"/>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В маске сети 13 нулей. </a:t>
                </a:r>
                <a:r>
                  <a:rPr lang="ru-RU" dirty="0">
                    <a:latin typeface="Arial" panose="020B0604020202020204" pitchFamily="34" charset="0"/>
                    <a:cs typeface="Arial" panose="020B0604020202020204" pitchFamily="34" charset="0"/>
                  </a:rPr>
                  <a:t>Адрес сети содержит </a:t>
                </a:r>
                <a:r>
                  <a:rPr lang="en-US" dirty="0">
                    <a:latin typeface="Arial" panose="020B0604020202020204" pitchFamily="34" charset="0"/>
                    <a:cs typeface="Arial" panose="020B0604020202020204" pitchFamily="34" charset="0"/>
                  </a:rPr>
                  <a:t>12</a:t>
                </a:r>
                <a:r>
                  <a:rPr lang="ru-RU" dirty="0">
                    <a:latin typeface="Arial" panose="020B0604020202020204" pitchFamily="34" charset="0"/>
                    <a:cs typeface="Arial" panose="020B0604020202020204" pitchFamily="34" charset="0"/>
                  </a:rPr>
                  <a:t> единиц</a:t>
                </a:r>
                <a:r>
                  <a:rPr lang="ru-RU" dirty="0" smtClean="0">
                    <a:latin typeface="Arial" panose="020B0604020202020204" pitchFamily="34" charset="0"/>
                    <a:cs typeface="Arial" panose="020B0604020202020204" pitchFamily="34" charset="0"/>
                  </a:rPr>
                  <a:t>. Остается разместить 10 единиц на 13 местах.</a:t>
                </a: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Arial" panose="020B0604020202020204" pitchFamily="34" charset="0"/>
                            </a:rPr>
                          </m:ctrlPr>
                        </m:sSubSupPr>
                        <m:e>
                          <m:r>
                            <a:rPr lang="ru-RU" b="0" i="1" smtClean="0">
                              <a:latin typeface="Cambria Math" panose="02040503050406030204" pitchFamily="18" charset="0"/>
                              <a:cs typeface="Arial" panose="020B0604020202020204" pitchFamily="34" charset="0"/>
                            </a:rPr>
                            <m:t>С</m:t>
                          </m:r>
                        </m:e>
                        <m:sub>
                          <m:r>
                            <a:rPr lang="ru-RU" b="0" i="1" smtClean="0">
                              <a:latin typeface="Cambria Math" panose="02040503050406030204" pitchFamily="18" charset="0"/>
                              <a:cs typeface="Arial" panose="020B0604020202020204" pitchFamily="34" charset="0"/>
                            </a:rPr>
                            <m:t>13</m:t>
                          </m:r>
                        </m:sub>
                        <m:sup>
                          <m:r>
                            <a:rPr lang="ru-RU" b="0" i="1" smtClean="0">
                              <a:latin typeface="Cambria Math" panose="02040503050406030204" pitchFamily="18" charset="0"/>
                              <a:cs typeface="Arial" panose="020B0604020202020204" pitchFamily="34" charset="0"/>
                            </a:rPr>
                            <m:t>10</m:t>
                          </m:r>
                        </m:sup>
                      </m:sSubSup>
                      <m:r>
                        <a:rPr lang="ru-RU" b="0" i="1" smtClean="0">
                          <a:latin typeface="Cambria Math" panose="02040503050406030204" pitchFamily="18" charset="0"/>
                          <a:cs typeface="Arial" panose="020B0604020202020204" pitchFamily="34" charset="0"/>
                        </a:rPr>
                        <m:t>=</m:t>
                      </m:r>
                      <m:f>
                        <m:fPr>
                          <m:ctrlPr>
                            <a:rPr lang="ru-RU" b="0" i="1" smtClean="0">
                              <a:latin typeface="Cambria Math" panose="02040503050406030204" pitchFamily="18" charset="0"/>
                              <a:cs typeface="Arial" panose="020B0604020202020204" pitchFamily="34" charset="0"/>
                            </a:rPr>
                          </m:ctrlPr>
                        </m:fPr>
                        <m:num>
                          <m:r>
                            <a:rPr lang="ru-RU" b="0" i="1" smtClean="0">
                              <a:latin typeface="Cambria Math" panose="02040503050406030204" pitchFamily="18" charset="0"/>
                              <a:cs typeface="Arial" panose="020B0604020202020204" pitchFamily="34" charset="0"/>
                            </a:rPr>
                            <m:t>13!</m:t>
                          </m:r>
                        </m:num>
                        <m:den>
                          <m:r>
                            <a:rPr lang="ru-RU" b="0" i="1" smtClean="0">
                              <a:latin typeface="Cambria Math" panose="02040503050406030204" pitchFamily="18" charset="0"/>
                              <a:cs typeface="Arial" panose="020B0604020202020204" pitchFamily="34" charset="0"/>
                            </a:rPr>
                            <m:t>10!3!</m:t>
                          </m:r>
                        </m:den>
                      </m:f>
                      <m:r>
                        <a:rPr lang="ru-RU" b="0" i="1" smtClean="0">
                          <a:latin typeface="Cambria Math" panose="02040503050406030204" pitchFamily="18" charset="0"/>
                          <a:cs typeface="Arial" panose="020B0604020202020204" pitchFamily="34" charset="0"/>
                        </a:rPr>
                        <m:t>=</m:t>
                      </m:r>
                      <m:f>
                        <m:fPr>
                          <m:ctrlPr>
                            <a:rPr lang="ru-RU" b="0" i="1" smtClean="0">
                              <a:latin typeface="Cambria Math" panose="02040503050406030204" pitchFamily="18" charset="0"/>
                              <a:cs typeface="Arial" panose="020B0604020202020204" pitchFamily="34" charset="0"/>
                            </a:rPr>
                          </m:ctrlPr>
                        </m:fPr>
                        <m:num>
                          <m:r>
                            <a:rPr lang="ru-RU" b="0" i="1" smtClean="0">
                              <a:latin typeface="Cambria Math" panose="02040503050406030204" pitchFamily="18" charset="0"/>
                              <a:cs typeface="Arial" panose="020B0604020202020204" pitchFamily="34" charset="0"/>
                            </a:rPr>
                            <m:t>11</m:t>
                          </m:r>
                          <m:r>
                            <a:rPr lang="ru-RU" b="0" i="1" smtClean="0">
                              <a:latin typeface="Cambria Math" panose="02040503050406030204" pitchFamily="18" charset="0"/>
                              <a:ea typeface="Cambria Math" panose="02040503050406030204" pitchFamily="18" charset="0"/>
                              <a:cs typeface="Arial" panose="020B0604020202020204" pitchFamily="34" charset="0"/>
                            </a:rPr>
                            <m:t>∙12∙13</m:t>
                          </m:r>
                        </m:num>
                        <m:den>
                          <m:r>
                            <a:rPr lang="ru-RU" b="0" i="1" smtClean="0">
                              <a:latin typeface="Cambria Math" panose="02040503050406030204" pitchFamily="18" charset="0"/>
                              <a:cs typeface="Arial" panose="020B0604020202020204" pitchFamily="34" charset="0"/>
                            </a:rPr>
                            <m:t>2</m:t>
                          </m:r>
                          <m:r>
                            <a:rPr lang="ru-RU" b="0" i="1" smtClean="0">
                              <a:latin typeface="Cambria Math" panose="02040503050406030204" pitchFamily="18" charset="0"/>
                              <a:ea typeface="Cambria Math" panose="02040503050406030204" pitchFamily="18" charset="0"/>
                              <a:cs typeface="Arial" panose="020B0604020202020204" pitchFamily="34" charset="0"/>
                            </a:rPr>
                            <m:t>∙3</m:t>
                          </m:r>
                        </m:den>
                      </m:f>
                      <m:r>
                        <a:rPr lang="ru-RU" b="0" i="1" smtClean="0">
                          <a:latin typeface="Cambria Math" panose="02040503050406030204" pitchFamily="18" charset="0"/>
                          <a:cs typeface="Arial" panose="020B0604020202020204" pitchFamily="34" charset="0"/>
                        </a:rPr>
                        <m:t>=286</m:t>
                      </m:r>
                    </m:oMath>
                  </m:oMathPara>
                </a14:m>
                <a:endParaRPr lang="ru-RU" dirty="0" smtClean="0">
                  <a:latin typeface="Arial" panose="020B0604020202020204" pitchFamily="34" charset="0"/>
                  <a:cs typeface="Arial" panose="020B0604020202020204" pitchFamily="34" charset="0"/>
                </a:endParaRPr>
              </a:p>
              <a:p>
                <a:pPr algn="ctr"/>
                <a:endParaRPr lang="ru-RU" dirty="0" smtClean="0">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a:p>
                <a:pPr algn="ctr"/>
                <a:r>
                  <a:rPr lang="ru-RU" dirty="0" smtClean="0">
                    <a:latin typeface="Arial" panose="020B0604020202020204" pitchFamily="34" charset="0"/>
                    <a:cs typeface="Arial" panose="020B0604020202020204" pitchFamily="34" charset="0"/>
                  </a:rPr>
                  <a:t>Ответ: 286</a:t>
                </a:r>
                <a:endParaRPr lang="en-US" dirty="0">
                  <a:latin typeface="Arial" panose="020B0604020202020204" pitchFamily="34" charset="0"/>
                  <a:cs typeface="Arial" panose="020B0604020202020204" pitchFamily="34"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4833" y="3263477"/>
                <a:ext cx="11347553" cy="1720727"/>
              </a:xfrm>
              <a:prstGeom prst="rect">
                <a:avLst/>
              </a:prstGeom>
              <a:blipFill rotWithShape="0">
                <a:blip r:embed="rId2"/>
                <a:stretch>
                  <a:fillRect l="-484" t="-1767" b="-4594"/>
                </a:stretch>
              </a:blipFill>
            </p:spPr>
            <p:txBody>
              <a:bodyPr/>
              <a:lstStyle/>
              <a:p>
                <a:r>
                  <a:rPr lang="ru-RU">
                    <a:noFill/>
                  </a:rPr>
                  <a:t> </a:t>
                </a:r>
              </a:p>
            </p:txBody>
          </p:sp>
        </mc:Fallback>
      </mc:AlternateContent>
    </p:spTree>
    <p:extLst>
      <p:ext uri="{BB962C8B-B14F-4D97-AF65-F5344CB8AC3E}">
        <p14:creationId xmlns:p14="http://schemas.microsoft.com/office/powerpoint/2010/main" val="93711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867" y="239603"/>
            <a:ext cx="11616266" cy="1658018"/>
          </a:xfrm>
          <a:prstGeom prst="rect">
            <a:avLst/>
          </a:prstGeom>
        </p:spPr>
        <p:txBody>
          <a:bodyPr wrap="square">
            <a:spAutoFit/>
          </a:bodyPr>
          <a:lstStyle/>
          <a:p>
            <a:pPr algn="just">
              <a:lnSpc>
                <a:spcPct val="115000"/>
              </a:lnSpc>
              <a:spcBef>
                <a:spcPts val="1200"/>
              </a:spcBef>
              <a:spcAft>
                <a:spcPts val="0"/>
              </a:spcAft>
            </a:pPr>
            <a:r>
              <a:rPr lang="ru-RU" dirty="0">
                <a:latin typeface="Arial" panose="020B0604020202020204" pitchFamily="34" charset="0"/>
                <a:ea typeface="Calibri" panose="020F0502020204030204" pitchFamily="34" charset="0"/>
                <a:cs typeface="Arial" panose="020B0604020202020204" pitchFamily="34" charset="0"/>
              </a:rPr>
              <a:t>233)	В терминологии сетей TCP/IP маской сети называют двоичное число, которое показывает, какая часть IP-адреса узла сети относится к адресу сети, а какая – к адресу узла в этой сети. Адрес сети получается в результате применения поразрядной конъюнкции к заданному адресу узла и его маске. Узел с IP-адресом 132.118.34.161 принадлежит подсети, в которой 35 адресов, двоичная запись которых содержит 13 единиц. Сколько нулей в двоичной записи маски этой подсети?</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682033811"/>
              </p:ext>
            </p:extLst>
          </p:nvPr>
        </p:nvGraphicFramePr>
        <p:xfrm>
          <a:off x="555710" y="2022600"/>
          <a:ext cx="10483592" cy="370840"/>
        </p:xfrm>
        <a:graphic>
          <a:graphicData uri="http://schemas.openxmlformats.org/drawingml/2006/table">
            <a:tbl>
              <a:tblPr firstRow="1" bandRow="1">
                <a:tableStyleId>{BC89EF96-8CEA-46FF-86C4-4CE0E7609802}</a:tableStyleId>
              </a:tblPr>
              <a:tblGrid>
                <a:gridCol w="1433305">
                  <a:extLst>
                    <a:ext uri="{9D8B030D-6E8A-4147-A177-3AD203B41FA5}">
                      <a16:colId xmlns="" xmlns:a16="http://schemas.microsoft.com/office/drawing/2014/main" val="20000"/>
                    </a:ext>
                  </a:extLst>
                </a:gridCol>
                <a:gridCol w="2084221">
                  <a:extLst>
                    <a:ext uri="{9D8B030D-6E8A-4147-A177-3AD203B41FA5}">
                      <a16:colId xmlns="" xmlns:a16="http://schemas.microsoft.com/office/drawing/2014/main" val="20001"/>
                    </a:ext>
                  </a:extLst>
                </a:gridCol>
                <a:gridCol w="6966066">
                  <a:extLst>
                    <a:ext uri="{9D8B030D-6E8A-4147-A177-3AD203B41FA5}">
                      <a16:colId xmlns="" xmlns:a16="http://schemas.microsoft.com/office/drawing/2014/main" val="20002"/>
                    </a:ext>
                  </a:extLst>
                </a:gridCol>
              </a:tblGrid>
              <a:tr h="370840">
                <a:tc>
                  <a:txBody>
                    <a:bodyPr/>
                    <a:lstStyle/>
                    <a:p>
                      <a:r>
                        <a:rPr lang="en-US" b="0" dirty="0" smtClean="0">
                          <a:latin typeface="Arial" panose="020B0604020202020204" pitchFamily="34" charset="0"/>
                          <a:cs typeface="Arial" panose="020B0604020202020204" pitchFamily="34" charset="0"/>
                        </a:rPr>
                        <a:t>IP</a:t>
                      </a:r>
                      <a:endParaRPr lang="ru-RU"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1</a:t>
                      </a:r>
                      <a:r>
                        <a:rPr lang="ru-RU" b="0" dirty="0" smtClean="0">
                          <a:latin typeface="Arial" panose="020B0604020202020204" pitchFamily="34" charset="0"/>
                          <a:cs typeface="Arial" panose="020B0604020202020204" pitchFamily="34" charset="0"/>
                        </a:rPr>
                        <a:t>32.118.34.161</a:t>
                      </a:r>
                      <a:endParaRPr lang="ru-RU"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spc="240" baseline="0" dirty="0" smtClean="0">
                          <a:solidFill>
                            <a:schemeClr val="tx1"/>
                          </a:solidFill>
                          <a:latin typeface="Arial" panose="020B0604020202020204" pitchFamily="34" charset="0"/>
                          <a:cs typeface="Arial" panose="020B0604020202020204" pitchFamily="34" charset="0"/>
                        </a:rPr>
                        <a:t>10000100</a:t>
                      </a:r>
                      <a:r>
                        <a:rPr lang="en-US" b="0" spc="240" baseline="0" dirty="0" smtClean="0">
                          <a:solidFill>
                            <a:schemeClr val="tx1"/>
                          </a:solidFill>
                          <a:latin typeface="Arial" panose="020B0604020202020204" pitchFamily="34" charset="0"/>
                          <a:cs typeface="Arial" panose="020B0604020202020204" pitchFamily="34" charset="0"/>
                        </a:rPr>
                        <a:t>.</a:t>
                      </a:r>
                      <a:r>
                        <a:rPr lang="ru-RU" b="0" spc="240" baseline="0" dirty="0" smtClean="0">
                          <a:solidFill>
                            <a:schemeClr val="tx1"/>
                          </a:solidFill>
                          <a:latin typeface="Arial" panose="020B0604020202020204" pitchFamily="34" charset="0"/>
                          <a:cs typeface="Arial" panose="020B0604020202020204" pitchFamily="34" charset="0"/>
                        </a:rPr>
                        <a:t>01110110</a:t>
                      </a:r>
                      <a:r>
                        <a:rPr lang="en-US" b="0" spc="240" baseline="0" dirty="0" smtClean="0">
                          <a:solidFill>
                            <a:schemeClr val="tx1"/>
                          </a:solidFill>
                          <a:latin typeface="Arial" panose="020B0604020202020204" pitchFamily="34" charset="0"/>
                          <a:cs typeface="Arial" panose="020B0604020202020204" pitchFamily="34" charset="0"/>
                        </a:rPr>
                        <a:t>.</a:t>
                      </a:r>
                      <a:r>
                        <a:rPr lang="ru-RU" b="0" spc="240" baseline="0" dirty="0" smtClean="0">
                          <a:solidFill>
                            <a:schemeClr val="tx1"/>
                          </a:solidFill>
                          <a:latin typeface="Arial" panose="020B0604020202020204" pitchFamily="34" charset="0"/>
                          <a:cs typeface="Arial" panose="020B0604020202020204" pitchFamily="34" charset="0"/>
                        </a:rPr>
                        <a:t>00100010</a:t>
                      </a:r>
                      <a:r>
                        <a:rPr lang="en-US" b="0" spc="240" baseline="0" dirty="0" smtClean="0">
                          <a:solidFill>
                            <a:schemeClr val="tx1"/>
                          </a:solidFill>
                          <a:latin typeface="Arial" panose="020B0604020202020204" pitchFamily="34" charset="0"/>
                          <a:cs typeface="Arial" panose="020B0604020202020204" pitchFamily="34" charset="0"/>
                        </a:rPr>
                        <a:t>.</a:t>
                      </a:r>
                      <a:r>
                        <a:rPr lang="ru-RU" b="0" spc="240" baseline="0" dirty="0" smtClean="0">
                          <a:solidFill>
                            <a:schemeClr val="tx1"/>
                          </a:solidFill>
                          <a:latin typeface="Arial" panose="020B0604020202020204" pitchFamily="34" charset="0"/>
                          <a:cs typeface="Arial" panose="020B0604020202020204" pitchFamily="34" charset="0"/>
                        </a:rPr>
                        <a:t>10100001</a:t>
                      </a:r>
                      <a:endParaRPr lang="ru-RU" b="0" spc="240" baseline="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4" name="Прямоугольник 3"/>
              <p:cNvSpPr/>
              <p:nvPr/>
            </p:nvSpPr>
            <p:spPr>
              <a:xfrm>
                <a:off x="555709" y="2518419"/>
                <a:ext cx="10483593" cy="2994666"/>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В первых трех байтах адреса содержится 9 единиц. </a:t>
                </a:r>
              </a:p>
              <a:p>
                <a:r>
                  <a:rPr lang="ru-RU" dirty="0" smtClean="0">
                    <a:latin typeface="Arial" panose="020B0604020202020204" pitchFamily="34" charset="0"/>
                    <a:cs typeface="Arial" panose="020B0604020202020204" pitchFamily="34" charset="0"/>
                  </a:rPr>
                  <a:t>Чтобы в </a:t>
                </a:r>
                <a:r>
                  <a:rPr lang="en-US" dirty="0" smtClean="0">
                    <a:latin typeface="Arial" panose="020B0604020202020204" pitchFamily="34" charset="0"/>
                    <a:cs typeface="Arial" panose="020B0604020202020204" pitchFamily="34" charset="0"/>
                  </a:rPr>
                  <a:t>IP </a:t>
                </a:r>
                <a:r>
                  <a:rPr lang="ru-RU" dirty="0" smtClean="0">
                    <a:latin typeface="Arial" panose="020B0604020202020204" pitchFamily="34" charset="0"/>
                    <a:cs typeface="Arial" panose="020B0604020202020204" pitchFamily="34" charset="0"/>
                  </a:rPr>
                  <a:t>было 13 единиц, в четвертом байте нужно разместить 13 – 9 = 4 единицы. Они будут размещаться в четвертом байте в битах, соответствующих нулям в маске сети.</a:t>
                </a:r>
              </a:p>
              <a:p>
                <a:r>
                  <a:rPr lang="ru-RU" dirty="0">
                    <a:latin typeface="Arial" panose="020B0604020202020204" pitchFamily="34" charset="0"/>
                    <a:cs typeface="Arial" panose="020B0604020202020204" pitchFamily="34" charset="0"/>
                  </a:rPr>
                  <a:t>Для того, чтобы было 35 IP-адресов, потребуется </a:t>
                </a:r>
                <a:r>
                  <a:rPr lang="en-US" dirty="0" smtClean="0">
                    <a:latin typeface="Arial" panose="020B0604020202020204" pitchFamily="34" charset="0"/>
                    <a:cs typeface="Arial" panose="020B0604020202020204" pitchFamily="34" charset="0"/>
                  </a:rPr>
                  <a:t>x</a:t>
                </a:r>
                <a:r>
                  <a:rPr lang="ru-RU" dirty="0" smtClean="0">
                    <a:latin typeface="Arial" panose="020B0604020202020204" pitchFamily="34" charset="0"/>
                    <a:cs typeface="Arial" panose="020B0604020202020204" pitchFamily="34" charset="0"/>
                  </a:rPr>
                  <a:t> нулей в маске.  </a:t>
                </a:r>
                <a:endParaRPr lang="en-US"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14:m>
                  <m:oMath xmlns:m="http://schemas.openxmlformats.org/officeDocument/2006/math">
                    <m:sSubSup>
                      <m:sSubSupPr>
                        <m:ctrlPr>
                          <a:rPr lang="ru-RU" sz="2500" i="1" smtClean="0">
                            <a:latin typeface="Cambria Math" panose="02040503050406030204" pitchFamily="18" charset="0"/>
                            <a:cs typeface="Arial" panose="020B0604020202020204" pitchFamily="34" charset="0"/>
                          </a:rPr>
                        </m:ctrlPr>
                      </m:sSubSupPr>
                      <m:e>
                        <m:r>
                          <a:rPr lang="ru-RU" sz="2500" b="0" i="1" smtClean="0">
                            <a:latin typeface="Cambria Math" panose="02040503050406030204" pitchFamily="18" charset="0"/>
                            <a:cs typeface="Arial" panose="020B0604020202020204" pitchFamily="34" charset="0"/>
                          </a:rPr>
                          <m:t>С</m:t>
                        </m:r>
                      </m:e>
                      <m:sub>
                        <m:r>
                          <a:rPr lang="en-US" sz="2500" b="0" i="1" smtClean="0">
                            <a:latin typeface="Cambria Math" panose="02040503050406030204" pitchFamily="18" charset="0"/>
                            <a:cs typeface="Arial" panose="020B0604020202020204" pitchFamily="34" charset="0"/>
                          </a:rPr>
                          <m:t>𝑥</m:t>
                        </m:r>
                      </m:sub>
                      <m:sup>
                        <m:r>
                          <a:rPr lang="en-US" sz="2500" b="0" i="1" smtClean="0">
                            <a:latin typeface="Cambria Math" panose="02040503050406030204" pitchFamily="18" charset="0"/>
                            <a:cs typeface="Arial" panose="020B0604020202020204" pitchFamily="34" charset="0"/>
                          </a:rPr>
                          <m:t>4</m:t>
                        </m:r>
                      </m:sup>
                    </m:sSubSup>
                    <m:r>
                      <a:rPr lang="en-US" sz="2500" b="0" i="1" smtClean="0">
                        <a:latin typeface="Cambria Math" panose="02040503050406030204" pitchFamily="18" charset="0"/>
                        <a:cs typeface="Arial" panose="020B0604020202020204" pitchFamily="34" charset="0"/>
                      </a:rPr>
                      <m:t>=</m:t>
                    </m:r>
                    <m:f>
                      <m:fPr>
                        <m:ctrlPr>
                          <a:rPr lang="en-US" sz="2500" b="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m:t>
                        </m:r>
                      </m:num>
                      <m:den>
                        <m:r>
                          <a:rPr lang="en-US" sz="2500" b="0" i="1" smtClean="0">
                            <a:latin typeface="Cambria Math" panose="02040503050406030204" pitchFamily="18" charset="0"/>
                            <a:cs typeface="Arial" panose="020B0604020202020204" pitchFamily="34" charset="0"/>
                          </a:rPr>
                          <m:t>4!</m:t>
                        </m:r>
                        <m:d>
                          <m:dPr>
                            <m:ctrlPr>
                              <a:rPr lang="en-US" sz="2500" b="0" i="1" smtClean="0">
                                <a:latin typeface="Cambria Math" panose="02040503050406030204" pitchFamily="18" charset="0"/>
                                <a:cs typeface="Arial" panose="020B0604020202020204" pitchFamily="34" charset="0"/>
                              </a:rPr>
                            </m:ctrlPr>
                          </m:dPr>
                          <m:e>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 −4</m:t>
                            </m:r>
                          </m:e>
                        </m:d>
                        <m:r>
                          <a:rPr lang="en-US" sz="2500" b="0" i="1" smtClean="0">
                            <a:latin typeface="Cambria Math" panose="02040503050406030204" pitchFamily="18" charset="0"/>
                            <a:cs typeface="Arial" panose="020B0604020202020204" pitchFamily="34" charset="0"/>
                          </a:rPr>
                          <m:t>!</m:t>
                        </m:r>
                      </m:den>
                    </m:f>
                    <m:r>
                      <a:rPr lang="en-US" sz="2500" b="0" i="1" smtClean="0">
                        <a:latin typeface="Cambria Math" panose="02040503050406030204" pitchFamily="18" charset="0"/>
                        <a:cs typeface="Arial" panose="020B0604020202020204" pitchFamily="34" charset="0"/>
                      </a:rPr>
                      <m:t>=</m:t>
                    </m:r>
                    <m:f>
                      <m:fPr>
                        <m:ctrlPr>
                          <a:rPr lang="en-US" sz="2500" b="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US" sz="25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500" b="0" i="1" smtClean="0">
                                <a:latin typeface="Cambria Math" panose="02040503050406030204" pitchFamily="18" charset="0"/>
                                <a:ea typeface="Cambria Math" panose="02040503050406030204" pitchFamily="18" charset="0"/>
                                <a:cs typeface="Arial" panose="020B0604020202020204" pitchFamily="34" charset="0"/>
                              </a:rPr>
                              <m:t>𝑥</m:t>
                            </m:r>
                            <m:r>
                              <a:rPr lang="en-US" sz="2500" b="0" i="1" smtClean="0">
                                <a:latin typeface="Cambria Math" panose="02040503050406030204" pitchFamily="18" charset="0"/>
                                <a:ea typeface="Cambria Math" panose="02040503050406030204" pitchFamily="18" charset="0"/>
                                <a:cs typeface="Arial" panose="020B0604020202020204" pitchFamily="34" charset="0"/>
                              </a:rPr>
                              <m:t>−1</m:t>
                            </m:r>
                          </m:e>
                        </m:d>
                        <m:r>
                          <a:rPr lang="en-US" sz="25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US" sz="25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500" b="0" i="1" smtClean="0">
                                <a:latin typeface="Cambria Math" panose="02040503050406030204" pitchFamily="18" charset="0"/>
                                <a:ea typeface="Cambria Math" panose="02040503050406030204" pitchFamily="18" charset="0"/>
                                <a:cs typeface="Arial" panose="020B0604020202020204" pitchFamily="34" charset="0"/>
                              </a:rPr>
                              <m:t>𝑥</m:t>
                            </m:r>
                            <m:r>
                              <a:rPr lang="en-US" sz="2500" b="0" i="1" smtClean="0">
                                <a:latin typeface="Cambria Math" panose="02040503050406030204" pitchFamily="18" charset="0"/>
                                <a:ea typeface="Cambria Math" panose="02040503050406030204" pitchFamily="18" charset="0"/>
                                <a:cs typeface="Arial" panose="020B0604020202020204" pitchFamily="34" charset="0"/>
                              </a:rPr>
                              <m:t>−2</m:t>
                            </m:r>
                          </m:e>
                        </m:d>
                        <m:r>
                          <a:rPr lang="en-US" sz="25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US" sz="25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500" b="0" i="1" smtClean="0">
                                <a:latin typeface="Cambria Math" panose="02040503050406030204" pitchFamily="18" charset="0"/>
                                <a:ea typeface="Cambria Math" panose="02040503050406030204" pitchFamily="18" charset="0"/>
                                <a:cs typeface="Arial" panose="020B0604020202020204" pitchFamily="34" charset="0"/>
                              </a:rPr>
                              <m:t>𝑥</m:t>
                            </m:r>
                            <m:r>
                              <a:rPr lang="en-US" sz="2500" b="0" i="1" smtClean="0">
                                <a:latin typeface="Cambria Math" panose="02040503050406030204" pitchFamily="18" charset="0"/>
                                <a:ea typeface="Cambria Math" panose="02040503050406030204" pitchFamily="18" charset="0"/>
                                <a:cs typeface="Arial" panose="020B0604020202020204" pitchFamily="34" charset="0"/>
                              </a:rPr>
                              <m:t>−3</m:t>
                            </m:r>
                          </m:e>
                        </m:d>
                        <m:r>
                          <a:rPr lang="en-US" sz="2500" b="0" i="1" smtClean="0">
                            <a:latin typeface="Cambria Math" panose="02040503050406030204" pitchFamily="18" charset="0"/>
                            <a:ea typeface="Cambria Math" panose="02040503050406030204" pitchFamily="18" charset="0"/>
                            <a:cs typeface="Arial" panose="020B0604020202020204" pitchFamily="34" charset="0"/>
                          </a:rPr>
                          <m:t>∙</m:t>
                        </m:r>
                        <m:d>
                          <m:dPr>
                            <m:ctrlPr>
                              <a:rPr lang="en-US" sz="25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500" b="0" i="1" smtClean="0">
                                <a:latin typeface="Cambria Math" panose="02040503050406030204" pitchFamily="18" charset="0"/>
                                <a:ea typeface="Cambria Math" panose="02040503050406030204" pitchFamily="18" charset="0"/>
                                <a:cs typeface="Arial" panose="020B0604020202020204" pitchFamily="34" charset="0"/>
                              </a:rPr>
                              <m:t>𝑥</m:t>
                            </m:r>
                            <m:r>
                              <a:rPr lang="en-US" sz="2500" b="0" i="1" smtClean="0">
                                <a:latin typeface="Cambria Math" panose="02040503050406030204" pitchFamily="18" charset="0"/>
                                <a:ea typeface="Cambria Math" panose="02040503050406030204" pitchFamily="18" charset="0"/>
                                <a:cs typeface="Arial" panose="020B0604020202020204" pitchFamily="34" charset="0"/>
                              </a:rPr>
                              <m:t>−4</m:t>
                            </m:r>
                          </m:e>
                        </m:d>
                        <m:r>
                          <a:rPr lang="en-US" sz="2500" b="0" i="1" smtClean="0">
                            <a:latin typeface="Cambria Math" panose="02040503050406030204" pitchFamily="18" charset="0"/>
                            <a:ea typeface="Cambria Math" panose="02040503050406030204" pitchFamily="18" charset="0"/>
                            <a:cs typeface="Arial" panose="020B0604020202020204" pitchFamily="34" charset="0"/>
                          </a:rPr>
                          <m:t>…</m:t>
                        </m:r>
                      </m:num>
                      <m:den>
                        <m:r>
                          <a:rPr lang="en-US" sz="2500" b="0" i="1" smtClean="0">
                            <a:latin typeface="Cambria Math" panose="02040503050406030204" pitchFamily="18" charset="0"/>
                            <a:cs typeface="Arial" panose="020B0604020202020204" pitchFamily="34" charset="0"/>
                          </a:rPr>
                          <m:t>4!</m:t>
                        </m:r>
                        <m:d>
                          <m:dPr>
                            <m:ctrlPr>
                              <a:rPr lang="en-US" sz="2500" b="0" i="1" smtClean="0">
                                <a:latin typeface="Cambria Math" panose="02040503050406030204" pitchFamily="18" charset="0"/>
                                <a:cs typeface="Arial" panose="020B0604020202020204" pitchFamily="34" charset="0"/>
                              </a:rPr>
                            </m:ctrlPr>
                          </m:dPr>
                          <m:e>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−4</m:t>
                            </m:r>
                          </m:e>
                        </m:d>
                        <m:r>
                          <a:rPr lang="en-US" sz="2500" b="0" i="1" smtClean="0">
                            <a:latin typeface="Cambria Math" panose="02040503050406030204" pitchFamily="18" charset="0"/>
                            <a:ea typeface="Cambria Math" panose="02040503050406030204" pitchFamily="18" charset="0"/>
                            <a:cs typeface="Arial" panose="020B0604020202020204" pitchFamily="34" charset="0"/>
                          </a:rPr>
                          <m:t>∙ …</m:t>
                        </m:r>
                      </m:den>
                    </m:f>
                    <m:r>
                      <a:rPr lang="en-US" sz="2500" b="0" i="1" smtClean="0">
                        <a:latin typeface="Cambria Math" panose="02040503050406030204" pitchFamily="18" charset="0"/>
                        <a:cs typeface="Arial" panose="020B0604020202020204" pitchFamily="34" charset="0"/>
                      </a:rPr>
                      <m:t>=</m:t>
                    </m:r>
                    <m:f>
                      <m:fPr>
                        <m:ctrlPr>
                          <a:rPr lang="en-US" sz="2500" b="0" i="1" smtClean="0">
                            <a:latin typeface="Cambria Math" panose="02040503050406030204" pitchFamily="18" charset="0"/>
                            <a:cs typeface="Arial" panose="020B0604020202020204" pitchFamily="34" charset="0"/>
                          </a:rPr>
                        </m:ctrlPr>
                      </m:fPr>
                      <m:num>
                        <m:r>
                          <a:rPr lang="en-US" sz="2500" i="1">
                            <a:latin typeface="Cambria Math" panose="02040503050406030204" pitchFamily="18" charset="0"/>
                            <a:cs typeface="Arial" panose="020B0604020202020204" pitchFamily="34" charset="0"/>
                          </a:rPr>
                          <m:t>𝑥</m:t>
                        </m:r>
                        <m:r>
                          <a:rPr lang="en-US" sz="2500" i="1">
                            <a:latin typeface="Cambria Math" panose="02040503050406030204" pitchFamily="18" charset="0"/>
                            <a:ea typeface="Cambria Math" panose="02040503050406030204" pitchFamily="18" charset="0"/>
                            <a:cs typeface="Arial" panose="020B0604020202020204" pitchFamily="34" charset="0"/>
                          </a:rPr>
                          <m:t>∙</m:t>
                        </m:r>
                        <m:d>
                          <m:dPr>
                            <m:ctrlPr>
                              <a:rPr lang="en-US" sz="2500" i="1">
                                <a:latin typeface="Cambria Math" panose="02040503050406030204" pitchFamily="18" charset="0"/>
                                <a:ea typeface="Cambria Math" panose="02040503050406030204" pitchFamily="18" charset="0"/>
                                <a:cs typeface="Arial" panose="020B0604020202020204" pitchFamily="34" charset="0"/>
                              </a:rPr>
                            </m:ctrlPr>
                          </m:dPr>
                          <m:e>
                            <m:r>
                              <a:rPr lang="en-US" sz="2500" i="1">
                                <a:latin typeface="Cambria Math" panose="02040503050406030204" pitchFamily="18" charset="0"/>
                                <a:ea typeface="Cambria Math" panose="02040503050406030204" pitchFamily="18" charset="0"/>
                                <a:cs typeface="Arial" panose="020B0604020202020204" pitchFamily="34" charset="0"/>
                              </a:rPr>
                              <m:t>𝑥</m:t>
                            </m:r>
                            <m:r>
                              <a:rPr lang="en-US" sz="2500" i="1">
                                <a:latin typeface="Cambria Math" panose="02040503050406030204" pitchFamily="18" charset="0"/>
                                <a:ea typeface="Cambria Math" panose="02040503050406030204" pitchFamily="18" charset="0"/>
                                <a:cs typeface="Arial" panose="020B0604020202020204" pitchFamily="34" charset="0"/>
                              </a:rPr>
                              <m:t>−1</m:t>
                            </m:r>
                          </m:e>
                        </m:d>
                        <m:r>
                          <a:rPr lang="en-US" sz="2500" i="1">
                            <a:latin typeface="Cambria Math" panose="02040503050406030204" pitchFamily="18" charset="0"/>
                            <a:ea typeface="Cambria Math" panose="02040503050406030204" pitchFamily="18" charset="0"/>
                            <a:cs typeface="Arial" panose="020B0604020202020204" pitchFamily="34" charset="0"/>
                          </a:rPr>
                          <m:t>∙</m:t>
                        </m:r>
                        <m:d>
                          <m:dPr>
                            <m:ctrlPr>
                              <a:rPr lang="en-US" sz="2500" i="1">
                                <a:latin typeface="Cambria Math" panose="02040503050406030204" pitchFamily="18" charset="0"/>
                                <a:ea typeface="Cambria Math" panose="02040503050406030204" pitchFamily="18" charset="0"/>
                                <a:cs typeface="Arial" panose="020B0604020202020204" pitchFamily="34" charset="0"/>
                              </a:rPr>
                            </m:ctrlPr>
                          </m:dPr>
                          <m:e>
                            <m:r>
                              <a:rPr lang="en-US" sz="2500" i="1">
                                <a:latin typeface="Cambria Math" panose="02040503050406030204" pitchFamily="18" charset="0"/>
                                <a:ea typeface="Cambria Math" panose="02040503050406030204" pitchFamily="18" charset="0"/>
                                <a:cs typeface="Arial" panose="020B0604020202020204" pitchFamily="34" charset="0"/>
                              </a:rPr>
                              <m:t>𝑥</m:t>
                            </m:r>
                            <m:r>
                              <a:rPr lang="en-US" sz="2500" i="1">
                                <a:latin typeface="Cambria Math" panose="02040503050406030204" pitchFamily="18" charset="0"/>
                                <a:ea typeface="Cambria Math" panose="02040503050406030204" pitchFamily="18" charset="0"/>
                                <a:cs typeface="Arial" panose="020B0604020202020204" pitchFamily="34" charset="0"/>
                              </a:rPr>
                              <m:t>−2</m:t>
                            </m:r>
                          </m:e>
                        </m:d>
                        <m:r>
                          <a:rPr lang="en-US" sz="2500" i="1">
                            <a:latin typeface="Cambria Math" panose="02040503050406030204" pitchFamily="18" charset="0"/>
                            <a:ea typeface="Cambria Math" panose="02040503050406030204" pitchFamily="18" charset="0"/>
                            <a:cs typeface="Arial" panose="020B0604020202020204" pitchFamily="34" charset="0"/>
                          </a:rPr>
                          <m:t>∙</m:t>
                        </m:r>
                        <m:d>
                          <m:dPr>
                            <m:ctrlPr>
                              <a:rPr lang="en-US" sz="2500" i="1">
                                <a:latin typeface="Cambria Math" panose="02040503050406030204" pitchFamily="18" charset="0"/>
                                <a:ea typeface="Cambria Math" panose="02040503050406030204" pitchFamily="18" charset="0"/>
                                <a:cs typeface="Arial" panose="020B0604020202020204" pitchFamily="34" charset="0"/>
                              </a:rPr>
                            </m:ctrlPr>
                          </m:dPr>
                          <m:e>
                            <m:r>
                              <a:rPr lang="en-US" sz="2500" i="1">
                                <a:latin typeface="Cambria Math" panose="02040503050406030204" pitchFamily="18" charset="0"/>
                                <a:ea typeface="Cambria Math" panose="02040503050406030204" pitchFamily="18" charset="0"/>
                                <a:cs typeface="Arial" panose="020B0604020202020204" pitchFamily="34" charset="0"/>
                              </a:rPr>
                              <m:t>𝑥</m:t>
                            </m:r>
                            <m:r>
                              <a:rPr lang="en-US" sz="2500" i="1">
                                <a:latin typeface="Cambria Math" panose="02040503050406030204" pitchFamily="18" charset="0"/>
                                <a:ea typeface="Cambria Math" panose="02040503050406030204" pitchFamily="18" charset="0"/>
                                <a:cs typeface="Arial" panose="020B0604020202020204" pitchFamily="34" charset="0"/>
                              </a:rPr>
                              <m:t>−3</m:t>
                            </m:r>
                          </m:e>
                        </m:d>
                      </m:num>
                      <m:den>
                        <m:r>
                          <a:rPr lang="en-US" sz="2500" b="0" i="1" smtClean="0">
                            <a:latin typeface="Cambria Math" panose="02040503050406030204" pitchFamily="18" charset="0"/>
                            <a:cs typeface="Arial" panose="020B0604020202020204" pitchFamily="34" charset="0"/>
                          </a:rPr>
                          <m:t>24</m:t>
                        </m:r>
                      </m:den>
                    </m:f>
                  </m:oMath>
                </a14:m>
                <a:r>
                  <a:rPr lang="en-US" sz="25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35</a:t>
                </a:r>
              </a:p>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Решим уравнение относительно х:</a:t>
                </a:r>
              </a:p>
              <a:p>
                <a:endParaRPr lang="ru-RU" dirty="0">
                  <a:latin typeface="Arial" panose="020B0604020202020204" pitchFamily="34" charset="0"/>
                  <a:cs typeface="Arial" panose="020B0604020202020204" pitchFamily="34"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55709" y="2518419"/>
                <a:ext cx="10483593" cy="2994666"/>
              </a:xfrm>
              <a:prstGeom prst="rect">
                <a:avLst/>
              </a:prstGeom>
              <a:blipFill rotWithShape="0">
                <a:blip r:embed="rId2"/>
                <a:stretch>
                  <a:fillRect l="-465" t="-1018" r="-756"/>
                </a:stretch>
              </a:blipFill>
            </p:spPr>
            <p:txBody>
              <a:bodyPr/>
              <a:lstStyle/>
              <a:p>
                <a:r>
                  <a:rPr lang="ru-RU">
                    <a:noFill/>
                  </a:rPr>
                  <a:t> </a:t>
                </a:r>
              </a:p>
            </p:txBody>
          </p:sp>
        </mc:Fallback>
      </mc:AlternateContent>
      <p:pic>
        <p:nvPicPr>
          <p:cNvPr id="10" name="Рисунок 9"/>
          <p:cNvPicPr>
            <a:picLocks noChangeAspect="1"/>
          </p:cNvPicPr>
          <p:nvPr/>
        </p:nvPicPr>
        <p:blipFill>
          <a:blip r:embed="rId3"/>
          <a:stretch>
            <a:fillRect/>
          </a:stretch>
        </p:blipFill>
        <p:spPr>
          <a:xfrm>
            <a:off x="555708" y="5222572"/>
            <a:ext cx="6620361" cy="1277981"/>
          </a:xfrm>
          <a:prstGeom prst="rect">
            <a:avLst/>
          </a:prstGeom>
        </p:spPr>
      </p:pic>
      <p:sp>
        <p:nvSpPr>
          <p:cNvPr id="3" name="TextBox 2"/>
          <p:cNvSpPr txBox="1"/>
          <p:nvPr/>
        </p:nvSpPr>
        <p:spPr>
          <a:xfrm>
            <a:off x="7869836" y="6133883"/>
            <a:ext cx="107369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7</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97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199" y="234009"/>
            <a:ext cx="11700933" cy="1976567"/>
          </a:xfrm>
          <a:prstGeom prst="rect">
            <a:avLst/>
          </a:prstGeom>
        </p:spPr>
        <p:txBody>
          <a:bodyPr wrap="square">
            <a:spAutoFit/>
          </a:bodyPr>
          <a:lstStyle/>
          <a:p>
            <a:pPr algn="just">
              <a:lnSpc>
                <a:spcPct val="115000"/>
              </a:lnSpc>
              <a:spcAft>
                <a:spcPts val="0"/>
              </a:spcAft>
            </a:pPr>
            <a:r>
              <a:rPr lang="ru-RU" dirty="0">
                <a:latin typeface="Arial" panose="020B0604020202020204" pitchFamily="34" charset="0"/>
                <a:ea typeface="Calibri" panose="020F0502020204030204" pitchFamily="34" charset="0"/>
                <a:cs typeface="Arial" panose="020B0604020202020204" pitchFamily="34" charset="0"/>
              </a:rPr>
              <a:t>225)	(В. </a:t>
            </a:r>
            <a:r>
              <a:rPr lang="ru-RU" dirty="0" err="1">
                <a:latin typeface="Arial" panose="020B0604020202020204" pitchFamily="34" charset="0"/>
                <a:ea typeface="Calibri" panose="020F0502020204030204" pitchFamily="34" charset="0"/>
                <a:cs typeface="Arial" panose="020B0604020202020204" pitchFamily="34" charset="0"/>
              </a:rPr>
              <a:t>Зарянкин</a:t>
            </a:r>
            <a:r>
              <a:rPr lang="ru-RU" dirty="0">
                <a:latin typeface="Arial" panose="020B0604020202020204" pitchFamily="34" charset="0"/>
                <a:ea typeface="Calibri" panose="020F0502020204030204" pitchFamily="34" charset="0"/>
                <a:cs typeface="Arial" panose="020B0604020202020204" pitchFamily="34" charset="0"/>
              </a:rPr>
              <a:t>) В терминологии сетей TCP/IP маской сети называют двоичное число, которое показывает, какая часть IP-адреса узла сети относится к адресу сети, а какая – к адресу узла в этой сети. Адрес сети получается в результате применения поразрядной конъюнкции к заданному адресу узла и его маске. Сеть задана IP-адресом 94.149.96.0 и сетевой маской 255.255.224.0. Сколько в этой сети IP-адресов, для которых количество единиц в двоичной записи IP-адреса кратно 3, а сама двоичная запись оканчивается на 11? </a:t>
            </a:r>
            <a:endParaRPr lang="ru-RU"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93171286"/>
              </p:ext>
            </p:extLst>
          </p:nvPr>
        </p:nvGraphicFramePr>
        <p:xfrm>
          <a:off x="572335" y="2349358"/>
          <a:ext cx="10483592" cy="1112520"/>
        </p:xfrm>
        <a:graphic>
          <a:graphicData uri="http://schemas.openxmlformats.org/drawingml/2006/table">
            <a:tbl>
              <a:tblPr firstRow="1" bandRow="1">
                <a:tableStyleId>{BC89EF96-8CEA-46FF-86C4-4CE0E7609802}</a:tableStyleId>
              </a:tblPr>
              <a:tblGrid>
                <a:gridCol w="1433305">
                  <a:extLst>
                    <a:ext uri="{9D8B030D-6E8A-4147-A177-3AD203B41FA5}">
                      <a16:colId xmlns="" xmlns:a16="http://schemas.microsoft.com/office/drawing/2014/main" val="20000"/>
                    </a:ext>
                  </a:extLst>
                </a:gridCol>
                <a:gridCol w="2084221">
                  <a:extLst>
                    <a:ext uri="{9D8B030D-6E8A-4147-A177-3AD203B41FA5}">
                      <a16:colId xmlns="" xmlns:a16="http://schemas.microsoft.com/office/drawing/2014/main" val="20001"/>
                    </a:ext>
                  </a:extLst>
                </a:gridCol>
                <a:gridCol w="6966066">
                  <a:extLst>
                    <a:ext uri="{9D8B030D-6E8A-4147-A177-3AD203B41FA5}">
                      <a16:colId xmlns="" xmlns:a16="http://schemas.microsoft.com/office/drawing/2014/main" val="20002"/>
                    </a:ext>
                  </a:extLst>
                </a:gridCol>
              </a:tblGrid>
              <a:tr h="370840">
                <a:tc>
                  <a:txBody>
                    <a:bodyPr/>
                    <a:lstStyle/>
                    <a:p>
                      <a:r>
                        <a:rPr lang="en-US" b="0" dirty="0" smtClean="0">
                          <a:latin typeface="Arial" panose="020B0604020202020204" pitchFamily="34" charset="0"/>
                          <a:cs typeface="Arial" panose="020B0604020202020204" pitchFamily="34" charset="0"/>
                        </a:rPr>
                        <a:t>Net</a:t>
                      </a:r>
                      <a:endParaRPr lang="ru-RU" b="0" dirty="0">
                        <a:latin typeface="Arial" panose="020B0604020202020204" pitchFamily="34" charset="0"/>
                        <a:cs typeface="Arial" panose="020B0604020202020204" pitchFamily="34" charset="0"/>
                      </a:endParaRPr>
                    </a:p>
                  </a:txBody>
                  <a:tcPr/>
                </a:tc>
                <a:tc>
                  <a:txBody>
                    <a:bodyPr/>
                    <a:lstStyle/>
                    <a:p>
                      <a:r>
                        <a:rPr lang="en-US" b="0" dirty="0" smtClean="0">
                          <a:latin typeface="Arial" panose="020B0604020202020204" pitchFamily="34" charset="0"/>
                          <a:cs typeface="Arial" panose="020B0604020202020204" pitchFamily="34" charset="0"/>
                        </a:rPr>
                        <a:t>94.149.96.0</a:t>
                      </a:r>
                      <a:endParaRPr lang="ru-RU"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150" dirty="0" smtClean="0">
                          <a:latin typeface="Arial" panose="020B0604020202020204" pitchFamily="34" charset="0"/>
                          <a:cs typeface="Arial" panose="020B0604020202020204" pitchFamily="34" charset="0"/>
                        </a:rPr>
                        <a:t>01011110.10010101.</a:t>
                      </a:r>
                      <a:r>
                        <a:rPr lang="en-US" b="0" spc="170" baseline="0" dirty="0" smtClean="0">
                          <a:latin typeface="Arial" panose="020B0604020202020204" pitchFamily="34" charset="0"/>
                          <a:cs typeface="Arial" panose="020B0604020202020204" pitchFamily="34" charset="0"/>
                        </a:rPr>
                        <a:t>011</a:t>
                      </a:r>
                      <a:r>
                        <a:rPr lang="en-US" b="0" spc="170" baseline="0" dirty="0" smtClean="0">
                          <a:solidFill>
                            <a:srgbClr val="FF0000"/>
                          </a:solidFill>
                          <a:latin typeface="Arial" panose="020B0604020202020204" pitchFamily="34" charset="0"/>
                          <a:cs typeface="Arial" panose="020B0604020202020204" pitchFamily="34" charset="0"/>
                        </a:rPr>
                        <a:t>00000</a:t>
                      </a:r>
                      <a:r>
                        <a:rPr lang="en-US" b="0" spc="150" dirty="0" smtClean="0">
                          <a:solidFill>
                            <a:srgbClr val="FF0000"/>
                          </a:solidFill>
                          <a:latin typeface="Arial" panose="020B0604020202020204" pitchFamily="34" charset="0"/>
                          <a:cs typeface="Arial" panose="020B0604020202020204" pitchFamily="34" charset="0"/>
                        </a:rPr>
                        <a:t>.</a:t>
                      </a:r>
                      <a:r>
                        <a:rPr lang="en-US" b="0" spc="240" baseline="0" dirty="0" smtClean="0">
                          <a:solidFill>
                            <a:srgbClr val="FF0000"/>
                          </a:solidFill>
                          <a:latin typeface="Arial" panose="020B0604020202020204" pitchFamily="34" charset="0"/>
                          <a:cs typeface="Arial" panose="020B0604020202020204" pitchFamily="34" charset="0"/>
                        </a:rPr>
                        <a:t>00000000</a:t>
                      </a:r>
                      <a:endParaRPr lang="ru-RU" b="0" spc="24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US" dirty="0" smtClean="0">
                          <a:latin typeface="Arial" panose="020B0604020202020204" pitchFamily="34" charset="0"/>
                          <a:cs typeface="Arial" panose="020B0604020202020204" pitchFamily="34" charset="0"/>
                        </a:rPr>
                        <a:t>Mask</a:t>
                      </a:r>
                      <a:endParaRPr lang="ru-RU"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255.255.224.0</a:t>
                      </a:r>
                      <a:endParaRPr lang="ru-RU" dirty="0">
                        <a:latin typeface="Arial" panose="020B0604020202020204" pitchFamily="34" charset="0"/>
                        <a:cs typeface="Arial" panose="020B0604020202020204" pitchFamily="34" charset="0"/>
                      </a:endParaRPr>
                    </a:p>
                  </a:txBody>
                  <a:tcPr/>
                </a:tc>
                <a:tc>
                  <a:txBody>
                    <a:bodyPr/>
                    <a:lstStyle/>
                    <a:p>
                      <a:r>
                        <a:rPr lang="en-US" spc="220" baseline="0" dirty="0" smtClean="0">
                          <a:latin typeface="Arial" panose="020B0604020202020204" pitchFamily="34" charset="0"/>
                          <a:cs typeface="Arial" panose="020B0604020202020204" pitchFamily="34" charset="0"/>
                        </a:rPr>
                        <a:t>11111111.</a:t>
                      </a:r>
                      <a:r>
                        <a:rPr lang="en-US" spc="250" baseline="0" dirty="0" smtClean="0">
                          <a:latin typeface="Arial" panose="020B0604020202020204" pitchFamily="34" charset="0"/>
                          <a:cs typeface="Arial" panose="020B0604020202020204" pitchFamily="34" charset="0"/>
                        </a:rPr>
                        <a:t>11111111</a:t>
                      </a:r>
                      <a:r>
                        <a:rPr lang="en-US" spc="220" baseline="0" dirty="0" smtClean="0">
                          <a:latin typeface="Arial" panose="020B0604020202020204" pitchFamily="34" charset="0"/>
                          <a:cs typeface="Arial" panose="020B0604020202020204" pitchFamily="34" charset="0"/>
                        </a:rPr>
                        <a:t>.111</a:t>
                      </a:r>
                      <a:r>
                        <a:rPr lang="en-US" spc="220" baseline="0" dirty="0" smtClean="0">
                          <a:solidFill>
                            <a:srgbClr val="FF0000"/>
                          </a:solidFill>
                          <a:latin typeface="Arial" panose="020B0604020202020204" pitchFamily="34" charset="0"/>
                          <a:cs typeface="Arial" panose="020B0604020202020204" pitchFamily="34" charset="0"/>
                        </a:rPr>
                        <a:t>00000.00000000</a:t>
                      </a:r>
                      <a:endParaRPr lang="ru-RU" spc="220" baseline="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anose="020B0604020202020204" pitchFamily="34" charset="0"/>
                          <a:cs typeface="Arial" panose="020B0604020202020204" pitchFamily="34" charset="0"/>
                        </a:rPr>
                        <a:t>IP</a:t>
                      </a:r>
                      <a:endParaRPr lang="ru-RU" b="0" dirty="0" smtClean="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…11</a:t>
                      </a:r>
                      <a:endParaRPr lang="ru-RU"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pc="150" dirty="0" smtClean="0">
                          <a:latin typeface="Arial" panose="020B0604020202020204" pitchFamily="34" charset="0"/>
                          <a:cs typeface="Arial" panose="020B0604020202020204" pitchFamily="34" charset="0"/>
                        </a:rPr>
                        <a:t>01011110.10010101.</a:t>
                      </a:r>
                      <a:r>
                        <a:rPr lang="en-US" b="0" spc="170" baseline="0" dirty="0" smtClean="0">
                          <a:latin typeface="Arial" panose="020B0604020202020204" pitchFamily="34" charset="0"/>
                          <a:cs typeface="Arial" panose="020B0604020202020204" pitchFamily="34" charset="0"/>
                        </a:rPr>
                        <a:t>011</a:t>
                      </a:r>
                      <a:r>
                        <a:rPr lang="en-US" spc="220" baseline="0" dirty="0" smtClean="0">
                          <a:solidFill>
                            <a:srgbClr val="FF0000"/>
                          </a:solidFill>
                          <a:latin typeface="Arial" panose="020B0604020202020204" pitchFamily="34" charset="0"/>
                          <a:cs typeface="Arial" panose="020B0604020202020204" pitchFamily="34" charset="0"/>
                        </a:rPr>
                        <a:t>00000.00000011</a:t>
                      </a:r>
                      <a:endParaRPr lang="ru-RU" spc="220" baseline="0" dirty="0" smtClean="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2" name="Прямоугольник 1"/>
              <p:cNvSpPr/>
              <p:nvPr/>
            </p:nvSpPr>
            <p:spPr>
              <a:xfrm>
                <a:off x="572335" y="3600660"/>
                <a:ext cx="11048858" cy="2984663"/>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Адрес </a:t>
                </a:r>
                <a:r>
                  <a:rPr lang="ru-RU" dirty="0">
                    <a:latin typeface="Arial" panose="020B0604020202020204" pitchFamily="34" charset="0"/>
                    <a:cs typeface="Arial" panose="020B0604020202020204" pitchFamily="34" charset="0"/>
                  </a:rPr>
                  <a:t>компьютера в сети определяется теми битами адреса, которые в маске равны нулю</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Адрес </a:t>
                </a:r>
                <a:r>
                  <a:rPr lang="ru-RU" dirty="0">
                    <a:latin typeface="Arial" panose="020B0604020202020204" pitchFamily="34" charset="0"/>
                    <a:cs typeface="Arial" panose="020B0604020202020204" pitchFamily="34" charset="0"/>
                  </a:rPr>
                  <a:t>сети содержит </a:t>
                </a:r>
                <a:r>
                  <a:rPr lang="ru-RU" dirty="0" smtClean="0">
                    <a:latin typeface="Arial" panose="020B0604020202020204" pitchFamily="34" charset="0"/>
                    <a:cs typeface="Arial" panose="020B0604020202020204" pitchFamily="34" charset="0"/>
                  </a:rPr>
                  <a:t>11 единиц,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адрес имеет 2 единицы в последних битах. Всего 13 единиц. </a:t>
                </a:r>
                <a:endParaRPr lang="en-US"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Для </a:t>
                </a:r>
                <a:r>
                  <a:rPr lang="ru-RU" dirty="0">
                    <a:latin typeface="Arial" panose="020B0604020202020204" pitchFamily="34" charset="0"/>
                    <a:cs typeface="Arial" panose="020B0604020202020204" pitchFamily="34" charset="0"/>
                  </a:rPr>
                  <a:t>кратности </a:t>
                </a:r>
                <a:r>
                  <a:rPr lang="ru-RU" dirty="0" smtClean="0">
                    <a:latin typeface="Arial" panose="020B0604020202020204" pitchFamily="34" charset="0"/>
                    <a:cs typeface="Arial" panose="020B0604020202020204" pitchFamily="34" charset="0"/>
                  </a:rPr>
                  <a:t>3 можем </a:t>
                </a:r>
                <a:r>
                  <a:rPr lang="ru-RU" dirty="0">
                    <a:latin typeface="Arial" panose="020B0604020202020204" pitchFamily="34" charset="0"/>
                    <a:cs typeface="Arial" panose="020B0604020202020204" pitchFamily="34" charset="0"/>
                  </a:rPr>
                  <a:t>добавить </a:t>
                </a:r>
                <a:r>
                  <a:rPr lang="ru-RU" dirty="0" smtClean="0">
                    <a:latin typeface="Arial" panose="020B0604020202020204" pitchFamily="34" charset="0"/>
                    <a:cs typeface="Arial" panose="020B0604020202020204" pitchFamily="34" charset="0"/>
                  </a:rPr>
                  <a:t>2, 5, 8, 11 единиц.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Найдем </a:t>
                </a:r>
                <a:r>
                  <a:rPr lang="ru-RU" dirty="0">
                    <a:latin typeface="Arial" panose="020B0604020202020204" pitchFamily="34" charset="0"/>
                    <a:cs typeface="Arial" panose="020B0604020202020204" pitchFamily="34" charset="0"/>
                  </a:rPr>
                  <a:t>количество сочетаний </a:t>
                </a:r>
                <a:r>
                  <a:rPr lang="ru-RU" dirty="0" smtClean="0">
                    <a:latin typeface="Arial" panose="020B0604020202020204" pitchFamily="34" charset="0"/>
                    <a:cs typeface="Arial" panose="020B0604020202020204" pitchFamily="34" charset="0"/>
                  </a:rPr>
                  <a:t>из </a:t>
                </a:r>
                <a:r>
                  <a:rPr lang="ru-RU" dirty="0">
                    <a:latin typeface="Arial" panose="020B0604020202020204" pitchFamily="34" charset="0"/>
                    <a:cs typeface="Arial" panose="020B0604020202020204" pitchFamily="34" charset="0"/>
                  </a:rPr>
                  <a:t>11</a:t>
                </a:r>
                <a:r>
                  <a:rPr lang="ru-RU" dirty="0" smtClean="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14:m>
                  <m:oMath xmlns:m="http://schemas.openxmlformats.org/officeDocument/2006/math">
                    <m:sSubSup>
                      <m:sSubSupPr>
                        <m:ctrlPr>
                          <a:rPr lang="ru-RU"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11</m:t>
                        </m:r>
                      </m:sub>
                      <m:sup>
                        <m:r>
                          <a:rPr lang="en-US" i="1">
                            <a:latin typeface="Cambria Math" panose="02040503050406030204" pitchFamily="18" charset="0"/>
                            <a:cs typeface="Arial" panose="020B0604020202020204" pitchFamily="34" charset="0"/>
                          </a:rPr>
                          <m:t>2</m:t>
                        </m:r>
                      </m:sup>
                    </m:sSubSup>
                    <m:r>
                      <a:rPr lang="en-US" i="1">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rPr>
                          <m:t>11!</m:t>
                        </m:r>
                      </m:num>
                      <m:den>
                        <m:r>
                          <a:rPr lang="en-US" i="1">
                            <a:latin typeface="Cambria Math" panose="02040503050406030204" pitchFamily="18" charset="0"/>
                            <a:cs typeface="Arial" panose="020B0604020202020204" pitchFamily="34" charset="0"/>
                          </a:rPr>
                          <m:t>2!9!</m:t>
                        </m:r>
                      </m:den>
                    </m:f>
                    <m:r>
                      <a:rPr lang="en-US" i="1">
                        <a:latin typeface="Cambria Math" panose="02040503050406030204" pitchFamily="18" charset="0"/>
                        <a:cs typeface="Arial" panose="020B0604020202020204" pitchFamily="34" charset="0"/>
                      </a:rPr>
                      <m:t>=55</m:t>
                    </m:r>
                  </m:oMath>
                </a14:m>
                <a:r>
                  <a:rPr lang="ru-RU" dirty="0" smtClean="0">
                    <a:latin typeface="Arial" panose="020B0604020202020204" pitchFamily="34" charset="0"/>
                    <a:cs typeface="Arial" panose="020B0604020202020204" pitchFamily="34" charset="0"/>
                  </a:rPr>
                  <a:t>		</a:t>
                </a:r>
                <a14:m>
                  <m:oMath xmlns:m="http://schemas.openxmlformats.org/officeDocument/2006/math">
                    <m:r>
                      <a:rPr lang="ru-RU" b="0" i="0" smtClean="0">
                        <a:latin typeface="Cambria Math" panose="02040503050406030204" pitchFamily="18" charset="0"/>
                        <a:cs typeface="Arial" panose="020B0604020202020204" pitchFamily="34" charset="0"/>
                      </a:rPr>
                      <m:t> </m:t>
                    </m:r>
                    <m:sSubSup>
                      <m:sSubSupPr>
                        <m:ctrlPr>
                          <a:rPr lang="ru-RU"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11</m:t>
                        </m:r>
                      </m:sub>
                      <m:sup>
                        <m:r>
                          <a:rPr lang="ru-RU" b="0" i="1" smtClean="0">
                            <a:latin typeface="Cambria Math" panose="02040503050406030204" pitchFamily="18" charset="0"/>
                            <a:cs typeface="Arial" panose="020B0604020202020204" pitchFamily="34" charset="0"/>
                          </a:rPr>
                          <m:t>5</m:t>
                        </m:r>
                      </m:sup>
                    </m:sSubSup>
                    <m:r>
                      <a:rPr lang="en-US" i="1">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rPr>
                          <m:t>11!</m:t>
                        </m:r>
                      </m:num>
                      <m:den>
                        <m:r>
                          <a:rPr lang="ru-RU" b="0" i="1" smtClean="0">
                            <a:latin typeface="Cambria Math" panose="02040503050406030204" pitchFamily="18" charset="0"/>
                            <a:cs typeface="Arial" panose="020B0604020202020204" pitchFamily="34" charset="0"/>
                          </a:rPr>
                          <m:t>5</m:t>
                        </m:r>
                        <m:r>
                          <a:rPr lang="en-US" i="1">
                            <a:latin typeface="Cambria Math" panose="02040503050406030204" pitchFamily="18" charset="0"/>
                            <a:cs typeface="Arial" panose="020B0604020202020204" pitchFamily="34" charset="0"/>
                          </a:rPr>
                          <m:t>!</m:t>
                        </m:r>
                        <m:r>
                          <a:rPr lang="ru-RU" b="0" i="1" smtClean="0">
                            <a:latin typeface="Cambria Math" panose="02040503050406030204" pitchFamily="18" charset="0"/>
                            <a:cs typeface="Arial" panose="020B0604020202020204" pitchFamily="34" charset="0"/>
                          </a:rPr>
                          <m:t>6</m:t>
                        </m:r>
                        <m:r>
                          <a:rPr lang="en-US" i="1">
                            <a:latin typeface="Cambria Math" panose="02040503050406030204" pitchFamily="18" charset="0"/>
                            <a:cs typeface="Arial" panose="020B0604020202020204" pitchFamily="34" charset="0"/>
                          </a:rPr>
                          <m:t>!</m:t>
                        </m:r>
                      </m:den>
                    </m:f>
                    <m:r>
                      <a:rPr lang="en-US" i="1">
                        <a:latin typeface="Cambria Math" panose="02040503050406030204" pitchFamily="18" charset="0"/>
                        <a:cs typeface="Arial" panose="020B0604020202020204" pitchFamily="34" charset="0"/>
                      </a:rPr>
                      <m:t>=</m:t>
                    </m:r>
                    <m:r>
                      <a:rPr lang="ru-RU" b="0" i="1" smtClean="0">
                        <a:latin typeface="Cambria Math" panose="02040503050406030204" pitchFamily="18" charset="0"/>
                        <a:cs typeface="Arial" panose="020B0604020202020204" pitchFamily="34" charset="0"/>
                      </a:rPr>
                      <m:t>462</m:t>
                    </m:r>
                  </m:oMath>
                </a14:m>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14:m>
                  <m:oMath xmlns:m="http://schemas.openxmlformats.org/officeDocument/2006/math">
                    <m:sSubSup>
                      <m:sSubSupPr>
                        <m:ctrlPr>
                          <a:rPr lang="ru-RU"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11</m:t>
                        </m:r>
                      </m:sub>
                      <m:sup>
                        <m:r>
                          <a:rPr lang="ru-RU" i="1">
                            <a:latin typeface="Cambria Math" panose="02040503050406030204" pitchFamily="18" charset="0"/>
                            <a:cs typeface="Arial" panose="020B0604020202020204" pitchFamily="34" charset="0"/>
                          </a:rPr>
                          <m:t>8</m:t>
                        </m:r>
                      </m:sup>
                    </m:sSubSup>
                    <m:r>
                      <a:rPr lang="en-US" i="1">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rPr>
                          <m:t>11!</m:t>
                        </m:r>
                      </m:num>
                      <m:den>
                        <m:r>
                          <a:rPr lang="ru-RU" i="1">
                            <a:latin typeface="Cambria Math" panose="02040503050406030204" pitchFamily="18" charset="0"/>
                            <a:cs typeface="Arial" panose="020B0604020202020204" pitchFamily="34" charset="0"/>
                          </a:rPr>
                          <m:t>8</m:t>
                        </m:r>
                        <m:r>
                          <a:rPr lang="en-US" i="1">
                            <a:latin typeface="Cambria Math" panose="02040503050406030204" pitchFamily="18" charset="0"/>
                            <a:cs typeface="Arial" panose="020B0604020202020204" pitchFamily="34" charset="0"/>
                          </a:rPr>
                          <m:t>!</m:t>
                        </m:r>
                        <m:r>
                          <a:rPr lang="ru-RU" i="1">
                            <a:latin typeface="Cambria Math" panose="02040503050406030204" pitchFamily="18" charset="0"/>
                            <a:cs typeface="Arial" panose="020B0604020202020204" pitchFamily="34" charset="0"/>
                          </a:rPr>
                          <m:t>3</m:t>
                        </m:r>
                        <m:r>
                          <a:rPr lang="en-US" i="1">
                            <a:latin typeface="Cambria Math" panose="02040503050406030204" pitchFamily="18" charset="0"/>
                            <a:cs typeface="Arial" panose="020B0604020202020204" pitchFamily="34" charset="0"/>
                          </a:rPr>
                          <m:t>!</m:t>
                        </m:r>
                      </m:den>
                    </m:f>
                    <m:r>
                      <a:rPr lang="en-US" i="1">
                        <a:latin typeface="Cambria Math" panose="02040503050406030204" pitchFamily="18" charset="0"/>
                        <a:cs typeface="Arial" panose="020B0604020202020204" pitchFamily="34" charset="0"/>
                      </a:rPr>
                      <m:t>=</m:t>
                    </m:r>
                  </m:oMath>
                </a14:m>
                <a:r>
                  <a:rPr lang="ru-RU" dirty="0">
                    <a:latin typeface="Arial" panose="020B0604020202020204" pitchFamily="34" charset="0"/>
                    <a:cs typeface="Arial" panose="020B0604020202020204" pitchFamily="34" charset="0"/>
                  </a:rPr>
                  <a:t> 165</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14:m>
                  <m:oMath xmlns:m="http://schemas.openxmlformats.org/officeDocument/2006/math">
                    <m:sSubSup>
                      <m:sSubSupPr>
                        <m:ctrlPr>
                          <a:rPr lang="ru-RU"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11</m:t>
                        </m:r>
                      </m:sub>
                      <m:sup>
                        <m:r>
                          <a:rPr lang="ru-RU" b="0" i="1" smtClean="0">
                            <a:latin typeface="Cambria Math" panose="02040503050406030204" pitchFamily="18" charset="0"/>
                            <a:cs typeface="Arial" panose="020B0604020202020204" pitchFamily="34" charset="0"/>
                          </a:rPr>
                          <m:t>11</m:t>
                        </m:r>
                      </m:sup>
                    </m:sSubSup>
                    <m:r>
                      <a:rPr lang="en-US" i="1">
                        <a:latin typeface="Cambria Math" panose="02040503050406030204" pitchFamily="18" charset="0"/>
                        <a:cs typeface="Arial" panose="020B0604020202020204" pitchFamily="34" charset="0"/>
                      </a:rPr>
                      <m:t>=</m:t>
                    </m:r>
                  </m:oMath>
                </a14:m>
                <a:r>
                  <a:rPr lang="ru-RU" dirty="0" smtClean="0">
                    <a:latin typeface="Arial" panose="020B0604020202020204" pitchFamily="34" charset="0"/>
                    <a:cs typeface="Arial" panose="020B0604020202020204" pitchFamily="34" charset="0"/>
                  </a:rPr>
                  <a:t> 1</a:t>
                </a:r>
              </a:p>
              <a:p>
                <a:endParaRPr lang="ru-RU"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55 + 462 + 165 + 1 = 683</a:t>
                </a:r>
                <a:r>
                  <a:rPr lang="ru-RU" dirty="0" smtClean="0">
                    <a:latin typeface="Arial" panose="020B0604020202020204" pitchFamily="34" charset="0"/>
                    <a:cs typeface="Arial" panose="020B0604020202020204" pitchFamily="34" charset="0"/>
                  </a:rPr>
                  <a:t>							Ответ: 683</a:t>
                </a:r>
                <a:endParaRPr lang="en-US" dirty="0">
                  <a:latin typeface="Arial" panose="020B0604020202020204" pitchFamily="34" charset="0"/>
                  <a:cs typeface="Arial" panose="020B0604020202020204" pitchFamily="34"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72335" y="3600660"/>
                <a:ext cx="11048858" cy="2984663"/>
              </a:xfrm>
              <a:prstGeom prst="rect">
                <a:avLst/>
              </a:prstGeom>
              <a:blipFill rotWithShape="0">
                <a:blip r:embed="rId2"/>
                <a:stretch>
                  <a:fillRect l="-497" t="-1227" b="-2454"/>
                </a:stretch>
              </a:blipFill>
            </p:spPr>
            <p:txBody>
              <a:bodyPr/>
              <a:lstStyle/>
              <a:p>
                <a:r>
                  <a:rPr lang="ru-RU">
                    <a:noFill/>
                  </a:rPr>
                  <a:t> </a:t>
                </a:r>
              </a:p>
            </p:txBody>
          </p:sp>
        </mc:Fallback>
      </mc:AlternateContent>
    </p:spTree>
    <p:extLst>
      <p:ext uri="{BB962C8B-B14F-4D97-AF65-F5344CB8AC3E}">
        <p14:creationId xmlns:p14="http://schemas.microsoft.com/office/powerpoint/2010/main" val="249164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166496" y="876875"/>
            <a:ext cx="2081212" cy="571499"/>
            <a:chOff x="276225" y="314326"/>
            <a:chExt cx="2709863" cy="2045344"/>
          </a:xfrm>
        </p:grpSpPr>
        <p:sp>
          <p:nvSpPr>
            <p:cNvPr id="7" name="Скругленный прямоугольник 6"/>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rPr>
                <a:t>ФОП СОО</a:t>
              </a:r>
            </a:p>
          </p:txBody>
        </p:sp>
      </p:grpSp>
      <p:sp>
        <p:nvSpPr>
          <p:cNvPr id="9" name="Прямоугольник 8"/>
          <p:cNvSpPr/>
          <p:nvPr/>
        </p:nvSpPr>
        <p:spPr>
          <a:xfrm>
            <a:off x="2478141" y="879407"/>
            <a:ext cx="9480496" cy="1200329"/>
          </a:xfrm>
          <a:prstGeom prst="rect">
            <a:avLst/>
          </a:prstGeom>
        </p:spPr>
        <p:txBody>
          <a:bodyPr wrap="square">
            <a:spAutoFit/>
          </a:bodyPr>
          <a:lstStyle/>
          <a:p>
            <a:r>
              <a:rPr lang="ru-RU" dirty="0">
                <a:latin typeface="Arial" panose="020B0604020202020204" pitchFamily="34" charset="0"/>
                <a:cs typeface="Arial" panose="020B0604020202020204" pitchFamily="34" charset="0"/>
              </a:rPr>
              <a:t>114.6.1. Цифровая грамотность</a:t>
            </a:r>
            <a:r>
              <a:rPr lang="ru-RU" dirty="0" smtClean="0">
                <a:latin typeface="Arial" panose="020B0604020202020204" pitchFamily="34" charset="0"/>
                <a:cs typeface="Arial" panose="020B0604020202020204" pitchFamily="34" charset="0"/>
              </a:rPr>
              <a:t>.</a:t>
            </a:r>
          </a:p>
          <a:p>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Основные тенденции развития компьютерных технологий. Параллельные</a:t>
            </a:r>
          </a:p>
          <a:p>
            <a:r>
              <a:rPr lang="ru-RU" dirty="0">
                <a:latin typeface="Arial" panose="020B0604020202020204" pitchFamily="34" charset="0"/>
                <a:cs typeface="Arial" panose="020B0604020202020204" pitchFamily="34" charset="0"/>
              </a:rPr>
              <a:t>вычисления. Многопроцессорные системы. Суперкомпьютеры. Распределённые</a:t>
            </a:r>
          </a:p>
          <a:p>
            <a:r>
              <a:rPr lang="ru-RU" dirty="0">
                <a:latin typeface="Arial" panose="020B0604020202020204" pitchFamily="34" charset="0"/>
                <a:cs typeface="Arial" panose="020B0604020202020204" pitchFamily="34" charset="0"/>
              </a:rPr>
              <a:t>вычислительные системы и обработка больших </a:t>
            </a:r>
            <a:r>
              <a:rPr lang="ru-RU" dirty="0" smtClean="0">
                <a:latin typeface="Arial" panose="020B0604020202020204" pitchFamily="34" charset="0"/>
                <a:cs typeface="Arial" panose="020B0604020202020204" pitchFamily="34" charset="0"/>
              </a:rPr>
              <a:t>данных</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grpSp>
        <p:nvGrpSpPr>
          <p:cNvPr id="19" name="Группа 18"/>
          <p:cNvGrpSpPr/>
          <p:nvPr/>
        </p:nvGrpSpPr>
        <p:grpSpPr>
          <a:xfrm>
            <a:off x="166496" y="2426423"/>
            <a:ext cx="2081212" cy="571499"/>
            <a:chOff x="276225" y="314326"/>
            <a:chExt cx="2709863" cy="2045344"/>
          </a:xfrm>
        </p:grpSpPr>
        <p:sp>
          <p:nvSpPr>
            <p:cNvPr id="21" name="Скругленный прямоугольник 20"/>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latin typeface="Arial" panose="020B0604020202020204" pitchFamily="34" charset="0"/>
                  <a:cs typeface="Arial" panose="020B0604020202020204" pitchFamily="34" charset="0"/>
                </a:rPr>
                <a:t>САО </a:t>
              </a:r>
              <a:r>
                <a:rPr lang="ru-RU" sz="2000" dirty="0" smtClean="0">
                  <a:solidFill>
                    <a:schemeClr val="bg1"/>
                  </a:solidFill>
                  <a:latin typeface="Arial" panose="020B0604020202020204" pitchFamily="34" charset="0"/>
                  <a:cs typeface="Arial" panose="020B0604020202020204" pitchFamily="34" charset="0"/>
                </a:rPr>
                <a:t>202</a:t>
              </a:r>
              <a:r>
                <a:rPr lang="en-US" sz="2000" dirty="0" smtClean="0">
                  <a:solidFill>
                    <a:schemeClr val="bg1"/>
                  </a:solidFill>
                  <a:latin typeface="Arial" panose="020B0604020202020204" pitchFamily="34" charset="0"/>
                  <a:cs typeface="Arial" panose="020B0604020202020204" pitchFamily="34" charset="0"/>
                </a:rPr>
                <a:t>4</a:t>
              </a:r>
              <a:endParaRPr lang="ru-RU" sz="2000" dirty="0" smtClean="0">
                <a:solidFill>
                  <a:schemeClr val="bg1"/>
                </a:solidFill>
                <a:latin typeface="Arial" panose="020B0604020202020204" pitchFamily="34" charset="0"/>
                <a:cs typeface="Arial" panose="020B0604020202020204" pitchFamily="34" charset="0"/>
              </a:endParaRPr>
            </a:p>
          </p:txBody>
        </p:sp>
      </p:grpSp>
      <p:pic>
        <p:nvPicPr>
          <p:cNvPr id="5" name="Рисунок 4"/>
          <p:cNvPicPr>
            <a:picLocks noChangeAspect="1"/>
          </p:cNvPicPr>
          <p:nvPr/>
        </p:nvPicPr>
        <p:blipFill>
          <a:blip r:embed="rId2"/>
          <a:stretch>
            <a:fillRect/>
          </a:stretch>
        </p:blipFill>
        <p:spPr>
          <a:xfrm>
            <a:off x="287198" y="4758518"/>
            <a:ext cx="11628000" cy="1450579"/>
          </a:xfrm>
          <a:prstGeom prst="rect">
            <a:avLst/>
          </a:prstGeom>
        </p:spPr>
      </p:pic>
      <p:pic>
        <p:nvPicPr>
          <p:cNvPr id="8" name="Рисунок 7"/>
          <p:cNvPicPr>
            <a:picLocks noChangeAspect="1"/>
          </p:cNvPicPr>
          <p:nvPr/>
        </p:nvPicPr>
        <p:blipFill>
          <a:blip r:embed="rId3"/>
          <a:stretch>
            <a:fillRect/>
          </a:stretch>
        </p:blipFill>
        <p:spPr>
          <a:xfrm>
            <a:off x="303823" y="3123579"/>
            <a:ext cx="11628000" cy="1672837"/>
          </a:xfrm>
          <a:prstGeom prst="rect">
            <a:avLst/>
          </a:prstGeom>
        </p:spPr>
      </p:pic>
      <p:sp>
        <p:nvSpPr>
          <p:cNvPr id="15" name="TextBox 14"/>
          <p:cNvSpPr txBox="1"/>
          <p:nvPr/>
        </p:nvSpPr>
        <p:spPr>
          <a:xfrm>
            <a:off x="5407532" y="183182"/>
            <a:ext cx="142058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Задание 22</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82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126272" y="3248751"/>
            <a:ext cx="2081213" cy="1231642"/>
            <a:chOff x="276225" y="314326"/>
            <a:chExt cx="2709863" cy="3137087"/>
          </a:xfrm>
        </p:grpSpPr>
        <p:sp>
          <p:nvSpPr>
            <p:cNvPr id="16" name="Скругленный прямоугольник 15"/>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33388" y="420679"/>
              <a:ext cx="2409825" cy="2586972"/>
            </a:xfrm>
            <a:prstGeom prst="rect">
              <a:avLst/>
            </a:prstGeom>
          </p:spPr>
          <p:txBody>
            <a:bodyPr wrap="square">
              <a:spAutoFit/>
            </a:bodyPr>
            <a:lstStyle/>
            <a:p>
              <a:pPr algn="ctr"/>
              <a:r>
                <a:rPr lang="ru-RU" sz="2000" dirty="0">
                  <a:solidFill>
                    <a:schemeClr val="bg1"/>
                  </a:solidFill>
                </a:rPr>
                <a:t>Кодификатор</a:t>
              </a:r>
            </a:p>
            <a:p>
              <a:pPr algn="ctr"/>
              <a:r>
                <a:rPr lang="ru-RU" sz="2000" dirty="0">
                  <a:solidFill>
                    <a:schemeClr val="bg1"/>
                  </a:solidFill>
                </a:rPr>
                <a:t>проверяемых требований</a:t>
              </a:r>
            </a:p>
          </p:txBody>
        </p:sp>
      </p:grpSp>
      <p:pic>
        <p:nvPicPr>
          <p:cNvPr id="18" name="Рисунок 17"/>
          <p:cNvPicPr>
            <a:picLocks noChangeAspect="1"/>
          </p:cNvPicPr>
          <p:nvPr/>
        </p:nvPicPr>
        <p:blipFill>
          <a:blip r:embed="rId2"/>
          <a:stretch>
            <a:fillRect/>
          </a:stretch>
        </p:blipFill>
        <p:spPr>
          <a:xfrm>
            <a:off x="143946" y="137238"/>
            <a:ext cx="11808000" cy="984978"/>
          </a:xfrm>
          <a:prstGeom prst="rect">
            <a:avLst/>
          </a:prstGeom>
        </p:spPr>
      </p:pic>
      <p:pic>
        <p:nvPicPr>
          <p:cNvPr id="20" name="Рисунок 19"/>
          <p:cNvPicPr>
            <a:picLocks noChangeAspect="1"/>
          </p:cNvPicPr>
          <p:nvPr/>
        </p:nvPicPr>
        <p:blipFill>
          <a:blip r:embed="rId3"/>
          <a:stretch>
            <a:fillRect/>
          </a:stretch>
        </p:blipFill>
        <p:spPr>
          <a:xfrm>
            <a:off x="2496936" y="3174016"/>
            <a:ext cx="8352000" cy="1588504"/>
          </a:xfrm>
          <a:prstGeom prst="rect">
            <a:avLst/>
          </a:prstGeom>
        </p:spPr>
      </p:pic>
      <p:pic>
        <p:nvPicPr>
          <p:cNvPr id="3" name="Рисунок 2"/>
          <p:cNvPicPr>
            <a:picLocks noChangeAspect="1"/>
          </p:cNvPicPr>
          <p:nvPr/>
        </p:nvPicPr>
        <p:blipFill>
          <a:blip r:embed="rId4"/>
          <a:stretch>
            <a:fillRect/>
          </a:stretch>
        </p:blipFill>
        <p:spPr>
          <a:xfrm>
            <a:off x="152746" y="1122185"/>
            <a:ext cx="11808000" cy="2084987"/>
          </a:xfrm>
          <a:prstGeom prst="rect">
            <a:avLst/>
          </a:prstGeom>
        </p:spPr>
      </p:pic>
      <p:pic>
        <p:nvPicPr>
          <p:cNvPr id="4" name="Рисунок 3"/>
          <p:cNvPicPr>
            <a:picLocks noChangeAspect="1"/>
          </p:cNvPicPr>
          <p:nvPr/>
        </p:nvPicPr>
        <p:blipFill>
          <a:blip r:embed="rId5"/>
          <a:stretch>
            <a:fillRect/>
          </a:stretch>
        </p:blipFill>
        <p:spPr>
          <a:xfrm>
            <a:off x="2447061" y="4679407"/>
            <a:ext cx="8460000" cy="1111785"/>
          </a:xfrm>
          <a:prstGeom prst="rect">
            <a:avLst/>
          </a:prstGeom>
        </p:spPr>
      </p:pic>
      <p:pic>
        <p:nvPicPr>
          <p:cNvPr id="19" name="Рисунок 18"/>
          <p:cNvPicPr>
            <a:picLocks noChangeAspect="1"/>
          </p:cNvPicPr>
          <p:nvPr/>
        </p:nvPicPr>
        <p:blipFill>
          <a:blip r:embed="rId6"/>
          <a:stretch>
            <a:fillRect/>
          </a:stretch>
        </p:blipFill>
        <p:spPr>
          <a:xfrm>
            <a:off x="2496936" y="5841067"/>
            <a:ext cx="7705725" cy="704850"/>
          </a:xfrm>
          <a:prstGeom prst="rect">
            <a:avLst/>
          </a:prstGeom>
        </p:spPr>
      </p:pic>
      <p:pic>
        <p:nvPicPr>
          <p:cNvPr id="21" name="Рисунок 20"/>
          <p:cNvPicPr>
            <a:picLocks noChangeAspect="1"/>
          </p:cNvPicPr>
          <p:nvPr/>
        </p:nvPicPr>
        <p:blipFill>
          <a:blip r:embed="rId7"/>
          <a:stretch>
            <a:fillRect/>
          </a:stretch>
        </p:blipFill>
        <p:spPr>
          <a:xfrm>
            <a:off x="2506461" y="6545917"/>
            <a:ext cx="7705725" cy="314325"/>
          </a:xfrm>
          <a:prstGeom prst="rect">
            <a:avLst/>
          </a:prstGeom>
        </p:spPr>
      </p:pic>
    </p:spTree>
    <p:extLst>
      <p:ext uri="{BB962C8B-B14F-4D97-AF65-F5344CB8AC3E}">
        <p14:creationId xmlns:p14="http://schemas.microsoft.com/office/powerpoint/2010/main" val="182921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9" y="1123837"/>
            <a:ext cx="2976056" cy="4601183"/>
          </a:xfrm>
        </p:spPr>
        <p:txBody>
          <a:bodyPr/>
          <a:lstStyle/>
          <a:p>
            <a:r>
              <a:rPr lang="ru-RU" dirty="0"/>
              <a:t>Концепция процессов и потоков</a:t>
            </a:r>
          </a:p>
        </p:txBody>
      </p:sp>
      <p:sp>
        <p:nvSpPr>
          <p:cNvPr id="3" name="Объект 2"/>
          <p:cNvSpPr>
            <a:spLocks noGrp="1"/>
          </p:cNvSpPr>
          <p:nvPr>
            <p:ph idx="1"/>
          </p:nvPr>
        </p:nvSpPr>
        <p:spPr>
          <a:xfrm>
            <a:off x="3869267" y="200025"/>
            <a:ext cx="7889345" cy="6529388"/>
          </a:xfrm>
        </p:spPr>
        <p:txBody>
          <a:bodyPr>
            <a:noAutofit/>
          </a:bodyPr>
          <a:lstStyle/>
          <a:p>
            <a:r>
              <a:rPr lang="ru-RU" sz="1800" dirty="0" smtClean="0"/>
              <a:t>Процесс </a:t>
            </a:r>
            <a:r>
              <a:rPr lang="ru-RU" sz="1800" dirty="0"/>
              <a:t>- выполняемая программа, включая текущие значения счетчика команд, регистров и переменных. С каждым процессом связывается его адресное пространство, содержащее саму программу, данные к ней и ее стек. Все функционирующее на компьютере </a:t>
            </a:r>
            <a:r>
              <a:rPr lang="ru-RU" sz="1800" dirty="0" smtClean="0"/>
              <a:t>ПО, </a:t>
            </a:r>
            <a:r>
              <a:rPr lang="ru-RU" sz="1800" dirty="0"/>
              <a:t>включая и </a:t>
            </a:r>
            <a:r>
              <a:rPr lang="ru-RU" sz="1800" dirty="0" smtClean="0"/>
              <a:t>ОС, </a:t>
            </a:r>
            <a:r>
              <a:rPr lang="ru-RU" sz="1800" dirty="0"/>
              <a:t>можно представить набором процессов.</a:t>
            </a:r>
          </a:p>
          <a:p>
            <a:r>
              <a:rPr lang="ru-RU" sz="1800" dirty="0"/>
              <a:t>Задачей ОС является </a:t>
            </a:r>
            <a:r>
              <a:rPr lang="ru-RU" sz="1800" dirty="0" smtClean="0"/>
              <a:t>организация </a:t>
            </a:r>
            <a:r>
              <a:rPr lang="ru-RU" sz="1800" dirty="0"/>
              <a:t>рационального использования ресурсов в интересах наиболее эффективного выполнения процессов</a:t>
            </a:r>
            <a:r>
              <a:rPr lang="ru-RU" sz="1800" dirty="0" smtClean="0"/>
              <a:t>.</a:t>
            </a:r>
            <a:endParaRPr lang="ru-RU" sz="1800" dirty="0"/>
          </a:p>
          <a:p>
            <a:r>
              <a:rPr lang="ru-RU" sz="1800" dirty="0" smtClean="0"/>
              <a:t>Мультипрограммирование </a:t>
            </a:r>
            <a:r>
              <a:rPr lang="ru-RU" sz="1800" dirty="0"/>
              <a:t>(многозадачность, </a:t>
            </a:r>
            <a:r>
              <a:rPr lang="ru-RU" sz="1800" dirty="0" err="1"/>
              <a:t>multitasking</a:t>
            </a:r>
            <a:r>
              <a:rPr lang="ru-RU" sz="1800" dirty="0"/>
              <a:t>) – это такой способ организации вычислительного процесса, при котором на одном процессоре попеременно выполняются несколько программ. Чтобы поддерживать многозадачность, ОС должна определить для себя внутренние единицы работы, между которыми будет разделяться процессор и другие ресурсы компьютера. </a:t>
            </a:r>
          </a:p>
          <a:p>
            <a:r>
              <a:rPr lang="ru-RU" sz="1800" dirty="0" smtClean="0"/>
              <a:t>Процессорное время – это важнейший ресурс, который распределяется </a:t>
            </a:r>
            <a:r>
              <a:rPr lang="ru-RU" sz="1800" dirty="0"/>
              <a:t>операционной системой между </a:t>
            </a:r>
            <a:r>
              <a:rPr lang="ru-RU" sz="1800" dirty="0" smtClean="0"/>
              <a:t>единицами </a:t>
            </a:r>
            <a:r>
              <a:rPr lang="ru-RU" sz="1800" dirty="0"/>
              <a:t>работы – потоками, которые и получили свое название благодаря тому, что они представляют собой последовательности (потоки выполнения) команд.</a:t>
            </a:r>
          </a:p>
          <a:p>
            <a:r>
              <a:rPr lang="ru-RU" sz="1800" dirty="0"/>
              <a:t>Каждый процесс начинается с одного потока, но новые потоки могут создаваться (порождаться) процессом динамически.</a:t>
            </a:r>
          </a:p>
          <a:p>
            <a:r>
              <a:rPr lang="ru-RU" sz="1800" dirty="0"/>
              <a:t>Процесс завершается, когда прекратит существование последний активный </a:t>
            </a:r>
            <a:r>
              <a:rPr lang="ru-RU" sz="1800" dirty="0" smtClean="0"/>
              <a:t>поток</a:t>
            </a:r>
            <a:endParaRPr lang="ru-RU" sz="1800" dirty="0"/>
          </a:p>
        </p:txBody>
      </p:sp>
    </p:spTree>
    <p:extLst>
      <p:ext uri="{BB962C8B-B14F-4D97-AF65-F5344CB8AC3E}">
        <p14:creationId xmlns:p14="http://schemas.microsoft.com/office/powerpoint/2010/main" val="404910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4788" y="308699"/>
            <a:ext cx="11739562" cy="1200329"/>
          </a:xfrm>
          <a:prstGeom prst="rect">
            <a:avLst/>
          </a:prstGeom>
        </p:spPr>
        <p:txBody>
          <a:bodyPr wrap="square">
            <a:spAutoFit/>
          </a:bodyPr>
          <a:lstStyle/>
          <a:p>
            <a:r>
              <a:rPr lang="ru-RU" dirty="0">
                <a:latin typeface="Arial" panose="020B0604020202020204" pitchFamily="34" charset="0"/>
                <a:cs typeface="Arial" panose="020B0604020202020204" pitchFamily="34" charset="0"/>
              </a:rPr>
              <a:t>В </a:t>
            </a:r>
            <a:r>
              <a:rPr lang="ru-RU" dirty="0" smtClean="0">
                <a:latin typeface="Arial" panose="020B0604020202020204" pitchFamily="34" charset="0"/>
                <a:cs typeface="Arial" panose="020B0604020202020204" pitchFamily="34" charset="0"/>
              </a:rPr>
              <a:t>мультипроцессорных </a:t>
            </a:r>
            <a:r>
              <a:rPr lang="ru-RU" dirty="0">
                <a:latin typeface="Arial" panose="020B0604020202020204" pitchFamily="34" charset="0"/>
                <a:cs typeface="Arial" panose="020B0604020202020204" pitchFamily="34" charset="0"/>
              </a:rPr>
              <a:t>системах несколько задач выполняется одновременно, т. к. имеется несколько процессоров. </a:t>
            </a:r>
          </a:p>
          <a:p>
            <a:r>
              <a:rPr lang="ru-RU" dirty="0">
                <a:latin typeface="Arial" panose="020B0604020202020204" pitchFamily="34" charset="0"/>
                <a:cs typeface="Arial" panose="020B0604020202020204" pitchFamily="34" charset="0"/>
              </a:rPr>
              <a:t>В решении одной задачи может быть занято несколько процессоров, если задача допускает распараллеливание. </a:t>
            </a: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182" y="1464058"/>
            <a:ext cx="4118001" cy="5505450"/>
          </a:xfrm>
          <a:prstGeom prst="rect">
            <a:avLst/>
          </a:prstGeom>
        </p:spPr>
      </p:pic>
      <p:pic>
        <p:nvPicPr>
          <p:cNvPr id="2" name="Рисунок 1"/>
          <p:cNvPicPr>
            <a:picLocks noChangeAspect="1"/>
          </p:cNvPicPr>
          <p:nvPr/>
        </p:nvPicPr>
        <p:blipFill>
          <a:blip r:embed="rId3"/>
          <a:stretch>
            <a:fillRect/>
          </a:stretch>
        </p:blipFill>
        <p:spPr>
          <a:xfrm>
            <a:off x="5854479" y="1464058"/>
            <a:ext cx="5362575" cy="5391150"/>
          </a:xfrm>
          <a:prstGeom prst="rect">
            <a:avLst/>
          </a:prstGeom>
        </p:spPr>
      </p:pic>
    </p:spTree>
    <p:extLst>
      <p:ext uri="{BB962C8B-B14F-4D97-AF65-F5344CB8AC3E}">
        <p14:creationId xmlns:p14="http://schemas.microsoft.com/office/powerpoint/2010/main" val="346102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67" y="1123837"/>
            <a:ext cx="3276600" cy="4601183"/>
          </a:xfrm>
        </p:spPr>
        <p:txBody>
          <a:bodyPr/>
          <a:lstStyle/>
          <a:p>
            <a:r>
              <a:rPr lang="ru-RU" dirty="0" smtClean="0"/>
              <a:t>Тематический раздел </a:t>
            </a:r>
            <a:r>
              <a:rPr lang="ru-RU" dirty="0"/>
              <a:t>«Цифровая грамотность» </a:t>
            </a:r>
          </a:p>
        </p:txBody>
      </p:sp>
      <p:pic>
        <p:nvPicPr>
          <p:cNvPr id="4" name="Рисунок 3"/>
          <p:cNvPicPr>
            <a:picLocks noChangeAspect="1"/>
          </p:cNvPicPr>
          <p:nvPr/>
        </p:nvPicPr>
        <p:blipFill>
          <a:blip r:embed="rId2"/>
          <a:stretch>
            <a:fillRect/>
          </a:stretch>
        </p:blipFill>
        <p:spPr>
          <a:xfrm>
            <a:off x="3812512" y="2140151"/>
            <a:ext cx="7596000" cy="510254"/>
          </a:xfrm>
          <a:prstGeom prst="rect">
            <a:avLst/>
          </a:prstGeom>
        </p:spPr>
      </p:pic>
      <p:pic>
        <p:nvPicPr>
          <p:cNvPr id="7" name="Рисунок 6"/>
          <p:cNvPicPr>
            <a:picLocks noChangeAspect="1"/>
          </p:cNvPicPr>
          <p:nvPr/>
        </p:nvPicPr>
        <p:blipFill>
          <a:blip r:embed="rId3"/>
          <a:stretch>
            <a:fillRect/>
          </a:stretch>
        </p:blipFill>
        <p:spPr>
          <a:xfrm>
            <a:off x="3862386" y="2650387"/>
            <a:ext cx="7524000" cy="1733643"/>
          </a:xfrm>
          <a:prstGeom prst="rect">
            <a:avLst/>
          </a:prstGeom>
        </p:spPr>
      </p:pic>
      <p:sp>
        <p:nvSpPr>
          <p:cNvPr id="6" name="Прямоугольник 5"/>
          <p:cNvSpPr/>
          <p:nvPr/>
        </p:nvSpPr>
        <p:spPr>
          <a:xfrm>
            <a:off x="3862386" y="111389"/>
            <a:ext cx="3630481"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Спецификация КИМ ЕГЭ 2025 г.</a:t>
            </a:r>
          </a:p>
        </p:txBody>
      </p:sp>
      <p:pic>
        <p:nvPicPr>
          <p:cNvPr id="8" name="Рисунок 7"/>
          <p:cNvPicPr>
            <a:picLocks noChangeAspect="1"/>
          </p:cNvPicPr>
          <p:nvPr/>
        </p:nvPicPr>
        <p:blipFill>
          <a:blip r:embed="rId4"/>
          <a:stretch>
            <a:fillRect/>
          </a:stretch>
        </p:blipFill>
        <p:spPr>
          <a:xfrm>
            <a:off x="3853920" y="480702"/>
            <a:ext cx="7560000" cy="1651584"/>
          </a:xfrm>
          <a:prstGeom prst="rect">
            <a:avLst/>
          </a:prstGeom>
        </p:spPr>
      </p:pic>
    </p:spTree>
    <p:extLst>
      <p:ext uri="{BB962C8B-B14F-4D97-AF65-F5344CB8AC3E}">
        <p14:creationId xmlns:p14="http://schemas.microsoft.com/office/powerpoint/2010/main" val="241603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69135" y="262664"/>
            <a:ext cx="2588353" cy="1365194"/>
            <a:chOff x="276225" y="314326"/>
            <a:chExt cx="2709863" cy="3477254"/>
          </a:xfrm>
        </p:grpSpPr>
        <p:sp>
          <p:nvSpPr>
            <p:cNvPr id="3" name="Скругленный прямоугольник 2"/>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33387" y="420679"/>
              <a:ext cx="2409826" cy="3370901"/>
            </a:xfrm>
            <a:prstGeom prst="rect">
              <a:avLst/>
            </a:prstGeom>
          </p:spPr>
          <p:txBody>
            <a:bodyPr wrap="square">
              <a:spAutoFit/>
            </a:bodyPr>
            <a:lstStyle/>
            <a:p>
              <a:pPr algn="ctr"/>
              <a:r>
                <a:rPr lang="ru-RU" sz="2000" dirty="0">
                  <a:solidFill>
                    <a:schemeClr val="bg1"/>
                  </a:solidFill>
                </a:rPr>
                <a:t>Команды </a:t>
              </a:r>
              <a:r>
                <a:rPr lang="ru-RU" sz="2000" dirty="0" err="1">
                  <a:solidFill>
                    <a:schemeClr val="bg1"/>
                  </a:solidFill>
                </a:rPr>
                <a:t>Windows</a:t>
              </a:r>
              <a:r>
                <a:rPr lang="ru-RU" sz="2000" dirty="0">
                  <a:solidFill>
                    <a:schemeClr val="bg1"/>
                  </a:solidFill>
                </a:rPr>
                <a:t> для работы с процессами</a:t>
              </a:r>
            </a:p>
          </p:txBody>
        </p:sp>
      </p:grpSp>
      <p:sp>
        <p:nvSpPr>
          <p:cNvPr id="8" name="Прямоугольник 7"/>
          <p:cNvSpPr/>
          <p:nvPr/>
        </p:nvSpPr>
        <p:spPr>
          <a:xfrm>
            <a:off x="169135" y="1669613"/>
            <a:ext cx="3659915"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Команда </a:t>
            </a:r>
            <a:r>
              <a:rPr lang="ru-RU" b="1" dirty="0" err="1">
                <a:latin typeface="Arial" panose="020B0604020202020204" pitchFamily="34" charset="0"/>
                <a:cs typeface="Arial" panose="020B0604020202020204" pitchFamily="34" charset="0"/>
              </a:rPr>
              <a:t>tasklist</a:t>
            </a:r>
            <a:r>
              <a:rPr lang="ru-RU" dirty="0">
                <a:latin typeface="Arial" panose="020B0604020202020204" pitchFamily="34" charset="0"/>
                <a:cs typeface="Arial" panose="020B0604020202020204" pitchFamily="34" charset="0"/>
              </a:rPr>
              <a:t> выдаст список процессов на локальном компьютере.</a:t>
            </a:r>
          </a:p>
        </p:txBody>
      </p:sp>
      <p:sp>
        <p:nvSpPr>
          <p:cNvPr id="10" name="Прямоугольник 9"/>
          <p:cNvSpPr/>
          <p:nvPr/>
        </p:nvSpPr>
        <p:spPr>
          <a:xfrm>
            <a:off x="197036" y="3537630"/>
            <a:ext cx="3659915" cy="646331"/>
          </a:xfrm>
          <a:prstGeom prst="rect">
            <a:avLst/>
          </a:prstGeom>
        </p:spPr>
        <p:txBody>
          <a:bodyPr wrap="square">
            <a:spAutoFit/>
          </a:bodyPr>
          <a:lstStyle/>
          <a:p>
            <a:r>
              <a:rPr lang="ru-RU" dirty="0">
                <a:latin typeface="Arial" panose="020B0604020202020204" pitchFamily="34" charset="0"/>
                <a:cs typeface="Arial" panose="020B0604020202020204" pitchFamily="34" charset="0"/>
              </a:rPr>
              <a:t>Команда </a:t>
            </a:r>
            <a:r>
              <a:rPr lang="ru-RU" b="1" dirty="0" err="1" smtClean="0">
                <a:latin typeface="Arial" panose="020B0604020202020204" pitchFamily="34" charset="0"/>
                <a:cs typeface="Arial" panose="020B0604020202020204" pitchFamily="34" charset="0"/>
              </a:rPr>
              <a:t>task</a:t>
            </a:r>
            <a:r>
              <a:rPr lang="en-US" b="1" dirty="0" smtClean="0">
                <a:latin typeface="Arial" panose="020B0604020202020204" pitchFamily="34" charset="0"/>
                <a:cs typeface="Arial" panose="020B0604020202020204" pitchFamily="34" charset="0"/>
              </a:rPr>
              <a:t>kill</a:t>
            </a:r>
            <a:r>
              <a:rPr lang="ru-RU" dirty="0" smtClean="0">
                <a:latin typeface="Arial" panose="020B0604020202020204" pitchFamily="34" charset="0"/>
                <a:cs typeface="Arial" panose="020B0604020202020204" pitchFamily="34" charset="0"/>
              </a:rPr>
              <a:t> завершает процесс.</a:t>
            </a:r>
            <a:endParaRPr lang="ru-RU"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4686300" y="-1"/>
            <a:ext cx="7386638" cy="2947553"/>
          </a:xfrm>
          <a:prstGeom prst="rect">
            <a:avLst/>
          </a:prstGeom>
        </p:spPr>
      </p:pic>
      <p:pic>
        <p:nvPicPr>
          <p:cNvPr id="12" name="Рисунок 11"/>
          <p:cNvPicPr>
            <a:picLocks noChangeAspect="1"/>
          </p:cNvPicPr>
          <p:nvPr/>
        </p:nvPicPr>
        <p:blipFill>
          <a:blip r:embed="rId3"/>
          <a:stretch>
            <a:fillRect/>
          </a:stretch>
        </p:blipFill>
        <p:spPr>
          <a:xfrm>
            <a:off x="4686300" y="3007614"/>
            <a:ext cx="7380000" cy="369000"/>
          </a:xfrm>
          <a:prstGeom prst="rect">
            <a:avLst/>
          </a:prstGeom>
        </p:spPr>
      </p:pic>
      <p:pic>
        <p:nvPicPr>
          <p:cNvPr id="13" name="Рисунок 12"/>
          <p:cNvPicPr>
            <a:picLocks noChangeAspect="1"/>
          </p:cNvPicPr>
          <p:nvPr/>
        </p:nvPicPr>
        <p:blipFill>
          <a:blip r:embed="rId4"/>
          <a:stretch>
            <a:fillRect/>
          </a:stretch>
        </p:blipFill>
        <p:spPr>
          <a:xfrm>
            <a:off x="4686300" y="3561607"/>
            <a:ext cx="7380000" cy="598379"/>
          </a:xfrm>
          <a:prstGeom prst="rect">
            <a:avLst/>
          </a:prstGeom>
        </p:spPr>
      </p:pic>
    </p:spTree>
    <p:extLst>
      <p:ext uri="{BB962C8B-B14F-4D97-AF65-F5344CB8AC3E}">
        <p14:creationId xmlns:p14="http://schemas.microsoft.com/office/powerpoint/2010/main" val="248770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97710" y="184280"/>
            <a:ext cx="2081213" cy="1231642"/>
            <a:chOff x="276225" y="314326"/>
            <a:chExt cx="2709863" cy="3137087"/>
          </a:xfrm>
        </p:grpSpPr>
        <p:sp>
          <p:nvSpPr>
            <p:cNvPr id="6" name="Скругленный прямоугольник 5"/>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33387" y="420679"/>
              <a:ext cx="2409826" cy="2586972"/>
            </a:xfrm>
            <a:prstGeom prst="rect">
              <a:avLst/>
            </a:prstGeom>
          </p:spPr>
          <p:txBody>
            <a:bodyPr wrap="square">
              <a:spAutoFit/>
            </a:bodyPr>
            <a:lstStyle/>
            <a:p>
              <a:pPr algn="ctr"/>
              <a:r>
                <a:rPr lang="ru-RU" sz="2000" dirty="0">
                  <a:solidFill>
                    <a:schemeClr val="bg1"/>
                  </a:solidFill>
                </a:rPr>
                <a:t>Команды </a:t>
              </a:r>
              <a:r>
                <a:rPr lang="en-US" sz="2000" dirty="0" smtClean="0">
                  <a:solidFill>
                    <a:schemeClr val="bg1"/>
                  </a:solidFill>
                </a:rPr>
                <a:t>Linux </a:t>
              </a:r>
              <a:r>
                <a:rPr lang="ru-RU" sz="2000" dirty="0" smtClean="0">
                  <a:solidFill>
                    <a:schemeClr val="bg1"/>
                  </a:solidFill>
                </a:rPr>
                <a:t>для </a:t>
              </a:r>
              <a:r>
                <a:rPr lang="ru-RU" sz="2000" dirty="0">
                  <a:solidFill>
                    <a:schemeClr val="bg1"/>
                  </a:solidFill>
                </a:rPr>
                <a:t>работы с процессами</a:t>
              </a:r>
            </a:p>
          </p:txBody>
        </p:sp>
      </p:grpSp>
      <p:sp>
        <p:nvSpPr>
          <p:cNvPr id="14" name="Прямоугольник 13"/>
          <p:cNvSpPr/>
          <p:nvPr/>
        </p:nvSpPr>
        <p:spPr>
          <a:xfrm>
            <a:off x="2437037" y="318368"/>
            <a:ext cx="5023293" cy="92333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Команда </a:t>
            </a:r>
            <a:r>
              <a:rPr lang="ru-RU" b="1" dirty="0" err="1">
                <a:latin typeface="Arial" panose="020B0604020202020204" pitchFamily="34" charset="0"/>
                <a:cs typeface="Arial" panose="020B0604020202020204" pitchFamily="34" charset="0"/>
              </a:rPr>
              <a:t>ps</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выводит информацию </a:t>
            </a:r>
            <a:r>
              <a:rPr lang="ru-RU" dirty="0">
                <a:latin typeface="Arial" panose="020B0604020202020204" pitchFamily="34" charset="0"/>
                <a:cs typeface="Arial" panose="020B0604020202020204" pitchFamily="34" charset="0"/>
              </a:rPr>
              <a:t>о выполняемых процессах. Ключи -c, -v, -j, -u изменяют формат вывода команды. </a:t>
            </a:r>
          </a:p>
        </p:txBody>
      </p:sp>
      <p:pic>
        <p:nvPicPr>
          <p:cNvPr id="15" name="Рисунок 14"/>
          <p:cNvPicPr/>
          <p:nvPr/>
        </p:nvPicPr>
        <p:blipFill rotWithShape="1">
          <a:blip r:embed="rId2" cstate="email">
            <a:extLst>
              <a:ext uri="{28A0092B-C50C-407E-A947-70E740481C1C}">
                <a14:useLocalDpi xmlns:a14="http://schemas.microsoft.com/office/drawing/2010/main"/>
              </a:ext>
            </a:extLst>
          </a:blip>
          <a:srcRect/>
          <a:stretch/>
        </p:blipFill>
        <p:spPr bwMode="auto">
          <a:xfrm>
            <a:off x="7570060" y="226035"/>
            <a:ext cx="4478655" cy="1222375"/>
          </a:xfrm>
          <a:prstGeom prst="rect">
            <a:avLst/>
          </a:prstGeom>
          <a:ln>
            <a:noFill/>
          </a:ln>
          <a:extLst>
            <a:ext uri="{53640926-AAD7-44D8-BBD7-CCE9431645EC}">
              <a14:shadowObscured xmlns:a14="http://schemas.microsoft.com/office/drawing/2010/main"/>
            </a:ext>
          </a:extLst>
        </p:spPr>
      </p:pic>
      <p:sp>
        <p:nvSpPr>
          <p:cNvPr id="9" name="Прямоугольник 8"/>
          <p:cNvSpPr/>
          <p:nvPr/>
        </p:nvSpPr>
        <p:spPr>
          <a:xfrm>
            <a:off x="197710" y="1732387"/>
            <a:ext cx="6017353" cy="646331"/>
          </a:xfrm>
          <a:prstGeom prst="rect">
            <a:avLst/>
          </a:prstGeom>
        </p:spPr>
        <p:txBody>
          <a:bodyPr wrap="square">
            <a:spAutoFit/>
          </a:bodyPr>
          <a:lstStyle/>
          <a:p>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Команда</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u-RU" b="1" dirty="0" err="1">
                <a:solidFill>
                  <a:srgbClr val="000000"/>
                </a:solidFill>
                <a:latin typeface="Arial" panose="020B0604020202020204" pitchFamily="34" charset="0"/>
                <a:ea typeface="Calibri" panose="020F0502020204030204" pitchFamily="34" charset="0"/>
                <a:cs typeface="Arial" panose="020B0604020202020204" pitchFamily="34" charset="0"/>
              </a:rPr>
              <a:t>pstree</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 –p </a:t>
            </a:r>
            <a:r>
              <a:rPr lang="ru-RU" dirty="0" smtClean="0">
                <a:solidFill>
                  <a:srgbClr val="000000"/>
                </a:solidFill>
                <a:latin typeface="Arial" panose="020B0604020202020204" pitchFamily="34" charset="0"/>
                <a:ea typeface="Calibri" panose="020F0502020204030204" pitchFamily="34" charset="0"/>
                <a:cs typeface="Arial" panose="020B0604020202020204" pitchFamily="34" charset="0"/>
              </a:rPr>
              <a:t>отображает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процессы в виде дерева (родительские и дочерние)</a:t>
            </a:r>
            <a:endParaRPr lang="ru-RU" dirty="0">
              <a:latin typeface="Arial" panose="020B0604020202020204" pitchFamily="34" charset="0"/>
              <a:cs typeface="Arial" panose="020B0604020202020204" pitchFamily="34" charset="0"/>
            </a:endParaRPr>
          </a:p>
        </p:txBody>
      </p:sp>
      <p:pic>
        <p:nvPicPr>
          <p:cNvPr id="16" name="Рисунок 15"/>
          <p:cNvPicPr/>
          <p:nvPr/>
        </p:nvPicPr>
        <p:blipFill>
          <a:blip r:embed="rId3" cstate="email">
            <a:extLst>
              <a:ext uri="{28A0092B-C50C-407E-A947-70E740481C1C}">
                <a14:useLocalDpi xmlns:a14="http://schemas.microsoft.com/office/drawing/2010/main"/>
              </a:ext>
            </a:extLst>
          </a:blip>
          <a:stretch>
            <a:fillRect/>
          </a:stretch>
        </p:blipFill>
        <p:spPr>
          <a:xfrm>
            <a:off x="318413" y="2378717"/>
            <a:ext cx="5425162" cy="3893495"/>
          </a:xfrm>
          <a:prstGeom prst="rect">
            <a:avLst/>
          </a:prstGeom>
        </p:spPr>
      </p:pic>
      <p:sp>
        <p:nvSpPr>
          <p:cNvPr id="17" name="Прямоугольник 16"/>
          <p:cNvSpPr/>
          <p:nvPr/>
        </p:nvSpPr>
        <p:spPr>
          <a:xfrm>
            <a:off x="6215063" y="1732387"/>
            <a:ext cx="5833652" cy="1200329"/>
          </a:xfrm>
          <a:prstGeom prst="rect">
            <a:avLst/>
          </a:prstGeom>
        </p:spPr>
        <p:txBody>
          <a:bodyPr wrap="square">
            <a:spAutoFit/>
          </a:bodyPr>
          <a:lstStyle/>
          <a:p>
            <a:r>
              <a:rPr lang="ru-RU" b="1" dirty="0" err="1">
                <a:latin typeface="Arial" panose="020B0604020202020204" pitchFamily="34" charset="0"/>
                <a:cs typeface="Arial" panose="020B0604020202020204" pitchFamily="34" charset="0"/>
              </a:rPr>
              <a:t>kill</a:t>
            </a:r>
            <a:r>
              <a:rPr lang="ru-RU" dirty="0">
                <a:latin typeface="Arial" panose="020B0604020202020204" pitchFamily="34" charset="0"/>
                <a:cs typeface="Arial" panose="020B0604020202020204" pitchFamily="34" charset="0"/>
              </a:rPr>
              <a:t> – завершает процесс по его идентификатору (PID)</a:t>
            </a:r>
          </a:p>
          <a:p>
            <a:r>
              <a:rPr lang="ru-RU" b="1" dirty="0" err="1">
                <a:latin typeface="Arial" panose="020B0604020202020204" pitchFamily="34" charset="0"/>
                <a:cs typeface="Arial" panose="020B0604020202020204" pitchFamily="34" charset="0"/>
              </a:rPr>
              <a:t>killall</a:t>
            </a:r>
            <a:r>
              <a:rPr lang="ru-RU" dirty="0">
                <a:latin typeface="Arial" panose="020B0604020202020204" pitchFamily="34" charset="0"/>
                <a:cs typeface="Arial" panose="020B0604020202020204" pitchFamily="34" charset="0"/>
              </a:rPr>
              <a:t> – завершает все процессы с указанным именем</a:t>
            </a:r>
          </a:p>
        </p:txBody>
      </p:sp>
      <p:pic>
        <p:nvPicPr>
          <p:cNvPr id="18" name="Рисунок 17"/>
          <p:cNvPicPr/>
          <p:nvPr/>
        </p:nvPicPr>
        <p:blipFill>
          <a:blip r:embed="rId4"/>
          <a:stretch>
            <a:fillRect/>
          </a:stretch>
        </p:blipFill>
        <p:spPr>
          <a:xfrm>
            <a:off x="5966460" y="2963296"/>
            <a:ext cx="10476000" cy="1044000"/>
          </a:xfrm>
          <a:prstGeom prst="rect">
            <a:avLst/>
          </a:prstGeom>
        </p:spPr>
      </p:pic>
      <p:pic>
        <p:nvPicPr>
          <p:cNvPr id="19" name="Рисунок 18"/>
          <p:cNvPicPr>
            <a:picLocks noChangeAspect="1"/>
          </p:cNvPicPr>
          <p:nvPr/>
        </p:nvPicPr>
        <p:blipFill>
          <a:blip r:embed="rId5"/>
          <a:stretch>
            <a:fillRect/>
          </a:stretch>
        </p:blipFill>
        <p:spPr>
          <a:xfrm>
            <a:off x="5966460" y="4037876"/>
            <a:ext cx="9252000" cy="5756380"/>
          </a:xfrm>
          <a:prstGeom prst="rect">
            <a:avLst/>
          </a:prstGeom>
        </p:spPr>
      </p:pic>
    </p:spTree>
    <p:extLst>
      <p:ext uri="{BB962C8B-B14F-4D97-AF65-F5344CB8AC3E}">
        <p14:creationId xmlns:p14="http://schemas.microsoft.com/office/powerpoint/2010/main" val="39118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8083" y="260465"/>
            <a:ext cx="7403850" cy="6306589"/>
          </a:xfrm>
          <a:prstGeom prst="rect">
            <a:avLst/>
          </a:prstGeom>
        </p:spPr>
      </p:pic>
      <p:pic>
        <p:nvPicPr>
          <p:cNvPr id="5" name="Рисунок 4"/>
          <p:cNvPicPr>
            <a:picLocks noChangeAspect="1"/>
          </p:cNvPicPr>
          <p:nvPr/>
        </p:nvPicPr>
        <p:blipFill>
          <a:blip r:embed="rId3"/>
          <a:stretch>
            <a:fillRect/>
          </a:stretch>
        </p:blipFill>
        <p:spPr>
          <a:xfrm>
            <a:off x="7804093" y="260465"/>
            <a:ext cx="4066482" cy="4426656"/>
          </a:xfrm>
          <a:prstGeom prst="rect">
            <a:avLst/>
          </a:prstGeom>
        </p:spPr>
      </p:pic>
    </p:spTree>
    <p:extLst>
      <p:ext uri="{BB962C8B-B14F-4D97-AF65-F5344CB8AC3E}">
        <p14:creationId xmlns:p14="http://schemas.microsoft.com/office/powerpoint/2010/main" val="3249684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183501" y="127533"/>
            <a:ext cx="7929271" cy="1405989"/>
          </a:xfrm>
          <a:prstGeom prst="rect">
            <a:avLst/>
          </a:prstGeom>
        </p:spPr>
      </p:pic>
      <p:pic>
        <p:nvPicPr>
          <p:cNvPr id="3" name="Рисунок 2"/>
          <p:cNvPicPr>
            <a:picLocks noChangeAspect="1"/>
          </p:cNvPicPr>
          <p:nvPr/>
        </p:nvPicPr>
        <p:blipFill>
          <a:blip r:embed="rId3"/>
          <a:stretch>
            <a:fillRect/>
          </a:stretch>
        </p:blipFill>
        <p:spPr>
          <a:xfrm>
            <a:off x="2181224" y="5162552"/>
            <a:ext cx="1857375" cy="323850"/>
          </a:xfrm>
          <a:prstGeom prst="rect">
            <a:avLst/>
          </a:prstGeom>
        </p:spPr>
      </p:pic>
      <p:pic>
        <p:nvPicPr>
          <p:cNvPr id="4" name="Рисунок 3"/>
          <p:cNvPicPr>
            <a:picLocks noChangeAspect="1"/>
          </p:cNvPicPr>
          <p:nvPr/>
        </p:nvPicPr>
        <p:blipFill>
          <a:blip r:embed="rId4"/>
          <a:stretch>
            <a:fillRect/>
          </a:stretch>
        </p:blipFill>
        <p:spPr>
          <a:xfrm>
            <a:off x="3557587" y="5557838"/>
            <a:ext cx="2705100" cy="295275"/>
          </a:xfrm>
          <a:prstGeom prst="rect">
            <a:avLst/>
          </a:prstGeom>
        </p:spPr>
      </p:pic>
      <p:pic>
        <p:nvPicPr>
          <p:cNvPr id="5" name="Рисунок 4"/>
          <p:cNvPicPr>
            <a:picLocks noChangeAspect="1"/>
          </p:cNvPicPr>
          <p:nvPr/>
        </p:nvPicPr>
        <p:blipFill>
          <a:blip r:embed="rId5"/>
          <a:stretch>
            <a:fillRect/>
          </a:stretch>
        </p:blipFill>
        <p:spPr>
          <a:xfrm>
            <a:off x="4241005" y="5188745"/>
            <a:ext cx="2533650" cy="314325"/>
          </a:xfrm>
          <a:prstGeom prst="rect">
            <a:avLst/>
          </a:prstGeom>
        </p:spPr>
      </p:pic>
      <p:pic>
        <p:nvPicPr>
          <p:cNvPr id="6" name="Рисунок 5"/>
          <p:cNvPicPr>
            <a:picLocks noChangeAspect="1"/>
          </p:cNvPicPr>
          <p:nvPr/>
        </p:nvPicPr>
        <p:blipFill rotWithShape="1">
          <a:blip r:embed="rId6" cstate="email">
            <a:extLst>
              <a:ext uri="{28A0092B-C50C-407E-A947-70E740481C1C}">
                <a14:useLocalDpi xmlns:a14="http://schemas.microsoft.com/office/drawing/2010/main"/>
              </a:ext>
            </a:extLst>
          </a:blip>
          <a:srcRect b="12240"/>
          <a:stretch/>
        </p:blipFill>
        <p:spPr>
          <a:xfrm>
            <a:off x="6977061" y="5205412"/>
            <a:ext cx="4968000" cy="1524001"/>
          </a:xfrm>
          <a:prstGeom prst="rect">
            <a:avLst/>
          </a:prstGeom>
        </p:spPr>
      </p:pic>
      <p:sp>
        <p:nvSpPr>
          <p:cNvPr id="14" name="Прямоугольник 13"/>
          <p:cNvSpPr/>
          <p:nvPr/>
        </p:nvSpPr>
        <p:spPr>
          <a:xfrm>
            <a:off x="8926679" y="461057"/>
            <a:ext cx="2711116" cy="738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Диаграмма </a:t>
            </a:r>
            <a:r>
              <a:rPr lang="ru-RU" dirty="0" err="1"/>
              <a:t>Ганта</a:t>
            </a:r>
            <a:endParaRPr lang="ru-RU" dirty="0"/>
          </a:p>
        </p:txBody>
      </p:sp>
      <p:grpSp>
        <p:nvGrpSpPr>
          <p:cNvPr id="15" name="Группа 14"/>
          <p:cNvGrpSpPr/>
          <p:nvPr/>
        </p:nvGrpSpPr>
        <p:grpSpPr>
          <a:xfrm>
            <a:off x="147637" y="1652587"/>
            <a:ext cx="11896725" cy="3552825"/>
            <a:chOff x="147637" y="1652587"/>
            <a:chExt cx="11896725" cy="3552825"/>
          </a:xfrm>
        </p:grpSpPr>
        <p:pic>
          <p:nvPicPr>
            <p:cNvPr id="2" name="Рисунок 1"/>
            <p:cNvPicPr>
              <a:picLocks noChangeAspect="1"/>
            </p:cNvPicPr>
            <p:nvPr/>
          </p:nvPicPr>
          <p:blipFill>
            <a:blip r:embed="rId7"/>
            <a:stretch>
              <a:fillRect/>
            </a:stretch>
          </p:blipFill>
          <p:spPr>
            <a:xfrm>
              <a:off x="147637" y="1652587"/>
              <a:ext cx="11896725" cy="3552825"/>
            </a:xfrm>
            <a:prstGeom prst="rect">
              <a:avLst/>
            </a:prstGeom>
          </p:spPr>
        </p:pic>
        <p:pic>
          <p:nvPicPr>
            <p:cNvPr id="7" name="Рисунок 6"/>
            <p:cNvPicPr>
              <a:picLocks noChangeAspect="1"/>
            </p:cNvPicPr>
            <p:nvPr/>
          </p:nvPicPr>
          <p:blipFill rotWithShape="1">
            <a:blip r:embed="rId8" cstate="email">
              <a:extLst>
                <a:ext uri="{28A0092B-C50C-407E-A947-70E740481C1C}">
                  <a14:useLocalDpi xmlns:a14="http://schemas.microsoft.com/office/drawing/2010/main"/>
                </a:ext>
              </a:extLst>
            </a:blip>
            <a:srcRect t="8443"/>
            <a:stretch/>
          </p:blipFill>
          <p:spPr>
            <a:xfrm>
              <a:off x="7121440" y="4899259"/>
              <a:ext cx="1266825" cy="252903"/>
            </a:xfrm>
            <a:prstGeom prst="rect">
              <a:avLst/>
            </a:prstGeom>
          </p:spPr>
        </p:pic>
      </p:grpSp>
      <p:sp>
        <p:nvSpPr>
          <p:cNvPr id="8" name="TextBox 7"/>
          <p:cNvSpPr txBox="1"/>
          <p:nvPr/>
        </p:nvSpPr>
        <p:spPr>
          <a:xfrm>
            <a:off x="2548328" y="6385810"/>
            <a:ext cx="107369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5</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144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00" y="4034122"/>
            <a:ext cx="11500665" cy="3487034"/>
          </a:xfrm>
          <a:prstGeom prst="rect">
            <a:avLst/>
          </a:prstGeom>
        </p:spPr>
      </p:pic>
      <p:pic>
        <p:nvPicPr>
          <p:cNvPr id="13" name="Рисунок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02" y="91340"/>
            <a:ext cx="3597166" cy="1916706"/>
          </a:xfrm>
          <a:prstGeom prst="rect">
            <a:avLst/>
          </a:prstGeom>
        </p:spPr>
      </p:pic>
      <p:pic>
        <p:nvPicPr>
          <p:cNvPr id="15" name="Рисунок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00" y="2064145"/>
            <a:ext cx="11221533" cy="1913877"/>
          </a:xfrm>
          <a:prstGeom prst="rect">
            <a:avLst/>
          </a:prstGeom>
        </p:spPr>
      </p:pic>
      <p:sp>
        <p:nvSpPr>
          <p:cNvPr id="5" name="TextBox 4"/>
          <p:cNvSpPr txBox="1"/>
          <p:nvPr/>
        </p:nvSpPr>
        <p:spPr>
          <a:xfrm>
            <a:off x="5142821" y="7405141"/>
            <a:ext cx="107369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5</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142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79" y="1200953"/>
            <a:ext cx="5424197" cy="4233467"/>
          </a:xfrm>
          <a:prstGeom prst="rect">
            <a:avLst/>
          </a:prstGeom>
        </p:spPr>
        <p:txBody>
          <a:bodyPr wrap="square">
            <a:spAutoFit/>
          </a:bodyPr>
          <a:lstStyle/>
          <a:p>
            <a:pPr lvl="0">
              <a:lnSpc>
                <a:spcPct val="115000"/>
              </a:lnSpc>
              <a:spcAft>
                <a:spcPts val="0"/>
              </a:spcAft>
            </a:pPr>
            <a:r>
              <a:rPr lang="ru-RU" dirty="0" smtClean="0">
                <a:latin typeface="Calibri" panose="020F0502020204030204" pitchFamily="34" charset="0"/>
                <a:ea typeface="Calibri" panose="020F0502020204030204" pitchFamily="34" charset="0"/>
                <a:cs typeface="Times New Roman" panose="02020603050405020304" pitchFamily="18" charset="0"/>
              </a:rPr>
              <a:t>134</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ru-RU" dirty="0" smtClean="0">
                <a:latin typeface="Calibri" panose="020F0502020204030204" pitchFamily="34" charset="0"/>
                <a:ea typeface="Calibri" panose="020F0502020204030204" pitchFamily="34" charset="0"/>
                <a:cs typeface="Times New Roman" panose="02020603050405020304" pitchFamily="18" charset="0"/>
              </a:rPr>
              <a:t> (</a:t>
            </a:r>
            <a:r>
              <a:rPr lang="ru-RU" b="1" dirty="0" smtClean="0">
                <a:latin typeface="Calibri" panose="020F0502020204030204" pitchFamily="34" charset="0"/>
                <a:ea typeface="Calibri" panose="020F0502020204030204" pitchFamily="34" charset="0"/>
                <a:cs typeface="Times New Roman" panose="02020603050405020304" pitchFamily="18" charset="0"/>
              </a:rPr>
              <a:t>ЕГКР-2024</a:t>
            </a:r>
            <a:r>
              <a:rPr lang="ru-RU" dirty="0">
                <a:latin typeface="Calibri" panose="020F0502020204030204" pitchFamily="34" charset="0"/>
                <a:ea typeface="Calibri" panose="020F0502020204030204" pitchFamily="34" charset="0"/>
                <a:cs typeface="Times New Roman" panose="02020603050405020304" pitchFamily="18" charset="0"/>
              </a:rPr>
              <a:t>) В файле </a:t>
            </a:r>
            <a:r>
              <a:rPr lang="ru-RU" b="1" dirty="0">
                <a:latin typeface="Calibri" panose="020F0502020204030204" pitchFamily="34" charset="0"/>
                <a:ea typeface="Calibri" panose="020F0502020204030204" pitchFamily="34" charset="0"/>
                <a:cs typeface="Times New Roman" panose="02020603050405020304" pitchFamily="18" charset="0"/>
              </a:rPr>
              <a:t>22-134.</a:t>
            </a:r>
            <a:r>
              <a:rPr lang="en-US" b="1" dirty="0" err="1">
                <a:latin typeface="Calibri" panose="020F0502020204030204" pitchFamily="34" charset="0"/>
                <a:ea typeface="Calibri" panose="020F0502020204030204" pitchFamily="34" charset="0"/>
                <a:cs typeface="Times New Roman" panose="02020603050405020304" pitchFamily="18" charset="0"/>
              </a:rPr>
              <a:t>xls</a:t>
            </a:r>
            <a:r>
              <a:rPr lang="ru-RU" dirty="0">
                <a:latin typeface="Calibri" panose="020F0502020204030204" pitchFamily="34" charset="0"/>
                <a:ea typeface="Calibri" panose="020F0502020204030204" pitchFamily="34" charset="0"/>
                <a:cs typeface="Times New Roman" panose="02020603050405020304" pitchFamily="18" charset="0"/>
              </a:rPr>
              <a:t> содержится информация о совокупности N вычислительных процессов, которые могут выполняться параллельно или последовательно… (Условие совпадает с условием задачи из </a:t>
            </a:r>
            <a:r>
              <a:rPr lang="ru-RU" dirty="0" err="1">
                <a:latin typeface="Calibri" panose="020F0502020204030204" pitchFamily="34" charset="0"/>
                <a:ea typeface="Calibri" panose="020F0502020204030204" pitchFamily="34" charset="0"/>
                <a:cs typeface="Times New Roman" panose="02020603050405020304" pitchFamily="18" charset="0"/>
              </a:rPr>
              <a:t>демо</a:t>
            </a:r>
            <a:r>
              <a:rPr lang="ru-RU" dirty="0">
                <a:latin typeface="Calibri" panose="020F0502020204030204" pitchFamily="34" charset="0"/>
                <a:ea typeface="Calibri" panose="020F0502020204030204" pitchFamily="34" charset="0"/>
                <a:cs typeface="Times New Roman" panose="02020603050405020304" pitchFamily="18" charset="0"/>
              </a:rPr>
              <a:t>-варианта 2024 года). </a:t>
            </a:r>
            <a:r>
              <a:rPr lang="ru-RU"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Определите максимальную продолжительность отрезка времени (в </a:t>
            </a:r>
            <a:r>
              <a:rPr lang="ru-RU" dirty="0" err="1">
                <a:solidFill>
                  <a:srgbClr val="222222"/>
                </a:solidFill>
                <a:latin typeface="Calibri" panose="020F0502020204030204" pitchFamily="34" charset="0"/>
                <a:ea typeface="Times New Roman" panose="02020603050405020304" pitchFamily="18" charset="0"/>
                <a:cs typeface="Times New Roman" panose="02020603050405020304" pitchFamily="18" charset="0"/>
              </a:rPr>
              <a:t>мс</a:t>
            </a:r>
            <a:r>
              <a:rPr lang="ru-RU"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в течение которого возможно одновременное выполнение максимального количества процессов, при условии, что все независимые друг от друга процессы могут выполняться параллельно, а время окончания работы всех процессов минимально.</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ru-RU"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Рисунок 2"/>
          <p:cNvPicPr>
            <a:picLocks noChangeAspect="1"/>
          </p:cNvPicPr>
          <p:nvPr/>
        </p:nvPicPr>
        <p:blipFill>
          <a:blip r:embed="rId2"/>
          <a:stretch>
            <a:fillRect/>
          </a:stretch>
        </p:blipFill>
        <p:spPr>
          <a:xfrm>
            <a:off x="5887228" y="890296"/>
            <a:ext cx="5829300" cy="4648200"/>
          </a:xfrm>
          <a:prstGeom prst="rect">
            <a:avLst/>
          </a:prstGeom>
        </p:spPr>
      </p:pic>
    </p:spTree>
    <p:extLst>
      <p:ext uri="{BB962C8B-B14F-4D97-AF65-F5344CB8AC3E}">
        <p14:creationId xmlns:p14="http://schemas.microsoft.com/office/powerpoint/2010/main" val="1733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68000" cy="3838787"/>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07167"/>
            <a:ext cx="12168000" cy="2505388"/>
          </a:xfrm>
          <a:prstGeom prst="rect">
            <a:avLst/>
          </a:prstGeom>
        </p:spPr>
      </p:pic>
      <p:sp>
        <p:nvSpPr>
          <p:cNvPr id="5" name="Прямоугольник 4"/>
          <p:cNvSpPr/>
          <p:nvPr/>
        </p:nvSpPr>
        <p:spPr>
          <a:xfrm>
            <a:off x="6731682" y="6488668"/>
            <a:ext cx="1073692"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Ответ: 8</a:t>
            </a:r>
          </a:p>
        </p:txBody>
      </p:sp>
    </p:spTree>
    <p:extLst>
      <p:ext uri="{BB962C8B-B14F-4D97-AF65-F5344CB8AC3E}">
        <p14:creationId xmlns:p14="http://schemas.microsoft.com/office/powerpoint/2010/main" val="78775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051792" cy="2003625"/>
          </a:xfrm>
          <a:prstGeom prst="rect">
            <a:avLst/>
          </a:prstGeom>
        </p:spPr>
        <p:txBody>
          <a:bodyPr wrap="square">
            <a:spAutoFit/>
          </a:bodyPr>
          <a:lstStyle/>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132</a:t>
            </a:r>
            <a:r>
              <a:rPr lang="en-US" dirty="0" smtClean="0">
                <a:latin typeface="Arial" panose="020B0604020202020204" pitchFamily="34" charset="0"/>
                <a:ea typeface="Calibri" panose="020F0502020204030204" pitchFamily="34" charset="0"/>
                <a:cs typeface="Arial" panose="020B0604020202020204" pitchFamily="34" charset="0"/>
              </a:rPr>
              <a:t>)</a:t>
            </a:r>
            <a:r>
              <a:rPr lang="ru-RU" dirty="0" smtClean="0">
                <a:latin typeface="Arial" panose="020B0604020202020204" pitchFamily="34" charset="0"/>
                <a:ea typeface="Calibri" panose="020F0502020204030204" pitchFamily="34" charset="0"/>
                <a:cs typeface="Arial" panose="020B0604020202020204" pitchFamily="34" charset="0"/>
              </a:rPr>
              <a:t> *В </a:t>
            </a:r>
            <a:r>
              <a:rPr lang="ru-RU" dirty="0">
                <a:latin typeface="Arial" panose="020B0604020202020204" pitchFamily="34" charset="0"/>
                <a:ea typeface="Calibri" panose="020F0502020204030204" pitchFamily="34" charset="0"/>
                <a:cs typeface="Arial" panose="020B0604020202020204" pitchFamily="34" charset="0"/>
              </a:rPr>
              <a:t>файле </a:t>
            </a:r>
            <a:r>
              <a:rPr lang="ru-RU" b="1" dirty="0">
                <a:latin typeface="Arial" panose="020B0604020202020204" pitchFamily="34" charset="0"/>
                <a:ea typeface="Calibri" panose="020F0502020204030204" pitchFamily="34" charset="0"/>
                <a:cs typeface="Arial" panose="020B0604020202020204" pitchFamily="34" charset="0"/>
              </a:rPr>
              <a:t>22-132.</a:t>
            </a:r>
            <a:r>
              <a:rPr lang="en-US" b="1" dirty="0" err="1">
                <a:latin typeface="Arial" panose="020B0604020202020204" pitchFamily="34" charset="0"/>
                <a:ea typeface="Calibri" panose="020F0502020204030204" pitchFamily="34" charset="0"/>
                <a:cs typeface="Arial" panose="020B0604020202020204" pitchFamily="34" charset="0"/>
              </a:rPr>
              <a:t>xls</a:t>
            </a:r>
            <a:r>
              <a:rPr lang="ru-RU" dirty="0">
                <a:latin typeface="Arial" panose="020B0604020202020204" pitchFamily="34" charset="0"/>
                <a:ea typeface="Calibri" panose="020F0502020204030204" pitchFamily="34" charset="0"/>
                <a:cs typeface="Arial" panose="020B0604020202020204" pitchFamily="34" charset="0"/>
              </a:rPr>
              <a:t> содержится информация о совокупности N вычислительных процессов, которые могут выполняться параллельно или последовательно… (Условие совпадает с условием задачи из </a:t>
            </a:r>
            <a:r>
              <a:rPr lang="ru-RU" dirty="0" err="1">
                <a:latin typeface="Arial" panose="020B0604020202020204" pitchFamily="34" charset="0"/>
                <a:ea typeface="Calibri" panose="020F0502020204030204" pitchFamily="34" charset="0"/>
                <a:cs typeface="Arial" panose="020B0604020202020204" pitchFamily="34" charset="0"/>
              </a:rPr>
              <a:t>демо</a:t>
            </a:r>
            <a:r>
              <a:rPr lang="ru-RU" dirty="0">
                <a:latin typeface="Arial" panose="020B0604020202020204" pitchFamily="34" charset="0"/>
                <a:ea typeface="Calibri" panose="020F0502020204030204" pitchFamily="34" charset="0"/>
                <a:cs typeface="Arial" panose="020B0604020202020204" pitchFamily="34" charset="0"/>
              </a:rPr>
              <a:t>-варианта 2024 года). </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Одновременно в системе может выполняться только </a:t>
            </a:r>
            <a:r>
              <a:rPr lang="ru-RU" b="1" dirty="0">
                <a:solidFill>
                  <a:srgbClr val="222222"/>
                </a:solidFill>
                <a:latin typeface="Arial" panose="020B0604020202020204" pitchFamily="34" charset="0"/>
                <a:ea typeface="Times New Roman" panose="02020603050405020304" pitchFamily="18" charset="0"/>
                <a:cs typeface="Arial" panose="020B0604020202020204" pitchFamily="34" charset="0"/>
              </a:rPr>
              <a:t>три процесса</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 Если операционная система может запустить новый процесс, она выбирает процесс с </a:t>
            </a:r>
            <a:r>
              <a:rPr lang="ru-RU" b="1" dirty="0">
                <a:solidFill>
                  <a:srgbClr val="222222"/>
                </a:solidFill>
                <a:latin typeface="Arial" panose="020B0604020202020204" pitchFamily="34" charset="0"/>
                <a:ea typeface="Times New Roman" panose="02020603050405020304" pitchFamily="18" charset="0"/>
                <a:cs typeface="Arial" panose="020B0604020202020204" pitchFamily="34" charset="0"/>
              </a:rPr>
              <a:t>наименьшим </a:t>
            </a:r>
            <a:r>
              <a:rPr lang="en-US" b="1" dirty="0">
                <a:solidFill>
                  <a:srgbClr val="222222"/>
                </a:solidFill>
                <a:latin typeface="Arial" panose="020B0604020202020204" pitchFamily="34" charset="0"/>
                <a:ea typeface="Times New Roman" panose="02020603050405020304" pitchFamily="18" charset="0"/>
                <a:cs typeface="Arial" panose="020B0604020202020204" pitchFamily="34" charset="0"/>
              </a:rPr>
              <a:t>ID</a:t>
            </a:r>
            <a:r>
              <a:rPr lang="en-US"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из всех процессов, готовых к запуску. Определите минимальное время, через которое завершится выполнение всей совокупности процессов. </a:t>
            </a:r>
            <a:endParaRPr lang="ru-RU" dirty="0">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778" y="2003625"/>
            <a:ext cx="3401481" cy="3976551"/>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9037" y="2003624"/>
            <a:ext cx="8453302" cy="1105335"/>
          </a:xfrm>
          <a:prstGeom prst="rect">
            <a:avLst/>
          </a:prstGeom>
        </p:spPr>
      </p:pic>
      <p:sp>
        <p:nvSpPr>
          <p:cNvPr id="5" name="Прямоугольник 4"/>
          <p:cNvSpPr/>
          <p:nvPr/>
        </p:nvSpPr>
        <p:spPr>
          <a:xfrm>
            <a:off x="8011842" y="3507724"/>
            <a:ext cx="1330172"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Ответ: </a:t>
            </a:r>
            <a:r>
              <a:rPr lang="ru-RU" dirty="0" smtClean="0">
                <a:latin typeface="Arial" panose="020B0604020202020204" pitchFamily="34" charset="0"/>
                <a:cs typeface="Arial" panose="020B0604020202020204" pitchFamily="34" charset="0"/>
              </a:rPr>
              <a:t>340</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70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232" y="714081"/>
            <a:ext cx="6096000" cy="5189113"/>
          </a:xfrm>
          <a:prstGeom prst="rect">
            <a:avLst/>
          </a:prstGeom>
        </p:spPr>
        <p:txBody>
          <a:bodyPr>
            <a:spAutoFit/>
          </a:bodyPr>
          <a:lstStyle/>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126</a:t>
            </a:r>
            <a:r>
              <a:rPr lang="en-US" dirty="0" smtClean="0">
                <a:latin typeface="Arial" panose="020B0604020202020204" pitchFamily="34" charset="0"/>
                <a:ea typeface="Calibri" panose="020F0502020204030204" pitchFamily="34" charset="0"/>
                <a:cs typeface="Arial" panose="020B0604020202020204" pitchFamily="34" charset="0"/>
              </a:rPr>
              <a:t>)</a:t>
            </a:r>
            <a:r>
              <a:rPr lang="ru-RU" dirty="0" smtClean="0">
                <a:latin typeface="Arial" panose="020B0604020202020204" pitchFamily="34" charset="0"/>
                <a:ea typeface="Calibri" panose="020F0502020204030204" pitchFamily="34" charset="0"/>
                <a:cs typeface="Arial" panose="020B0604020202020204" pitchFamily="34" charset="0"/>
              </a:rPr>
              <a:t> В </a:t>
            </a:r>
            <a:r>
              <a:rPr lang="ru-RU" dirty="0">
                <a:latin typeface="Arial" panose="020B0604020202020204" pitchFamily="34" charset="0"/>
                <a:ea typeface="Calibri" panose="020F0502020204030204" pitchFamily="34" charset="0"/>
                <a:cs typeface="Arial" panose="020B0604020202020204" pitchFamily="34" charset="0"/>
              </a:rPr>
              <a:t>файле </a:t>
            </a:r>
            <a:r>
              <a:rPr lang="ru-RU" b="1" dirty="0">
                <a:latin typeface="Arial" panose="020B0604020202020204" pitchFamily="34" charset="0"/>
                <a:ea typeface="Calibri" panose="020F0502020204030204" pitchFamily="34" charset="0"/>
                <a:cs typeface="Arial" panose="020B0604020202020204" pitchFamily="34" charset="0"/>
              </a:rPr>
              <a:t>22-125.</a:t>
            </a:r>
            <a:r>
              <a:rPr lang="en-US" b="1" dirty="0" err="1">
                <a:latin typeface="Arial" panose="020B0604020202020204" pitchFamily="34" charset="0"/>
                <a:ea typeface="Calibri" panose="020F0502020204030204" pitchFamily="34" charset="0"/>
                <a:cs typeface="Arial" panose="020B0604020202020204" pitchFamily="34" charset="0"/>
              </a:rPr>
              <a:t>xls</a:t>
            </a:r>
            <a:r>
              <a:rPr lang="ru-RU" dirty="0">
                <a:latin typeface="Arial" panose="020B0604020202020204" pitchFamily="34" charset="0"/>
                <a:ea typeface="Calibri" panose="020F0502020204030204" pitchFamily="34" charset="0"/>
                <a:cs typeface="Arial" panose="020B0604020202020204" pitchFamily="34" charset="0"/>
              </a:rPr>
              <a:t> содержится информация о совокупности N вычислительных процессов, которые могут выполняться параллельно или последовательно… (Условие совпадает с условием задачи из </a:t>
            </a:r>
            <a:r>
              <a:rPr lang="ru-RU" dirty="0" err="1">
                <a:latin typeface="Arial" panose="020B0604020202020204" pitchFamily="34" charset="0"/>
                <a:ea typeface="Calibri" panose="020F0502020204030204" pitchFamily="34" charset="0"/>
                <a:cs typeface="Arial" panose="020B0604020202020204" pitchFamily="34" charset="0"/>
              </a:rPr>
              <a:t>демо</a:t>
            </a:r>
            <a:r>
              <a:rPr lang="ru-RU" dirty="0">
                <a:latin typeface="Arial" panose="020B0604020202020204" pitchFamily="34" charset="0"/>
                <a:ea typeface="Calibri" panose="020F0502020204030204" pitchFamily="34" charset="0"/>
                <a:cs typeface="Arial" panose="020B0604020202020204" pitchFamily="34" charset="0"/>
              </a:rPr>
              <a:t>-варианта 2024 года). </a:t>
            </a:r>
            <a:r>
              <a:rPr lang="ru-RU" b="1" dirty="0">
                <a:solidFill>
                  <a:srgbClr val="222222"/>
                </a:solidFill>
                <a:latin typeface="Arial" panose="020B0604020202020204" pitchFamily="34" charset="0"/>
                <a:ea typeface="Times New Roman" panose="02020603050405020304" pitchFamily="18" charset="0"/>
                <a:cs typeface="Arial" panose="020B0604020202020204" pitchFamily="34" charset="0"/>
              </a:rPr>
              <a:t>Процессы с ID = 105 и ID = 113 используют один и тот же ограниченный ресурс, поэтому не могут выполняться одновременно</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 Определите максимальное суммарное время (в </a:t>
            </a:r>
            <a:r>
              <a:rPr lang="ru-RU" dirty="0" err="1">
                <a:solidFill>
                  <a:srgbClr val="222222"/>
                </a:solidFill>
                <a:latin typeface="Arial" panose="020B0604020202020204" pitchFamily="34" charset="0"/>
                <a:ea typeface="Times New Roman" panose="02020603050405020304" pitchFamily="18" charset="0"/>
                <a:cs typeface="Arial" panose="020B0604020202020204" pitchFamily="34" charset="0"/>
              </a:rPr>
              <a:t>мс</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 в течение которого возможно </a:t>
            </a:r>
            <a:r>
              <a:rPr lang="ru-RU" b="1" dirty="0">
                <a:solidFill>
                  <a:srgbClr val="222222"/>
                </a:solidFill>
                <a:latin typeface="Arial" panose="020B0604020202020204" pitchFamily="34" charset="0"/>
                <a:ea typeface="Times New Roman" panose="02020603050405020304" pitchFamily="18" charset="0"/>
                <a:cs typeface="Arial" panose="020B0604020202020204" pitchFamily="34" charset="0"/>
              </a:rPr>
              <a:t>одновременное выполнение максимального числа процессов</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 при условии, что общее время окончания работы всех процессов минимально. </a:t>
            </a:r>
            <a:endParaRPr lang="ru-RU"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r>
              <a:rPr lang="ru-RU" i="1" dirty="0">
                <a:solidFill>
                  <a:srgbClr val="222222"/>
                </a:solidFill>
                <a:latin typeface="Arial" panose="020B0604020202020204" pitchFamily="34" charset="0"/>
                <a:ea typeface="Times New Roman" panose="02020603050405020304" pitchFamily="18" charset="0"/>
                <a:cs typeface="Arial" panose="020B0604020202020204" pitchFamily="34" charset="0"/>
              </a:rPr>
              <a:t>Примечание</a:t>
            </a:r>
            <a:r>
              <a:rPr lang="ru-RU" dirty="0">
                <a:solidFill>
                  <a:srgbClr val="222222"/>
                </a:solidFill>
                <a:latin typeface="Arial" panose="020B0604020202020204" pitchFamily="34" charset="0"/>
                <a:ea typeface="Times New Roman" panose="02020603050405020304" pitchFamily="18" charset="0"/>
                <a:cs typeface="Arial" panose="020B0604020202020204" pitchFamily="34" charset="0"/>
              </a:rPr>
              <a:t>: время, которое нужно определить, может складываться из нескольких временных отрезков.</a:t>
            </a:r>
            <a:endParaRPr lang="ru-RU" dirty="0">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6505384" y="555912"/>
            <a:ext cx="5362575" cy="5505450"/>
          </a:xfrm>
          <a:prstGeom prst="rect">
            <a:avLst/>
          </a:prstGeom>
        </p:spPr>
      </p:pic>
    </p:spTree>
    <p:extLst>
      <p:ext uri="{BB962C8B-B14F-4D97-AF65-F5344CB8AC3E}">
        <p14:creationId xmlns:p14="http://schemas.microsoft.com/office/powerpoint/2010/main" val="151509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48" y="166306"/>
            <a:ext cx="11975351" cy="3335846"/>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680" y="3665946"/>
            <a:ext cx="10093019" cy="1721552"/>
          </a:xfrm>
          <a:prstGeom prst="rect">
            <a:avLst/>
          </a:prstGeom>
        </p:spPr>
      </p:pic>
      <p:sp>
        <p:nvSpPr>
          <p:cNvPr id="5" name="TextBox 4"/>
          <p:cNvSpPr txBox="1"/>
          <p:nvPr/>
        </p:nvSpPr>
        <p:spPr>
          <a:xfrm>
            <a:off x="5580177" y="5876143"/>
            <a:ext cx="120193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10</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88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56109" y="679911"/>
            <a:ext cx="2081212" cy="571499"/>
            <a:chOff x="276225" y="314326"/>
            <a:chExt cx="2709863" cy="2045344"/>
          </a:xfrm>
        </p:grpSpPr>
        <p:sp>
          <p:nvSpPr>
            <p:cNvPr id="7" name="Скругленный прямоугольник 6"/>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rPr>
                <a:t>ФОП СОО</a:t>
              </a:r>
            </a:p>
          </p:txBody>
        </p:sp>
      </p:grpSp>
      <p:sp>
        <p:nvSpPr>
          <p:cNvPr id="9" name="Прямоугольник 8"/>
          <p:cNvSpPr/>
          <p:nvPr/>
        </p:nvSpPr>
        <p:spPr>
          <a:xfrm>
            <a:off x="276225" y="1367539"/>
            <a:ext cx="11561099" cy="1754326"/>
          </a:xfrm>
          <a:prstGeom prst="rect">
            <a:avLst/>
          </a:prstGeom>
        </p:spPr>
        <p:txBody>
          <a:bodyPr wrap="square">
            <a:spAutoFit/>
          </a:bodyPr>
          <a:lstStyle/>
          <a:p>
            <a:r>
              <a:rPr lang="ru-RU" dirty="0">
                <a:latin typeface="Arial" panose="020B0604020202020204" pitchFamily="34" charset="0"/>
                <a:cs typeface="Arial" panose="020B0604020202020204" pitchFamily="34" charset="0"/>
              </a:rPr>
              <a:t>114.6.1. Цифровая грамотность</a:t>
            </a:r>
            <a:r>
              <a:rPr lang="ru-RU" dirty="0" smtClean="0">
                <a:latin typeface="Arial" panose="020B0604020202020204" pitchFamily="34" charset="0"/>
                <a:cs typeface="Arial" panose="020B0604020202020204" pitchFamily="34" charset="0"/>
              </a:rPr>
              <a:t>.</a:t>
            </a:r>
          </a:p>
          <a:p>
            <a:r>
              <a:rPr lang="ru-RU" dirty="0" smtClean="0">
                <a:latin typeface="Arial" panose="020B0604020202020204" pitchFamily="34" charset="0"/>
                <a:cs typeface="Arial" panose="020B0604020202020204" pitchFamily="34" charset="0"/>
              </a:rPr>
              <a:t>… Принципы </a:t>
            </a:r>
            <a:r>
              <a:rPr lang="ru-RU" dirty="0">
                <a:latin typeface="Arial" panose="020B0604020202020204" pitchFamily="34" charset="0"/>
                <a:cs typeface="Arial" panose="020B0604020202020204" pitchFamily="34" charset="0"/>
              </a:rPr>
              <a:t>построения и аппаратные компоненты компьютерных сетей. Сетевые протоколы. Сеть Интернет. Адресация в сети Интернет. Протоколы стека TCP/IP. Система доменных имен.</a:t>
            </a:r>
          </a:p>
          <a:p>
            <a:r>
              <a:rPr lang="ru-RU" dirty="0">
                <a:latin typeface="Arial" panose="020B0604020202020204" pitchFamily="34" charset="0"/>
                <a:cs typeface="Arial" panose="020B0604020202020204" pitchFamily="34" charset="0"/>
              </a:rPr>
              <a:t>Разделение IP-сети на подсети с помощью масок подсетей. Сетевое администрирование. Получение данных о сетевых настройках компьютера. Проверка наличия связи с узлом сети. Определение маршрута движения </a:t>
            </a:r>
            <a:r>
              <a:rPr lang="ru-RU" dirty="0" smtClean="0">
                <a:latin typeface="Arial" panose="020B0604020202020204" pitchFamily="34" charset="0"/>
                <a:cs typeface="Arial" panose="020B0604020202020204" pitchFamily="34" charset="0"/>
              </a:rPr>
              <a:t>пакетов …</a:t>
            </a:r>
            <a:endParaRPr lang="ru-RU" dirty="0">
              <a:latin typeface="Arial" panose="020B0604020202020204" pitchFamily="34" charset="0"/>
              <a:cs typeface="Arial" panose="020B0604020202020204" pitchFamily="34" charset="0"/>
            </a:endParaRPr>
          </a:p>
        </p:txBody>
      </p:sp>
      <p:grpSp>
        <p:nvGrpSpPr>
          <p:cNvPr id="22" name="Группа 21"/>
          <p:cNvGrpSpPr/>
          <p:nvPr/>
        </p:nvGrpSpPr>
        <p:grpSpPr>
          <a:xfrm>
            <a:off x="276226" y="3314392"/>
            <a:ext cx="2081212" cy="571499"/>
            <a:chOff x="276225" y="314326"/>
            <a:chExt cx="2709863" cy="2045344"/>
          </a:xfrm>
        </p:grpSpPr>
        <p:sp>
          <p:nvSpPr>
            <p:cNvPr id="23" name="Скругленный прямоугольник 22"/>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latin typeface="Arial" panose="020B0604020202020204" pitchFamily="34" charset="0"/>
                  <a:cs typeface="Arial" panose="020B0604020202020204" pitchFamily="34" charset="0"/>
                </a:rPr>
                <a:t>САО </a:t>
              </a:r>
              <a:r>
                <a:rPr lang="ru-RU" sz="2000" dirty="0" smtClean="0">
                  <a:solidFill>
                    <a:schemeClr val="bg1"/>
                  </a:solidFill>
                  <a:latin typeface="Arial" panose="020B0604020202020204" pitchFamily="34" charset="0"/>
                  <a:cs typeface="Arial" panose="020B0604020202020204" pitchFamily="34" charset="0"/>
                </a:rPr>
                <a:t>202</a:t>
              </a:r>
              <a:r>
                <a:rPr lang="en-US" sz="2000" dirty="0" smtClean="0">
                  <a:solidFill>
                    <a:schemeClr val="bg1"/>
                  </a:solidFill>
                  <a:latin typeface="Arial" panose="020B0604020202020204" pitchFamily="34" charset="0"/>
                  <a:cs typeface="Arial" panose="020B0604020202020204" pitchFamily="34" charset="0"/>
                </a:rPr>
                <a:t>4</a:t>
              </a:r>
              <a:endParaRPr lang="ru-RU" sz="2000" dirty="0" smtClean="0">
                <a:solidFill>
                  <a:schemeClr val="bg1"/>
                </a:solidFill>
                <a:latin typeface="Arial" panose="020B0604020202020204" pitchFamily="34" charset="0"/>
                <a:cs typeface="Arial" panose="020B0604020202020204" pitchFamily="34" charset="0"/>
              </a:endParaRPr>
            </a:p>
          </p:txBody>
        </p:sp>
      </p:grpSp>
      <p:pic>
        <p:nvPicPr>
          <p:cNvPr id="3" name="Рисунок 2"/>
          <p:cNvPicPr>
            <a:picLocks noChangeAspect="1"/>
          </p:cNvPicPr>
          <p:nvPr/>
        </p:nvPicPr>
        <p:blipFill>
          <a:blip r:embed="rId2"/>
          <a:stretch>
            <a:fillRect/>
          </a:stretch>
        </p:blipFill>
        <p:spPr>
          <a:xfrm>
            <a:off x="276225" y="3990109"/>
            <a:ext cx="11700000" cy="1687033"/>
          </a:xfrm>
          <a:prstGeom prst="rect">
            <a:avLst/>
          </a:prstGeom>
        </p:spPr>
      </p:pic>
      <p:pic>
        <p:nvPicPr>
          <p:cNvPr id="4" name="Рисунок 3"/>
          <p:cNvPicPr>
            <a:picLocks noChangeAspect="1"/>
          </p:cNvPicPr>
          <p:nvPr/>
        </p:nvPicPr>
        <p:blipFill>
          <a:blip r:embed="rId3"/>
          <a:stretch>
            <a:fillRect/>
          </a:stretch>
        </p:blipFill>
        <p:spPr>
          <a:xfrm>
            <a:off x="276225" y="5666744"/>
            <a:ext cx="11682411" cy="559196"/>
          </a:xfrm>
          <a:prstGeom prst="rect">
            <a:avLst/>
          </a:prstGeom>
        </p:spPr>
      </p:pic>
      <p:sp>
        <p:nvSpPr>
          <p:cNvPr id="2" name="TextBox 1"/>
          <p:cNvSpPr txBox="1"/>
          <p:nvPr/>
        </p:nvSpPr>
        <p:spPr>
          <a:xfrm>
            <a:off x="5407139" y="75606"/>
            <a:ext cx="142058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Задание 13</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087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67" y="1123837"/>
            <a:ext cx="3327400" cy="4601183"/>
          </a:xfrm>
        </p:spPr>
        <p:txBody>
          <a:bodyPr/>
          <a:lstStyle/>
          <a:p>
            <a:r>
              <a:rPr lang="ru-RU" dirty="0" smtClean="0"/>
              <a:t>Тематический раздел </a:t>
            </a:r>
            <a:r>
              <a:rPr lang="ru-RU" sz="2800" dirty="0" smtClean="0"/>
              <a:t>«</a:t>
            </a:r>
            <a:r>
              <a:rPr lang="ru-RU" sz="2800" dirty="0"/>
              <a:t>Информационные технологии</a:t>
            </a:r>
            <a:r>
              <a:rPr lang="ru-RU" sz="2800" dirty="0" smtClean="0"/>
              <a:t>»</a:t>
            </a:r>
            <a:r>
              <a:rPr lang="ru-RU" dirty="0" smtClean="0"/>
              <a:t> </a:t>
            </a:r>
            <a:endParaRPr lang="ru-RU" dirty="0"/>
          </a:p>
        </p:txBody>
      </p:sp>
      <p:sp>
        <p:nvSpPr>
          <p:cNvPr id="7" name="Прямоугольник 6"/>
          <p:cNvSpPr/>
          <p:nvPr/>
        </p:nvSpPr>
        <p:spPr>
          <a:xfrm>
            <a:off x="-92274" y="4628609"/>
            <a:ext cx="3630481"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Спецификация КИМ ЕГЭ 2025 г.</a:t>
            </a:r>
          </a:p>
        </p:txBody>
      </p:sp>
      <p:pic>
        <p:nvPicPr>
          <p:cNvPr id="8" name="Рисунок 7"/>
          <p:cNvPicPr>
            <a:picLocks noChangeAspect="1"/>
          </p:cNvPicPr>
          <p:nvPr/>
        </p:nvPicPr>
        <p:blipFill>
          <a:blip r:embed="rId2"/>
          <a:stretch>
            <a:fillRect/>
          </a:stretch>
        </p:blipFill>
        <p:spPr>
          <a:xfrm>
            <a:off x="3853920" y="120942"/>
            <a:ext cx="7596000" cy="1659449"/>
          </a:xfrm>
          <a:prstGeom prst="rect">
            <a:avLst/>
          </a:prstGeom>
        </p:spPr>
      </p:pic>
      <p:pic>
        <p:nvPicPr>
          <p:cNvPr id="9" name="Рисунок 8"/>
          <p:cNvPicPr>
            <a:picLocks noChangeAspect="1"/>
          </p:cNvPicPr>
          <p:nvPr/>
        </p:nvPicPr>
        <p:blipFill>
          <a:blip r:embed="rId3"/>
          <a:stretch>
            <a:fillRect/>
          </a:stretch>
        </p:blipFill>
        <p:spPr>
          <a:xfrm>
            <a:off x="3862386" y="1752232"/>
            <a:ext cx="7596000" cy="955325"/>
          </a:xfrm>
          <a:prstGeom prst="rect">
            <a:avLst/>
          </a:prstGeom>
        </p:spPr>
      </p:pic>
      <p:pic>
        <p:nvPicPr>
          <p:cNvPr id="11" name="Рисунок 10"/>
          <p:cNvPicPr>
            <a:picLocks noChangeAspect="1"/>
          </p:cNvPicPr>
          <p:nvPr/>
        </p:nvPicPr>
        <p:blipFill>
          <a:blip r:embed="rId4"/>
          <a:stretch>
            <a:fillRect/>
          </a:stretch>
        </p:blipFill>
        <p:spPr>
          <a:xfrm>
            <a:off x="3862386" y="3917275"/>
            <a:ext cx="7632000" cy="932153"/>
          </a:xfrm>
          <a:prstGeom prst="rect">
            <a:avLst/>
          </a:prstGeom>
        </p:spPr>
      </p:pic>
      <p:pic>
        <p:nvPicPr>
          <p:cNvPr id="12" name="Рисунок 11"/>
          <p:cNvPicPr>
            <a:picLocks noChangeAspect="1"/>
          </p:cNvPicPr>
          <p:nvPr/>
        </p:nvPicPr>
        <p:blipFill>
          <a:blip r:embed="rId5"/>
          <a:stretch>
            <a:fillRect/>
          </a:stretch>
        </p:blipFill>
        <p:spPr>
          <a:xfrm>
            <a:off x="3862386" y="2617617"/>
            <a:ext cx="7596000" cy="1351436"/>
          </a:xfrm>
          <a:prstGeom prst="rect">
            <a:avLst/>
          </a:prstGeom>
        </p:spPr>
      </p:pic>
      <p:pic>
        <p:nvPicPr>
          <p:cNvPr id="13" name="Рисунок 12"/>
          <p:cNvPicPr>
            <a:picLocks noChangeAspect="1"/>
          </p:cNvPicPr>
          <p:nvPr/>
        </p:nvPicPr>
        <p:blipFill>
          <a:blip r:embed="rId6"/>
          <a:stretch>
            <a:fillRect/>
          </a:stretch>
        </p:blipFill>
        <p:spPr>
          <a:xfrm>
            <a:off x="3862385" y="4797650"/>
            <a:ext cx="7596000" cy="2637014"/>
          </a:xfrm>
          <a:prstGeom prst="rect">
            <a:avLst/>
          </a:prstGeom>
        </p:spPr>
      </p:pic>
    </p:spTree>
    <p:extLst>
      <p:ext uri="{BB962C8B-B14F-4D97-AF65-F5344CB8AC3E}">
        <p14:creationId xmlns:p14="http://schemas.microsoft.com/office/powerpoint/2010/main" val="3838908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160291" y="211429"/>
            <a:ext cx="2081212" cy="571499"/>
            <a:chOff x="276225" y="314326"/>
            <a:chExt cx="2709863" cy="2045344"/>
          </a:xfrm>
        </p:grpSpPr>
        <p:sp>
          <p:nvSpPr>
            <p:cNvPr id="21" name="Скругленный прямоугольник 20"/>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latin typeface="Arial" panose="020B0604020202020204" pitchFamily="34" charset="0"/>
                  <a:cs typeface="Arial" panose="020B0604020202020204" pitchFamily="34" charset="0"/>
                </a:rPr>
                <a:t>САО </a:t>
              </a:r>
              <a:r>
                <a:rPr lang="ru-RU" sz="2000" dirty="0" smtClean="0">
                  <a:solidFill>
                    <a:schemeClr val="bg1"/>
                  </a:solidFill>
                  <a:latin typeface="Arial" panose="020B0604020202020204" pitchFamily="34" charset="0"/>
                  <a:cs typeface="Arial" panose="020B0604020202020204" pitchFamily="34" charset="0"/>
                </a:rPr>
                <a:t>202</a:t>
              </a:r>
              <a:r>
                <a:rPr lang="en-US" sz="2000" dirty="0" smtClean="0">
                  <a:solidFill>
                    <a:schemeClr val="bg1"/>
                  </a:solidFill>
                  <a:latin typeface="Arial" panose="020B0604020202020204" pitchFamily="34" charset="0"/>
                  <a:cs typeface="Arial" panose="020B0604020202020204" pitchFamily="34" charset="0"/>
                </a:rPr>
                <a:t>4</a:t>
              </a:r>
              <a:endParaRPr lang="ru-RU" sz="2000" dirty="0" smtClean="0">
                <a:solidFill>
                  <a:schemeClr val="bg1"/>
                </a:solidFill>
                <a:latin typeface="Arial" panose="020B0604020202020204" pitchFamily="34" charset="0"/>
                <a:cs typeface="Arial" panose="020B0604020202020204" pitchFamily="34" charset="0"/>
              </a:endParaRPr>
            </a:p>
          </p:txBody>
        </p:sp>
      </p:grpSp>
      <p:graphicFrame>
        <p:nvGraphicFramePr>
          <p:cNvPr id="3" name="Таблица 2"/>
          <p:cNvGraphicFramePr>
            <a:graphicFrameLocks noGrp="1"/>
          </p:cNvGraphicFramePr>
          <p:nvPr>
            <p:extLst>
              <p:ext uri="{D42A27DB-BD31-4B8C-83A1-F6EECF244321}">
                <p14:modId xmlns:p14="http://schemas.microsoft.com/office/powerpoint/2010/main" val="904194368"/>
              </p:ext>
            </p:extLst>
          </p:nvPr>
        </p:nvGraphicFramePr>
        <p:xfrm>
          <a:off x="280995" y="1017832"/>
          <a:ext cx="11666165" cy="5486400"/>
        </p:xfrm>
        <a:graphic>
          <a:graphicData uri="http://schemas.openxmlformats.org/drawingml/2006/table">
            <a:tbl>
              <a:tblPr>
                <a:tableStyleId>{5940675A-B579-460E-94D1-54222C63F5DA}</a:tableStyleId>
              </a:tblPr>
              <a:tblGrid>
                <a:gridCol w="805624">
                  <a:extLst>
                    <a:ext uri="{9D8B030D-6E8A-4147-A177-3AD203B41FA5}">
                      <a16:colId xmlns="" xmlns:a16="http://schemas.microsoft.com/office/drawing/2014/main" val="20000"/>
                    </a:ext>
                  </a:extLst>
                </a:gridCol>
                <a:gridCol w="4159938">
                  <a:extLst>
                    <a:ext uri="{9D8B030D-6E8A-4147-A177-3AD203B41FA5}">
                      <a16:colId xmlns="" xmlns:a16="http://schemas.microsoft.com/office/drawing/2014/main" val="20001"/>
                    </a:ext>
                  </a:extLst>
                </a:gridCol>
                <a:gridCol w="989351">
                  <a:extLst>
                    <a:ext uri="{9D8B030D-6E8A-4147-A177-3AD203B41FA5}">
                      <a16:colId xmlns="" xmlns:a16="http://schemas.microsoft.com/office/drawing/2014/main" val="20002"/>
                    </a:ext>
                  </a:extLst>
                </a:gridCol>
                <a:gridCol w="1079292">
                  <a:extLst>
                    <a:ext uri="{9D8B030D-6E8A-4147-A177-3AD203B41FA5}">
                      <a16:colId xmlns="" xmlns:a16="http://schemas.microsoft.com/office/drawing/2014/main" val="20003"/>
                    </a:ext>
                  </a:extLst>
                </a:gridCol>
                <a:gridCol w="1169233">
                  <a:extLst>
                    <a:ext uri="{9D8B030D-6E8A-4147-A177-3AD203B41FA5}">
                      <a16:colId xmlns="" xmlns:a16="http://schemas.microsoft.com/office/drawing/2014/main" val="20004"/>
                    </a:ext>
                  </a:extLst>
                </a:gridCol>
                <a:gridCol w="1169233">
                  <a:extLst>
                    <a:ext uri="{9D8B030D-6E8A-4147-A177-3AD203B41FA5}">
                      <a16:colId xmlns="" xmlns:a16="http://schemas.microsoft.com/office/drawing/2014/main" val="20005"/>
                    </a:ext>
                  </a:extLst>
                </a:gridCol>
                <a:gridCol w="1139252">
                  <a:extLst>
                    <a:ext uri="{9D8B030D-6E8A-4147-A177-3AD203B41FA5}">
                      <a16:colId xmlns="" xmlns:a16="http://schemas.microsoft.com/office/drawing/2014/main" val="20006"/>
                    </a:ext>
                  </a:extLst>
                </a:gridCol>
                <a:gridCol w="1154242">
                  <a:extLst>
                    <a:ext uri="{9D8B030D-6E8A-4147-A177-3AD203B41FA5}">
                      <a16:colId xmlns="" xmlns:a16="http://schemas.microsoft.com/office/drawing/2014/main" val="20007"/>
                    </a:ext>
                  </a:extLst>
                </a:gridCol>
              </a:tblGrid>
              <a:tr h="258643">
                <a:tc rowSpan="2">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Номер</a:t>
                      </a:r>
                    </a:p>
                    <a:p>
                      <a:pPr algn="ctr">
                        <a:spcAft>
                          <a:spcPts val="0"/>
                        </a:spcAft>
                        <a:tabLst>
                          <a:tab pos="90170" algn="l"/>
                        </a:tabLst>
                      </a:pPr>
                      <a:r>
                        <a:rPr lang="ru-RU" dirty="0">
                          <a:latin typeface="Arial" panose="020B0604020202020204" pitchFamily="34" charset="0"/>
                          <a:cs typeface="Arial" panose="020B0604020202020204" pitchFamily="34" charset="0"/>
                        </a:rPr>
                        <a:t>задания в КИМ</a:t>
                      </a:r>
                    </a:p>
                  </a:txBody>
                  <a:tcPr marL="25595" marR="25595" marT="0" marB="0" anchor="ctr"/>
                </a:tc>
                <a:tc rowSpan="2">
                  <a:txBody>
                    <a:bodyPr/>
                    <a:lstStyle/>
                    <a:p>
                      <a:pPr algn="ctr">
                        <a:spcAft>
                          <a:spcPts val="0"/>
                        </a:spcAft>
                        <a:tabLst>
                          <a:tab pos="90170" algn="l"/>
                        </a:tabLst>
                      </a:pPr>
                      <a:r>
                        <a:rPr lang="ru-RU">
                          <a:latin typeface="Arial" panose="020B0604020202020204" pitchFamily="34" charset="0"/>
                          <a:cs typeface="Arial" panose="020B0604020202020204" pitchFamily="34" charset="0"/>
                        </a:rPr>
                        <a:t>Проверяемые элементы содержания / умения</a:t>
                      </a:r>
                    </a:p>
                  </a:txBody>
                  <a:tcPr marL="25595" marR="25595" marT="0" marB="0" anchor="ctr"/>
                </a:tc>
                <a:tc rowSpan="2">
                  <a:txBody>
                    <a:bodyPr/>
                    <a:lstStyle/>
                    <a:p>
                      <a:pPr algn="ctr">
                        <a:spcAft>
                          <a:spcPts val="0"/>
                        </a:spcAft>
                        <a:tabLst>
                          <a:tab pos="90170" algn="l"/>
                        </a:tabLst>
                      </a:pPr>
                      <a:r>
                        <a:rPr lang="ru-RU">
                          <a:latin typeface="Arial" panose="020B0604020202020204" pitchFamily="34" charset="0"/>
                          <a:cs typeface="Arial" panose="020B0604020202020204" pitchFamily="34" charset="0"/>
                        </a:rPr>
                        <a:t>Уровень сложности задания</a:t>
                      </a:r>
                    </a:p>
                    <a:p>
                      <a:pPr algn="ctr">
                        <a:spcAft>
                          <a:spcPts val="0"/>
                        </a:spcAft>
                        <a:tabLst>
                          <a:tab pos="90170" algn="l"/>
                        </a:tabLst>
                      </a:pPr>
                      <a:r>
                        <a:rPr lang="ru-RU">
                          <a:latin typeface="Arial" panose="020B0604020202020204" pitchFamily="34" charset="0"/>
                          <a:cs typeface="Arial" panose="020B0604020202020204" pitchFamily="34" charset="0"/>
                        </a:rPr>
                        <a:t> </a:t>
                      </a:r>
                    </a:p>
                  </a:txBody>
                  <a:tcPr marL="25595" marR="25595" marT="0" marB="0" anchor="ctr"/>
                </a:tc>
                <a:tc gridSpan="5">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Процент выполнения задания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в Ярославской области в группах участников экзамена с разными уровнями подготовки</a:t>
                      </a:r>
                    </a:p>
                  </a:txBody>
                  <a:tcPr marL="25595" marR="25595"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64660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tabLst>
                          <a:tab pos="90170" algn="l"/>
                        </a:tabLst>
                      </a:pPr>
                      <a:r>
                        <a:rPr lang="ru-RU" dirty="0" smtClean="0">
                          <a:latin typeface="Arial" panose="020B0604020202020204" pitchFamily="34" charset="0"/>
                          <a:cs typeface="Arial" panose="020B0604020202020204" pitchFamily="34" charset="0"/>
                        </a:rPr>
                        <a:t>средний</a:t>
                      </a:r>
                      <a:endParaRPr lang="ru-RU" dirty="0">
                        <a:latin typeface="Arial" panose="020B0604020202020204" pitchFamily="34" charset="0"/>
                        <a:cs typeface="Arial" panose="020B0604020202020204" pitchFamily="34" charset="0"/>
                      </a:endParaRPr>
                    </a:p>
                  </a:txBody>
                  <a:tcPr marL="25595" marR="25595" marT="0" marB="0" anchor="ctr"/>
                </a:tc>
                <a:tc>
                  <a:txBody>
                    <a:bodyPr/>
                    <a:lstStyle/>
                    <a:p>
                      <a:pPr algn="ctr">
                        <a:spcAft>
                          <a:spcPts val="0"/>
                        </a:spcAft>
                        <a:tabLst>
                          <a:tab pos="90170" algn="l"/>
                        </a:tabLst>
                      </a:pPr>
                      <a:r>
                        <a:rPr lang="ru-RU" dirty="0" smtClean="0">
                          <a:latin typeface="Arial" panose="020B0604020202020204" pitchFamily="34" charset="0"/>
                          <a:cs typeface="Arial" panose="020B0604020202020204" pitchFamily="34" charset="0"/>
                        </a:rPr>
                        <a:t>в группе меньше 40 </a:t>
                      </a:r>
                      <a:r>
                        <a:rPr lang="ru-RU" dirty="0" err="1" smtClean="0">
                          <a:latin typeface="Arial" panose="020B0604020202020204" pitchFamily="34" charset="0"/>
                          <a:cs typeface="Arial" panose="020B0604020202020204" pitchFamily="34" charset="0"/>
                        </a:rPr>
                        <a:t>т.б</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marL="25595" marR="25595" marT="0" marB="0" anchor="ct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в группе от </a:t>
                      </a:r>
                      <a:r>
                        <a:rPr lang="ru-RU" dirty="0" smtClean="0">
                          <a:latin typeface="Arial" panose="020B0604020202020204" pitchFamily="34" charset="0"/>
                          <a:cs typeface="Arial" panose="020B0604020202020204" pitchFamily="34" charset="0"/>
                        </a:rPr>
                        <a:t>40 </a:t>
                      </a:r>
                      <a:r>
                        <a:rPr lang="ru-RU" dirty="0">
                          <a:latin typeface="Arial" panose="020B0604020202020204" pitchFamily="34" charset="0"/>
                          <a:cs typeface="Arial" panose="020B0604020202020204" pitchFamily="34" charset="0"/>
                        </a:rPr>
                        <a:t>до 60 </a:t>
                      </a:r>
                      <a:r>
                        <a:rPr lang="ru-RU" dirty="0" err="1">
                          <a:latin typeface="Arial" panose="020B0604020202020204" pitchFamily="34" charset="0"/>
                          <a:cs typeface="Arial" panose="020B0604020202020204" pitchFamily="34" charset="0"/>
                        </a:rPr>
                        <a:t>т.б</a:t>
                      </a:r>
                      <a:r>
                        <a:rPr lang="ru-RU" dirty="0">
                          <a:latin typeface="Arial" panose="020B0604020202020204" pitchFamily="34" charset="0"/>
                          <a:cs typeface="Arial" panose="020B0604020202020204" pitchFamily="34" charset="0"/>
                        </a:rPr>
                        <a:t>.</a:t>
                      </a:r>
                    </a:p>
                  </a:txBody>
                  <a:tcPr marL="25595" marR="25595" marT="0" marB="0" anchor="ct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в группе от 61 до 80 </a:t>
                      </a:r>
                      <a:r>
                        <a:rPr lang="ru-RU" dirty="0" err="1">
                          <a:latin typeface="Arial" panose="020B0604020202020204" pitchFamily="34" charset="0"/>
                          <a:cs typeface="Arial" panose="020B0604020202020204" pitchFamily="34" charset="0"/>
                        </a:rPr>
                        <a:t>т.б</a:t>
                      </a:r>
                      <a:r>
                        <a:rPr lang="ru-RU" dirty="0">
                          <a:latin typeface="Arial" panose="020B0604020202020204" pitchFamily="34" charset="0"/>
                          <a:cs typeface="Arial" panose="020B0604020202020204" pitchFamily="34" charset="0"/>
                        </a:rPr>
                        <a:t>.</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в группе </a:t>
                      </a:r>
                      <a:br>
                        <a:rPr lang="ru-RU">
                          <a:latin typeface="Arial" panose="020B0604020202020204" pitchFamily="34" charset="0"/>
                          <a:cs typeface="Arial" panose="020B0604020202020204" pitchFamily="34" charset="0"/>
                        </a:rPr>
                      </a:br>
                      <a:r>
                        <a:rPr lang="ru-RU">
                          <a:latin typeface="Arial" panose="020B0604020202020204" pitchFamily="34" charset="0"/>
                          <a:cs typeface="Arial" panose="020B0604020202020204" pitchFamily="34" charset="0"/>
                        </a:rPr>
                        <a:t>от 81 до 100 т.б.</a:t>
                      </a:r>
                    </a:p>
                  </a:txBody>
                  <a:tcPr marL="25595" marR="25595" marT="0" marB="0" anchor="ctr"/>
                </a:tc>
                <a:extLst>
                  <a:ext uri="{0D108BD9-81ED-4DB2-BD59-A6C34878D82A}">
                    <a16:rowId xmlns="" xmlns:a16="http://schemas.microsoft.com/office/drawing/2014/main" val="10001"/>
                  </a:ext>
                </a:extLst>
              </a:tr>
              <a:tr h="258643">
                <a:tc>
                  <a:txBody>
                    <a:bodyPr/>
                    <a:lstStyle/>
                    <a:p>
                      <a:pPr indent="42545" algn="ctr">
                        <a:spcAft>
                          <a:spcPts val="0"/>
                        </a:spcAft>
                        <a:tabLst>
                          <a:tab pos="90170" algn="l"/>
                        </a:tabLst>
                      </a:pPr>
                      <a:r>
                        <a:rPr lang="ru-RU">
                          <a:latin typeface="Arial" panose="020B0604020202020204" pitchFamily="34" charset="0"/>
                          <a:cs typeface="Arial" panose="020B0604020202020204" pitchFamily="34" charset="0"/>
                        </a:rPr>
                        <a:t>3</a:t>
                      </a:r>
                    </a:p>
                  </a:txBody>
                  <a:tcPr marL="25595" marR="25595" marT="0" marB="0" anchor="ctr"/>
                </a:tc>
                <a:tc>
                  <a:txBody>
                    <a:bodyPr/>
                    <a:lstStyle/>
                    <a:p>
                      <a:pPr>
                        <a:spcAft>
                          <a:spcPts val="0"/>
                        </a:spcAft>
                        <a:tabLst>
                          <a:tab pos="90170" algn="l"/>
                        </a:tabLst>
                      </a:pPr>
                      <a:r>
                        <a:rPr lang="ru-RU">
                          <a:latin typeface="Arial" panose="020B0604020202020204" pitchFamily="34" charset="0"/>
                          <a:cs typeface="Arial" panose="020B0604020202020204" pitchFamily="34" charset="0"/>
                        </a:rPr>
                        <a:t>Умение поиска информации в реляционных базах данных</a:t>
                      </a:r>
                    </a:p>
                  </a:txBody>
                  <a:tcPr marL="25595" marR="25595" marT="0" marB="0" anchor="ctr"/>
                </a:tc>
                <a:tc>
                  <a:txBody>
                    <a:bodyPr/>
                    <a:lstStyle/>
                    <a:p>
                      <a:pPr indent="-71120" algn="ctr">
                        <a:spcAft>
                          <a:spcPts val="0"/>
                        </a:spcAft>
                        <a:tabLst>
                          <a:tab pos="90170" algn="l"/>
                        </a:tabLst>
                      </a:pPr>
                      <a:r>
                        <a:rPr lang="ru-RU">
                          <a:latin typeface="Arial" panose="020B0604020202020204" pitchFamily="34" charset="0"/>
                          <a:cs typeface="Arial" panose="020B0604020202020204" pitchFamily="34" charset="0"/>
                        </a:rPr>
                        <a:t>Б</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73,1</a:t>
                      </a:r>
                    </a:p>
                  </a:txBody>
                  <a:tcPr marL="25595" marR="25595" marT="0" marB="0" anchor="ct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40,6</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72,9</a:t>
                      </a:r>
                    </a:p>
                  </a:txBody>
                  <a:tcPr marL="25595" marR="25595" marT="0" marB="0" anchor="ct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81,4</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91,9</a:t>
                      </a:r>
                    </a:p>
                  </a:txBody>
                  <a:tcPr marL="25595" marR="25595" marT="0" marB="0" anchor="ctr"/>
                </a:tc>
                <a:extLst>
                  <a:ext uri="{0D108BD9-81ED-4DB2-BD59-A6C34878D82A}">
                    <a16:rowId xmlns="" xmlns:a16="http://schemas.microsoft.com/office/drawing/2014/main" val="10002"/>
                  </a:ext>
                </a:extLst>
              </a:tr>
              <a:tr h="387965">
                <a:tc>
                  <a:txBody>
                    <a:bodyPr/>
                    <a:lstStyle/>
                    <a:p>
                      <a:pPr indent="42545" algn="ctr">
                        <a:spcAft>
                          <a:spcPts val="0"/>
                        </a:spcAft>
                        <a:tabLst>
                          <a:tab pos="90170" algn="l"/>
                        </a:tabLst>
                      </a:pPr>
                      <a:r>
                        <a:rPr lang="ru-RU">
                          <a:latin typeface="Arial" panose="020B0604020202020204" pitchFamily="34" charset="0"/>
                          <a:cs typeface="Arial" panose="020B0604020202020204" pitchFamily="34" charset="0"/>
                        </a:rPr>
                        <a:t>9</a:t>
                      </a:r>
                    </a:p>
                  </a:txBody>
                  <a:tcPr marL="25595" marR="25595" marT="0" marB="0" anchor="ctr">
                    <a:solidFill>
                      <a:schemeClr val="bg2">
                        <a:lumMod val="20000"/>
                        <a:lumOff val="80000"/>
                      </a:schemeClr>
                    </a:solidFill>
                  </a:tcPr>
                </a:tc>
                <a:tc>
                  <a:txBody>
                    <a:bodyPr/>
                    <a:lstStyle/>
                    <a:p>
                      <a:pPr>
                        <a:spcAft>
                          <a:spcPts val="0"/>
                        </a:spcAft>
                        <a:tabLst>
                          <a:tab pos="90170" algn="l"/>
                        </a:tabLst>
                      </a:pPr>
                      <a:r>
                        <a:rPr lang="ru-RU">
                          <a:latin typeface="Arial" panose="020B0604020202020204" pitchFamily="34" charset="0"/>
                          <a:cs typeface="Arial" panose="020B0604020202020204" pitchFamily="34" charset="0"/>
                        </a:rPr>
                        <a:t>Умение обрабатывать числовую информацию в электронных таблицах</a:t>
                      </a:r>
                    </a:p>
                  </a:txBody>
                  <a:tcPr marL="25595" marR="25595" marT="0" marB="0" anchor="ctr">
                    <a:solidFill>
                      <a:schemeClr val="bg2">
                        <a:lumMod val="20000"/>
                        <a:lumOff val="80000"/>
                      </a:schemeClr>
                    </a:solidFill>
                  </a:tcPr>
                </a:tc>
                <a:tc>
                  <a:txBody>
                    <a:bodyPr/>
                    <a:lstStyle/>
                    <a:p>
                      <a:pPr indent="-71120" algn="ctr">
                        <a:spcAft>
                          <a:spcPts val="0"/>
                        </a:spcAft>
                        <a:tabLst>
                          <a:tab pos="90170" algn="l"/>
                        </a:tabLst>
                      </a:pPr>
                      <a:r>
                        <a:rPr lang="ru-RU">
                          <a:latin typeface="Arial" panose="020B0604020202020204" pitchFamily="34" charset="0"/>
                          <a:cs typeface="Arial" panose="020B0604020202020204" pitchFamily="34" charset="0"/>
                        </a:rPr>
                        <a:t>Б</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40,7</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0,6</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21,3</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66,9</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88,7</a:t>
                      </a:r>
                    </a:p>
                  </a:txBody>
                  <a:tcPr marL="25595" marR="25595" marT="0" marB="0" anchor="ctr">
                    <a:solidFill>
                      <a:schemeClr val="bg2">
                        <a:lumMod val="20000"/>
                        <a:lumOff val="80000"/>
                      </a:schemeClr>
                    </a:solidFill>
                  </a:tcPr>
                </a:tc>
                <a:extLst>
                  <a:ext uri="{0D108BD9-81ED-4DB2-BD59-A6C34878D82A}">
                    <a16:rowId xmlns="" xmlns:a16="http://schemas.microsoft.com/office/drawing/2014/main" val="10003"/>
                  </a:ext>
                </a:extLst>
              </a:tr>
              <a:tr h="387965">
                <a:tc>
                  <a:txBody>
                    <a:bodyPr/>
                    <a:lstStyle/>
                    <a:p>
                      <a:pPr indent="42545" algn="ctr">
                        <a:spcAft>
                          <a:spcPts val="0"/>
                        </a:spcAft>
                        <a:tabLst>
                          <a:tab pos="90170" algn="l"/>
                        </a:tabLst>
                      </a:pPr>
                      <a:r>
                        <a:rPr lang="ru-RU">
                          <a:latin typeface="Arial" panose="020B0604020202020204" pitchFamily="34" charset="0"/>
                          <a:cs typeface="Arial" panose="020B0604020202020204" pitchFamily="34" charset="0"/>
                        </a:rPr>
                        <a:t>10</a:t>
                      </a:r>
                    </a:p>
                  </a:txBody>
                  <a:tcPr marL="25595" marR="25595" marT="0" marB="0" anchor="ctr"/>
                </a:tc>
                <a:tc>
                  <a:txBody>
                    <a:bodyPr/>
                    <a:lstStyle/>
                    <a:p>
                      <a:pPr>
                        <a:spcAft>
                          <a:spcPts val="0"/>
                        </a:spcAft>
                        <a:tabLst>
                          <a:tab pos="90170" algn="l"/>
                        </a:tabLst>
                      </a:pPr>
                      <a:r>
                        <a:rPr lang="ru-RU">
                          <a:latin typeface="Arial" panose="020B0604020202020204" pitchFamily="34" charset="0"/>
                          <a:cs typeface="Arial" panose="020B0604020202020204" pitchFamily="34" charset="0"/>
                        </a:rPr>
                        <a:t>Информационный поиск</a:t>
                      </a:r>
                    </a:p>
                    <a:p>
                      <a:pPr>
                        <a:spcAft>
                          <a:spcPts val="0"/>
                        </a:spcAft>
                        <a:tabLst>
                          <a:tab pos="90170" algn="l"/>
                        </a:tabLst>
                      </a:pPr>
                      <a:r>
                        <a:rPr lang="ru-RU">
                          <a:latin typeface="Arial" panose="020B0604020202020204" pitchFamily="34" charset="0"/>
                          <a:cs typeface="Arial" panose="020B0604020202020204" pitchFamily="34" charset="0"/>
                        </a:rPr>
                        <a:t>средствами текстового</a:t>
                      </a:r>
                    </a:p>
                    <a:p>
                      <a:pPr>
                        <a:spcAft>
                          <a:spcPts val="0"/>
                        </a:spcAft>
                        <a:tabLst>
                          <a:tab pos="90170" algn="l"/>
                        </a:tabLst>
                      </a:pPr>
                      <a:r>
                        <a:rPr lang="ru-RU">
                          <a:latin typeface="Arial" panose="020B0604020202020204" pitchFamily="34" charset="0"/>
                          <a:cs typeface="Arial" panose="020B0604020202020204" pitchFamily="34" charset="0"/>
                        </a:rPr>
                        <a:t>процессора</a:t>
                      </a:r>
                    </a:p>
                  </a:txBody>
                  <a:tcPr marL="25595" marR="25595" marT="0" marB="0" anchor="ctr"/>
                </a:tc>
                <a:tc>
                  <a:txBody>
                    <a:bodyPr/>
                    <a:lstStyle/>
                    <a:p>
                      <a:pPr indent="-71120" algn="ctr">
                        <a:spcAft>
                          <a:spcPts val="0"/>
                        </a:spcAft>
                        <a:tabLst>
                          <a:tab pos="90170" algn="l"/>
                        </a:tabLst>
                      </a:pPr>
                      <a:r>
                        <a:rPr lang="ru-RU">
                          <a:latin typeface="Arial" panose="020B0604020202020204" pitchFamily="34" charset="0"/>
                          <a:cs typeface="Arial" panose="020B0604020202020204" pitchFamily="34" charset="0"/>
                        </a:rPr>
                        <a:t>Б</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73,2</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43,1</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72,2</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81,1</a:t>
                      </a:r>
                    </a:p>
                  </a:txBody>
                  <a:tcPr marL="25595" marR="25595" marT="0" marB="0" anchor="ct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92,7</a:t>
                      </a:r>
                    </a:p>
                  </a:txBody>
                  <a:tcPr marL="25595" marR="25595" marT="0" marB="0" anchor="ctr"/>
                </a:tc>
                <a:extLst>
                  <a:ext uri="{0D108BD9-81ED-4DB2-BD59-A6C34878D82A}">
                    <a16:rowId xmlns="" xmlns:a16="http://schemas.microsoft.com/office/drawing/2014/main" val="10004"/>
                  </a:ext>
                </a:extLst>
              </a:tr>
              <a:tr h="517286">
                <a:tc>
                  <a:txBody>
                    <a:bodyPr/>
                    <a:lstStyle/>
                    <a:p>
                      <a:pPr indent="42545" algn="ctr">
                        <a:spcAft>
                          <a:spcPts val="0"/>
                        </a:spcAft>
                        <a:tabLst>
                          <a:tab pos="90170" algn="l"/>
                        </a:tabLst>
                      </a:pPr>
                      <a:r>
                        <a:rPr lang="ru-RU">
                          <a:latin typeface="Arial" panose="020B0604020202020204" pitchFamily="34" charset="0"/>
                          <a:cs typeface="Arial" panose="020B0604020202020204" pitchFamily="34" charset="0"/>
                        </a:rPr>
                        <a:t>18</a:t>
                      </a:r>
                    </a:p>
                  </a:txBody>
                  <a:tcPr marL="25595" marR="25595" marT="0" marB="0" anchor="ctr">
                    <a:solidFill>
                      <a:schemeClr val="bg2">
                        <a:lumMod val="20000"/>
                        <a:lumOff val="80000"/>
                      </a:schemeClr>
                    </a:solidFill>
                  </a:tcPr>
                </a:tc>
                <a:tc>
                  <a:txBody>
                    <a:bodyPr/>
                    <a:lstStyle/>
                    <a:p>
                      <a:pPr>
                        <a:spcAft>
                          <a:spcPts val="0"/>
                        </a:spcAft>
                        <a:tabLst>
                          <a:tab pos="90170" algn="l"/>
                        </a:tabLst>
                      </a:pPr>
                      <a:r>
                        <a:rPr lang="ru-RU">
                          <a:latin typeface="Arial" panose="020B0604020202020204" pitchFamily="34" charset="0"/>
                          <a:cs typeface="Arial" panose="020B0604020202020204" pitchFamily="34" charset="0"/>
                        </a:rPr>
                        <a:t>Умение использовать электронные таблицы для</a:t>
                      </a:r>
                    </a:p>
                    <a:p>
                      <a:pPr>
                        <a:spcAft>
                          <a:spcPts val="0"/>
                        </a:spcAft>
                        <a:tabLst>
                          <a:tab pos="90170" algn="l"/>
                        </a:tabLst>
                      </a:pPr>
                      <a:r>
                        <a:rPr lang="ru-RU">
                          <a:latin typeface="Arial" panose="020B0604020202020204" pitchFamily="34" charset="0"/>
                          <a:cs typeface="Arial" panose="020B0604020202020204" pitchFamily="34" charset="0"/>
                        </a:rPr>
                        <a:t>обработки целочисленных</a:t>
                      </a:r>
                    </a:p>
                    <a:p>
                      <a:pPr>
                        <a:spcAft>
                          <a:spcPts val="0"/>
                        </a:spcAft>
                        <a:tabLst>
                          <a:tab pos="90170" algn="l"/>
                        </a:tabLst>
                      </a:pPr>
                      <a:r>
                        <a:rPr lang="ru-RU">
                          <a:latin typeface="Arial" panose="020B0604020202020204" pitchFamily="34" charset="0"/>
                          <a:cs typeface="Arial" panose="020B0604020202020204" pitchFamily="34" charset="0"/>
                        </a:rPr>
                        <a:t>данных</a:t>
                      </a:r>
                    </a:p>
                  </a:txBody>
                  <a:tcPr marL="25595" marR="25595" marT="0" marB="0" anchor="ctr">
                    <a:solidFill>
                      <a:schemeClr val="bg2">
                        <a:lumMod val="20000"/>
                        <a:lumOff val="80000"/>
                      </a:schemeClr>
                    </a:solidFill>
                  </a:tcPr>
                </a:tc>
                <a:tc>
                  <a:txBody>
                    <a:bodyPr/>
                    <a:lstStyle/>
                    <a:p>
                      <a:pPr indent="-71120" algn="ctr">
                        <a:spcAft>
                          <a:spcPts val="0"/>
                        </a:spcAft>
                        <a:tabLst>
                          <a:tab pos="90170" algn="l"/>
                        </a:tabLst>
                      </a:pPr>
                      <a:r>
                        <a:rPr lang="ru-RU">
                          <a:latin typeface="Arial" panose="020B0604020202020204" pitchFamily="34" charset="0"/>
                          <a:cs typeface="Arial" panose="020B0604020202020204" pitchFamily="34" charset="0"/>
                        </a:rPr>
                        <a:t>П</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51,6</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3,1</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35,8</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78,3</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96,0</a:t>
                      </a:r>
                    </a:p>
                  </a:txBody>
                  <a:tcPr marL="25595" marR="25595" marT="0" marB="0" anchor="ctr">
                    <a:solidFill>
                      <a:schemeClr val="bg2">
                        <a:lumMod val="20000"/>
                        <a:lumOff val="80000"/>
                      </a:schemeClr>
                    </a:solidFill>
                  </a:tcPr>
                </a:tc>
                <a:extLst>
                  <a:ext uri="{0D108BD9-81ED-4DB2-BD59-A6C34878D82A}">
                    <a16:rowId xmlns="" xmlns:a16="http://schemas.microsoft.com/office/drawing/2014/main" val="10005"/>
                  </a:ext>
                </a:extLst>
              </a:tr>
              <a:tr h="646608">
                <a:tc>
                  <a:txBody>
                    <a:bodyPr/>
                    <a:lstStyle/>
                    <a:p>
                      <a:pPr indent="42545" algn="ctr">
                        <a:spcAft>
                          <a:spcPts val="0"/>
                        </a:spcAft>
                        <a:tabLst>
                          <a:tab pos="90170" algn="l"/>
                        </a:tabLst>
                      </a:pPr>
                      <a:r>
                        <a:rPr lang="ru-RU">
                          <a:latin typeface="Arial" panose="020B0604020202020204" pitchFamily="34" charset="0"/>
                          <a:cs typeface="Arial" panose="020B0604020202020204" pitchFamily="34" charset="0"/>
                        </a:rPr>
                        <a:t>27</a:t>
                      </a:r>
                    </a:p>
                  </a:txBody>
                  <a:tcPr marL="25595" marR="25595" marT="0" marB="0" anchor="ctr">
                    <a:solidFill>
                      <a:schemeClr val="bg2">
                        <a:lumMod val="20000"/>
                        <a:lumOff val="80000"/>
                      </a:schemeClr>
                    </a:solidFill>
                  </a:tcPr>
                </a:tc>
                <a:tc>
                  <a:txBody>
                    <a:bodyPr/>
                    <a:lstStyle/>
                    <a:p>
                      <a:pPr>
                        <a:spcAft>
                          <a:spcPts val="0"/>
                        </a:spcAft>
                        <a:tabLst>
                          <a:tab pos="90170" algn="l"/>
                        </a:tabLst>
                      </a:pPr>
                      <a:r>
                        <a:rPr lang="ru-RU">
                          <a:latin typeface="Arial" panose="020B0604020202020204" pitchFamily="34" charset="0"/>
                          <a:cs typeface="Arial" panose="020B0604020202020204" pitchFamily="34" charset="0"/>
                        </a:rPr>
                        <a:t>Умение создавать собственные программы (20–40 строк) для анализа числовых последовательностей</a:t>
                      </a:r>
                    </a:p>
                  </a:txBody>
                  <a:tcPr marL="25595" marR="25595" marT="0" marB="0" anchor="ctr">
                    <a:solidFill>
                      <a:schemeClr val="bg2">
                        <a:lumMod val="20000"/>
                        <a:lumOff val="80000"/>
                      </a:schemeClr>
                    </a:solidFill>
                  </a:tcPr>
                </a:tc>
                <a:tc>
                  <a:txBody>
                    <a:bodyPr/>
                    <a:lstStyle/>
                    <a:p>
                      <a:pPr indent="-71120" algn="ctr">
                        <a:spcAft>
                          <a:spcPts val="0"/>
                        </a:spcAft>
                        <a:tabLst>
                          <a:tab pos="90170" algn="l"/>
                        </a:tabLst>
                      </a:pPr>
                      <a:r>
                        <a:rPr lang="ru-RU">
                          <a:latin typeface="Arial" panose="020B0604020202020204" pitchFamily="34" charset="0"/>
                          <a:cs typeface="Arial" panose="020B0604020202020204" pitchFamily="34" charset="0"/>
                        </a:rPr>
                        <a:t>В</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2,4</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0,0</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0,0</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a:latin typeface="Arial" panose="020B0604020202020204" pitchFamily="34" charset="0"/>
                          <a:cs typeface="Arial" panose="020B0604020202020204" pitchFamily="34" charset="0"/>
                        </a:rPr>
                        <a:t>0,9</a:t>
                      </a:r>
                    </a:p>
                  </a:txBody>
                  <a:tcPr marL="25595" marR="25595" marT="0" marB="0" anchor="ctr">
                    <a:solidFill>
                      <a:schemeClr val="bg2">
                        <a:lumMod val="20000"/>
                        <a:lumOff val="80000"/>
                      </a:schemeClr>
                    </a:solidFill>
                  </a:tcPr>
                </a:tc>
                <a:tc>
                  <a:txBody>
                    <a:bodyPr/>
                    <a:lstStyle/>
                    <a:p>
                      <a:pPr algn="ctr">
                        <a:spcAft>
                          <a:spcPts val="0"/>
                        </a:spcAft>
                        <a:tabLst>
                          <a:tab pos="90170" algn="l"/>
                        </a:tabLst>
                      </a:pPr>
                      <a:r>
                        <a:rPr lang="ru-RU" dirty="0">
                          <a:latin typeface="Arial" panose="020B0604020202020204" pitchFamily="34" charset="0"/>
                          <a:cs typeface="Arial" panose="020B0604020202020204" pitchFamily="34" charset="0"/>
                        </a:rPr>
                        <a:t>19,0</a:t>
                      </a:r>
                    </a:p>
                  </a:txBody>
                  <a:tcPr marL="25595" marR="25595" marT="0" marB="0" anchor="ctr">
                    <a:solidFill>
                      <a:schemeClr val="bg2">
                        <a:lumMod val="20000"/>
                        <a:lumOff val="8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60818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70072" y="852924"/>
            <a:ext cx="2037970" cy="571499"/>
            <a:chOff x="276225" y="314326"/>
            <a:chExt cx="2709863" cy="2045344"/>
          </a:xfrm>
        </p:grpSpPr>
        <p:sp>
          <p:nvSpPr>
            <p:cNvPr id="7" name="Скругленный прямоугольник 6"/>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rPr>
                <a:t>ФОП СОО</a:t>
              </a:r>
            </a:p>
          </p:txBody>
        </p:sp>
      </p:grpSp>
      <p:sp>
        <p:nvSpPr>
          <p:cNvPr id="9" name="Прямоугольник 8"/>
          <p:cNvSpPr/>
          <p:nvPr/>
        </p:nvSpPr>
        <p:spPr>
          <a:xfrm>
            <a:off x="2226063" y="405587"/>
            <a:ext cx="9732398" cy="1754326"/>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114.6.4. </a:t>
            </a:r>
            <a:r>
              <a:rPr lang="ru-RU" dirty="0">
                <a:latin typeface="Arial" panose="020B0604020202020204" pitchFamily="34" charset="0"/>
                <a:cs typeface="Arial" panose="020B0604020202020204" pitchFamily="34" charset="0"/>
              </a:rPr>
              <a:t>Информационные технологии.</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Анализ данных с помощью электронных таблиц. Вычисление суммы, среднего арифметического, наибольшего (наименьшего) значения диапазона. Вычисление коэффициента корреляции двух рядов данных. Построение столбчатых, линейчатых и круговых диаграмм. Построение графиков функций. Подбор линии тренда, решение задач прогнозирования. …</a:t>
            </a:r>
          </a:p>
        </p:txBody>
      </p:sp>
      <p:grpSp>
        <p:nvGrpSpPr>
          <p:cNvPr id="15" name="Группа 14"/>
          <p:cNvGrpSpPr/>
          <p:nvPr/>
        </p:nvGrpSpPr>
        <p:grpSpPr>
          <a:xfrm>
            <a:off x="73079" y="2339704"/>
            <a:ext cx="2034963" cy="1060054"/>
            <a:chOff x="276225" y="314326"/>
            <a:chExt cx="2709863" cy="3137087"/>
          </a:xfrm>
        </p:grpSpPr>
        <p:sp>
          <p:nvSpPr>
            <p:cNvPr id="16" name="Скругленный прямоугольник 15"/>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33388" y="420679"/>
              <a:ext cx="2409825" cy="2586972"/>
            </a:xfrm>
            <a:prstGeom prst="rect">
              <a:avLst/>
            </a:prstGeom>
          </p:spPr>
          <p:txBody>
            <a:bodyPr wrap="square">
              <a:spAutoFit/>
            </a:bodyPr>
            <a:lstStyle/>
            <a:p>
              <a:pPr algn="ctr"/>
              <a:r>
                <a:rPr lang="ru-RU" sz="2000" dirty="0">
                  <a:solidFill>
                    <a:schemeClr val="bg1"/>
                  </a:solidFill>
                </a:rPr>
                <a:t>Кодификатор</a:t>
              </a:r>
            </a:p>
            <a:p>
              <a:pPr algn="ctr"/>
              <a:r>
                <a:rPr lang="ru-RU" sz="2000" dirty="0">
                  <a:solidFill>
                    <a:schemeClr val="bg1"/>
                  </a:solidFill>
                </a:rPr>
                <a:t>проверяемых требований</a:t>
              </a:r>
            </a:p>
          </p:txBody>
        </p:sp>
      </p:grpSp>
      <p:pic>
        <p:nvPicPr>
          <p:cNvPr id="20" name="Рисунок 19"/>
          <p:cNvPicPr>
            <a:picLocks noChangeAspect="1"/>
          </p:cNvPicPr>
          <p:nvPr/>
        </p:nvPicPr>
        <p:blipFill>
          <a:blip r:embed="rId2"/>
          <a:stretch>
            <a:fillRect/>
          </a:stretch>
        </p:blipFill>
        <p:spPr>
          <a:xfrm>
            <a:off x="98387" y="4124533"/>
            <a:ext cx="6084000" cy="1157151"/>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87" y="5207951"/>
            <a:ext cx="6120000" cy="798594"/>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87" y="5946860"/>
            <a:ext cx="6084000" cy="932470"/>
          </a:xfrm>
          <a:prstGeom prst="rect">
            <a:avLst/>
          </a:prstGeom>
        </p:spPr>
      </p:pic>
      <p:sp>
        <p:nvSpPr>
          <p:cNvPr id="19" name="TextBox 18"/>
          <p:cNvSpPr txBox="1"/>
          <p:nvPr/>
        </p:nvSpPr>
        <p:spPr>
          <a:xfrm>
            <a:off x="5407139" y="75606"/>
            <a:ext cx="1292341"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Задание 9</a:t>
            </a:r>
            <a:endParaRPr lang="ru-RU" dirty="0">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6063" y="2932911"/>
            <a:ext cx="9936000" cy="1169477"/>
          </a:xfrm>
          <a:prstGeom prst="rect">
            <a:avLst/>
          </a:prstGeom>
        </p:spPr>
      </p:pic>
      <p:pic>
        <p:nvPicPr>
          <p:cNvPr id="21" name="Рисунок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6063" y="2159071"/>
            <a:ext cx="9936000" cy="806107"/>
          </a:xfrm>
          <a:prstGeom prst="rect">
            <a:avLst/>
          </a:prstGeom>
        </p:spPr>
      </p:pic>
      <p:pic>
        <p:nvPicPr>
          <p:cNvPr id="24" name="Рисунок 23"/>
          <p:cNvPicPr>
            <a:picLocks noChangeAspect="1"/>
          </p:cNvPicPr>
          <p:nvPr/>
        </p:nvPicPr>
        <p:blipFill>
          <a:blip r:embed="rId7"/>
          <a:stretch>
            <a:fillRect/>
          </a:stretch>
        </p:blipFill>
        <p:spPr>
          <a:xfrm>
            <a:off x="6218386" y="4124519"/>
            <a:ext cx="5940000" cy="715538"/>
          </a:xfrm>
          <a:prstGeom prst="rect">
            <a:avLst/>
          </a:prstGeom>
        </p:spPr>
      </p:pic>
    </p:spTree>
    <p:extLst>
      <p:ext uri="{BB962C8B-B14F-4D97-AF65-F5344CB8AC3E}">
        <p14:creationId xmlns:p14="http://schemas.microsoft.com/office/powerpoint/2010/main" val="2748807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989579954"/>
              </p:ext>
            </p:extLst>
          </p:nvPr>
        </p:nvGraphicFramePr>
        <p:xfrm>
          <a:off x="365760" y="719666"/>
          <a:ext cx="11448288" cy="4688840"/>
        </p:xfrm>
        <a:graphic>
          <a:graphicData uri="http://schemas.openxmlformats.org/drawingml/2006/table">
            <a:tbl>
              <a:tblPr bandRow="1">
                <a:tableStyleId>{3B4B98B0-60AC-42C2-AFA5-B58CD77FA1E5}</a:tableStyleId>
              </a:tblPr>
              <a:tblGrid>
                <a:gridCol w="4178808">
                  <a:extLst>
                    <a:ext uri="{9D8B030D-6E8A-4147-A177-3AD203B41FA5}">
                      <a16:colId xmlns="" xmlns:a16="http://schemas.microsoft.com/office/drawing/2014/main" val="3048363431"/>
                    </a:ext>
                  </a:extLst>
                </a:gridCol>
                <a:gridCol w="320040">
                  <a:extLst>
                    <a:ext uri="{9D8B030D-6E8A-4147-A177-3AD203B41FA5}">
                      <a16:colId xmlns="" xmlns:a16="http://schemas.microsoft.com/office/drawing/2014/main" val="895743272"/>
                    </a:ext>
                  </a:extLst>
                </a:gridCol>
                <a:gridCol w="6949440">
                  <a:extLst>
                    <a:ext uri="{9D8B030D-6E8A-4147-A177-3AD203B41FA5}">
                      <a16:colId xmlns="" xmlns:a16="http://schemas.microsoft.com/office/drawing/2014/main" val="351224059"/>
                    </a:ext>
                  </a:extLst>
                </a:gridCol>
              </a:tblGrid>
              <a:tr h="370840">
                <a:tc>
                  <a:txBody>
                    <a:bodyPr/>
                    <a:lstStyle/>
                    <a:p>
                      <a:r>
                        <a:rPr lang="en-US" dirty="0" smtClean="0">
                          <a:latin typeface="Arial" panose="020B0604020202020204" pitchFamily="34" charset="0"/>
                          <a:cs typeface="Arial" panose="020B0604020202020204" pitchFamily="34" charset="0"/>
                        </a:rPr>
                        <a:t>SUMM(A1:G20)</a:t>
                      </a:r>
                      <a:r>
                        <a:rPr lang="en-US" baseline="0" dirty="0" smtClean="0">
                          <a:latin typeface="Arial" panose="020B0604020202020204" pitchFamily="34" charset="0"/>
                          <a:cs typeface="Arial" panose="020B0604020202020204" pitchFamily="34" charset="0"/>
                        </a:rPr>
                        <a:t> </a:t>
                      </a:r>
                      <a:r>
                        <a:rPr lang="ru-RU" baseline="0" dirty="0" smtClean="0">
                          <a:latin typeface="Arial" panose="020B0604020202020204" pitchFamily="34" charset="0"/>
                          <a:cs typeface="Arial" panose="020B0604020202020204" pitchFamily="34" charset="0"/>
                        </a:rPr>
                        <a:t>СУММ(</a:t>
                      </a:r>
                      <a:r>
                        <a:rPr lang="en-US" baseline="0" dirty="0" smtClean="0">
                          <a:latin typeface="Arial" panose="020B0604020202020204" pitchFamily="34" charset="0"/>
                          <a:cs typeface="Arial" panose="020B0604020202020204" pitchFamily="34" charset="0"/>
                        </a:rPr>
                        <a:t>A1:G20)</a:t>
                      </a:r>
                      <a:endParaRPr lang="ru-RU" dirty="0">
                        <a:latin typeface="Arial" panose="020B0604020202020204" pitchFamily="34" charset="0"/>
                        <a:cs typeface="Arial" panose="020B0604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Вычисление суммы значений из диапазона </a:t>
                      </a:r>
                      <a:endParaRPr lang="ru-RU" dirty="0" smtClean="0"/>
                    </a:p>
                  </a:txBody>
                  <a:tcPr/>
                </a:tc>
                <a:tc hMerge="1">
                  <a:txBody>
                    <a:bodyPr/>
                    <a:lstStyle/>
                    <a:p>
                      <a:endParaRPr lang="ru-RU"/>
                    </a:p>
                  </a:txBody>
                  <a:tcPr/>
                </a:tc>
                <a:extLst>
                  <a:ext uri="{0D108BD9-81ED-4DB2-BD59-A6C34878D82A}">
                    <a16:rowId xmlns="" xmlns:a16="http://schemas.microsoft.com/office/drawing/2014/main" val="3802349559"/>
                  </a:ext>
                </a:extLst>
              </a:tr>
              <a:tr h="370840">
                <a:tc>
                  <a:txBody>
                    <a:bodyPr/>
                    <a:lstStyle/>
                    <a:p>
                      <a:r>
                        <a:rPr lang="ru-RU" dirty="0" smtClean="0">
                          <a:latin typeface="Arial" panose="020B0604020202020204" pitchFamily="34" charset="0"/>
                          <a:cs typeface="Arial" panose="020B0604020202020204" pitchFamily="34" charset="0"/>
                        </a:rPr>
                        <a:t>MAX(A1:G20) МАКС(A1:G20)</a:t>
                      </a:r>
                      <a:endParaRPr lang="ru-RU" dirty="0"/>
                    </a:p>
                  </a:txBody>
                  <a:tcPr/>
                </a:tc>
                <a:tc gridSpan="2">
                  <a:txBody>
                    <a:bodyPr/>
                    <a:lstStyle/>
                    <a:p>
                      <a:r>
                        <a:rPr lang="ru-RU" dirty="0" smtClean="0">
                          <a:latin typeface="Arial" panose="020B0604020202020204" pitchFamily="34" charset="0"/>
                          <a:cs typeface="Arial" panose="020B0604020202020204" pitchFamily="34" charset="0"/>
                        </a:rPr>
                        <a:t>Вычисление максимального значения из диапазона </a:t>
                      </a:r>
                      <a:endParaRPr lang="ru-RU" dirty="0"/>
                    </a:p>
                  </a:txBody>
                  <a:tcPr/>
                </a:tc>
                <a:tc hMerge="1">
                  <a:txBody>
                    <a:bodyPr/>
                    <a:lstStyle/>
                    <a:p>
                      <a:endParaRPr lang="ru-RU"/>
                    </a:p>
                  </a:txBody>
                  <a:tcPr/>
                </a:tc>
                <a:extLst>
                  <a:ext uri="{0D108BD9-81ED-4DB2-BD59-A6C34878D82A}">
                    <a16:rowId xmlns="" xmlns:a16="http://schemas.microsoft.com/office/drawing/2014/main" val="3716528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MIN(A1:G20) МИН(A1:G20)</a:t>
                      </a:r>
                      <a:endParaRPr lang="ru-RU"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Вычисление минимального значения из диапазона </a:t>
                      </a:r>
                      <a:endParaRPr lang="ru-RU" dirty="0" smtClean="0"/>
                    </a:p>
                  </a:txBody>
                  <a:tcPr/>
                </a:tc>
                <a:tc hMerge="1">
                  <a:txBody>
                    <a:bodyPr/>
                    <a:lstStyle/>
                    <a:p>
                      <a:endParaRPr lang="ru-RU"/>
                    </a:p>
                  </a:txBody>
                  <a:tcPr/>
                </a:tc>
                <a:extLst>
                  <a:ext uri="{0D108BD9-81ED-4DB2-BD59-A6C34878D82A}">
                    <a16:rowId xmlns="" xmlns:a16="http://schemas.microsoft.com/office/drawing/2014/main" val="14343328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AVERAGE(A1:G20) СРЗНАЧ(A1:G20)</a:t>
                      </a:r>
                      <a:endParaRPr lang="ru-RU"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Вычисление среднего арифметического значения из диапазона </a:t>
                      </a:r>
                      <a:endParaRPr lang="ru-RU" dirty="0"/>
                    </a:p>
                  </a:txBody>
                  <a:tcPr/>
                </a:tc>
                <a:tc hMerge="1">
                  <a:txBody>
                    <a:bodyPr/>
                    <a:lstStyle/>
                    <a:p>
                      <a:endParaRPr lang="ru-RU"/>
                    </a:p>
                  </a:txBody>
                  <a:tcPr/>
                </a:tc>
                <a:extLst>
                  <a:ext uri="{0D108BD9-81ED-4DB2-BD59-A6C34878D82A}">
                    <a16:rowId xmlns="" xmlns:a16="http://schemas.microsoft.com/office/drawing/2014/main" val="2508218385"/>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Все три функции игнорируют (не учитывают) пустые ячейки и ячейки, содержащие нечисловые (например, текстовые)  данные</a:t>
                      </a:r>
                      <a:endParaRPr lang="ru-RU"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tc hMerge="1">
                  <a:txBody>
                    <a:bodyPr/>
                    <a:lstStyle/>
                    <a:p>
                      <a:endParaRPr lang="ru-RU"/>
                    </a:p>
                  </a:txBody>
                  <a:tcPr/>
                </a:tc>
                <a:extLst>
                  <a:ext uri="{0D108BD9-81ED-4DB2-BD59-A6C34878D82A}">
                    <a16:rowId xmlns="" xmlns:a16="http://schemas.microsoft.com/office/drawing/2014/main" val="183942793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tc hMerge="1">
                  <a:txBody>
                    <a:bodyPr/>
                    <a:lstStyle/>
                    <a:p>
                      <a:endParaRPr lang="ru-RU" dirty="0"/>
                    </a:p>
                  </a:txBody>
                  <a:tcPr/>
                </a:tc>
                <a:tc>
                  <a:txBody>
                    <a:bodyPr/>
                    <a:lstStyle/>
                    <a:p>
                      <a:endParaRPr lang="ru-RU" dirty="0"/>
                    </a:p>
                  </a:txBody>
                  <a:tcPr/>
                </a:tc>
                <a:extLst>
                  <a:ext uri="{0D108BD9-81ED-4DB2-BD59-A6C34878D82A}">
                    <a16:rowId xmlns="" xmlns:a16="http://schemas.microsoft.com/office/drawing/2014/main" val="390871000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smtClean="0">
                          <a:latin typeface="Arial" panose="020B0604020202020204" pitchFamily="34" charset="0"/>
                          <a:cs typeface="Arial" panose="020B0604020202020204" pitchFamily="34" charset="0"/>
                        </a:rPr>
                        <a:t>ЕСЛИ</a:t>
                      </a:r>
                      <a:r>
                        <a:rPr lang="en-US" b="0" i="0" dirty="0" smtClean="0">
                          <a:latin typeface="Arial" panose="020B0604020202020204" pitchFamily="34" charset="0"/>
                          <a:cs typeface="Arial" panose="020B0604020202020204" pitchFamily="34" charset="0"/>
                        </a:rPr>
                        <a:t> (</a:t>
                      </a:r>
                      <a:r>
                        <a:rPr lang="ru-RU" b="0" i="0" dirty="0" err="1" smtClean="0">
                          <a:latin typeface="Arial" panose="020B0604020202020204" pitchFamily="34" charset="0"/>
                          <a:cs typeface="Arial" panose="020B0604020202020204" pitchFamily="34" charset="0"/>
                        </a:rPr>
                        <a:t>Лог_выражение</a:t>
                      </a:r>
                      <a:r>
                        <a:rPr lang="ru-RU" b="0" i="0" dirty="0" smtClean="0">
                          <a:latin typeface="Arial" panose="020B0604020202020204" pitchFamily="34" charset="0"/>
                          <a:cs typeface="Arial" panose="020B0604020202020204" pitchFamily="34" charset="0"/>
                        </a:rPr>
                        <a:t>; </a:t>
                      </a:r>
                      <a:r>
                        <a:rPr lang="ru-RU" b="0" i="0" dirty="0" err="1" smtClean="0">
                          <a:latin typeface="Arial" panose="020B0604020202020204" pitchFamily="34" charset="0"/>
                          <a:cs typeface="Arial" panose="020B0604020202020204" pitchFamily="34" charset="0"/>
                        </a:rPr>
                        <a:t>Значение_если_истина</a:t>
                      </a:r>
                      <a:r>
                        <a:rPr lang="ru-RU" b="0" i="0" dirty="0" smtClean="0">
                          <a:latin typeface="Arial" panose="020B0604020202020204" pitchFamily="34" charset="0"/>
                          <a:cs typeface="Arial" panose="020B0604020202020204" pitchFamily="34" charset="0"/>
                        </a:rPr>
                        <a:t>; </a:t>
                      </a:r>
                      <a:r>
                        <a:rPr lang="ru-RU" b="0" i="0" dirty="0" err="1" smtClean="0">
                          <a:latin typeface="Arial" panose="020B0604020202020204" pitchFamily="34" charset="0"/>
                          <a:cs typeface="Arial" panose="020B0604020202020204" pitchFamily="34" charset="0"/>
                        </a:rPr>
                        <a:t>Значение_если_ложь</a:t>
                      </a:r>
                      <a:r>
                        <a:rPr lang="ru-RU" b="0" i="0" dirty="0" smtClean="0">
                          <a:latin typeface="Arial" panose="020B0604020202020204" pitchFamily="34" charset="0"/>
                          <a:cs typeface="Arial" panose="020B0604020202020204" pitchFamily="34" charset="0"/>
                        </a:rPr>
                        <a:t>)</a:t>
                      </a:r>
                    </a:p>
                  </a:txBody>
                  <a:tcPr/>
                </a:tc>
                <a:tc hMerge="1">
                  <a:txBody>
                    <a:bodyPr/>
                    <a:lstStyle/>
                    <a:p>
                      <a:endParaRPr lang="ru-RU"/>
                    </a:p>
                  </a:txBody>
                  <a:tcPr/>
                </a:tc>
                <a:tc>
                  <a:txBody>
                    <a:bodyPr/>
                    <a:lstStyle/>
                    <a:p>
                      <a:r>
                        <a:rPr lang="ru-RU" dirty="0" smtClean="0">
                          <a:latin typeface="Arial" panose="020B0604020202020204" pitchFamily="34" charset="0"/>
                          <a:cs typeface="Arial" panose="020B0604020202020204" pitchFamily="34" charset="0"/>
                        </a:rPr>
                        <a:t>Возвращает одно значение, если заданное условие при вычислении дает значение TRUE (ИСТИНА), и другое значение, если FALSE (ЛОЖЬ).</a:t>
                      </a:r>
                      <a:endParaRPr lang="ru-RU"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7787954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mtClean="0">
                          <a:latin typeface="Arial" panose="020B0604020202020204" pitchFamily="34" charset="0"/>
                          <a:cs typeface="Arial" panose="020B0604020202020204" pitchFamily="34" charset="0"/>
                        </a:rPr>
                        <a:t>СУММЕСЛИ(Диапазон_ячеек_условий</a:t>
                      </a:r>
                      <a:r>
                        <a:rPr lang="ru-RU" dirty="0" smtClean="0">
                          <a:latin typeface="Arial" panose="020B0604020202020204" pitchFamily="34" charset="0"/>
                          <a:cs typeface="Arial" panose="020B0604020202020204" pitchFamily="34" charset="0"/>
                        </a:rPr>
                        <a:t>; "Условие</a:t>
                      </a:r>
                      <a:r>
                        <a:rPr lang="ru-RU" smtClean="0">
                          <a:latin typeface="Arial" panose="020B0604020202020204" pitchFamily="34" charset="0"/>
                          <a:cs typeface="Arial" panose="020B0604020202020204" pitchFamily="34" charset="0"/>
                        </a:rPr>
                        <a:t>"; Диапазон_суммирования</a:t>
                      </a:r>
                      <a:r>
                        <a:rPr lang="ru-RU" dirty="0" smtClean="0">
                          <a:latin typeface="Arial" panose="020B0604020202020204" pitchFamily="34" charset="0"/>
                          <a:cs typeface="Arial" panose="020B0604020202020204" pitchFamily="34" charset="0"/>
                        </a:rPr>
                        <a:t>)</a:t>
                      </a:r>
                      <a:endParaRPr lang="ru-RU" b="0" i="0" dirty="0" smtClean="0">
                        <a:latin typeface="Arial" panose="020B0604020202020204" pitchFamily="34" charset="0"/>
                        <a:cs typeface="Arial" panose="020B0604020202020204" pitchFamily="34" charset="0"/>
                      </a:endParaRPr>
                    </a:p>
                  </a:txBody>
                  <a:tcPr/>
                </a:tc>
                <a:tc hMerge="1">
                  <a:txBody>
                    <a:bodyPr/>
                    <a:lstStyle/>
                    <a:p>
                      <a:endParaRPr lang="ru-RU"/>
                    </a:p>
                  </a:txBody>
                  <a:tcPr/>
                </a:tc>
                <a:tc>
                  <a:txBody>
                    <a:bodyPr/>
                    <a:lstStyle/>
                    <a:p>
                      <a:r>
                        <a:rPr lang="ru-RU" dirty="0" smtClean="0">
                          <a:latin typeface="Arial" panose="020B0604020202020204" pitchFamily="34" charset="0"/>
                          <a:cs typeface="Arial" panose="020B0604020202020204" pitchFamily="34" charset="0"/>
                        </a:rPr>
                        <a:t>Возвращает сумму всех ячеек, удовлетворяющих указанному критерию. </a:t>
                      </a:r>
                      <a:endParaRPr lang="ru-RU"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3108459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latin typeface="Arial" panose="020B0604020202020204" pitchFamily="34" charset="0"/>
                          <a:cs typeface="Arial" panose="020B0604020202020204" pitchFamily="34" charset="0"/>
                        </a:rPr>
                        <a:t>СЧЁТЕСЛИ(</a:t>
                      </a:r>
                      <a:r>
                        <a:rPr lang="ru-RU" b="0" dirty="0" err="1" smtClean="0">
                          <a:latin typeface="Arial" panose="020B0604020202020204" pitchFamily="34" charset="0"/>
                          <a:cs typeface="Arial" panose="020B0604020202020204" pitchFamily="34" charset="0"/>
                        </a:rPr>
                        <a:t>Диапазон_ячеек</a:t>
                      </a:r>
                      <a:r>
                        <a:rPr lang="ru-RU" b="0"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"Условие"</a:t>
                      </a:r>
                      <a:r>
                        <a:rPr lang="ru-RU" b="0" dirty="0" smtClean="0">
                          <a:latin typeface="Arial" panose="020B0604020202020204" pitchFamily="34" charset="0"/>
                          <a:cs typeface="Arial" panose="020B0604020202020204" pitchFamily="34" charset="0"/>
                        </a:rPr>
                        <a:t>)</a:t>
                      </a:r>
                    </a:p>
                  </a:txBody>
                  <a:tcPr/>
                </a:tc>
                <a:tc hMerge="1">
                  <a:txBody>
                    <a:bodyPr/>
                    <a:lstStyle/>
                    <a:p>
                      <a:endParaRPr lang="ru-RU" dirty="0">
                        <a:latin typeface="Arial" panose="020B0604020202020204" pitchFamily="34" charset="0"/>
                        <a:cs typeface="Arial" panose="020B0604020202020204" pitchFamily="34" charset="0"/>
                      </a:endParaRPr>
                    </a:p>
                  </a:txBody>
                  <a:tcPr/>
                </a:tc>
                <a:tc>
                  <a:txBody>
                    <a:bodyPr/>
                    <a:lstStyle/>
                    <a:p>
                      <a:r>
                        <a:rPr lang="ru-RU" dirty="0" smtClean="0">
                          <a:latin typeface="Arial" panose="020B0604020202020204" pitchFamily="34" charset="0"/>
                          <a:cs typeface="Arial" panose="020B0604020202020204" pitchFamily="34" charset="0"/>
                        </a:rPr>
                        <a:t>Подсчет количества ячеек выделенного диапазона, соответствующих заданному условию.</a:t>
                      </a:r>
                      <a:endParaRPr lang="ru-RU"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27866728"/>
                  </a:ext>
                </a:extLst>
              </a:tr>
            </a:tbl>
          </a:graphicData>
        </a:graphic>
      </p:graphicFrame>
    </p:spTree>
    <p:extLst>
      <p:ext uri="{BB962C8B-B14F-4D97-AF65-F5344CB8AC3E}">
        <p14:creationId xmlns:p14="http://schemas.microsoft.com/office/powerpoint/2010/main" val="3514042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9157" y="261320"/>
            <a:ext cx="7235135" cy="1893691"/>
          </a:xfrm>
          <a:prstGeom prst="rect">
            <a:avLst/>
          </a:prstGeom>
        </p:spPr>
      </p:pic>
      <p:pic>
        <p:nvPicPr>
          <p:cNvPr id="5" name="Рисунок 4"/>
          <p:cNvPicPr>
            <a:picLocks noChangeAspect="1"/>
          </p:cNvPicPr>
          <p:nvPr/>
        </p:nvPicPr>
        <p:blipFill>
          <a:blip r:embed="rId3"/>
          <a:stretch>
            <a:fillRect/>
          </a:stretch>
        </p:blipFill>
        <p:spPr>
          <a:xfrm>
            <a:off x="3826724" y="2155011"/>
            <a:ext cx="5381625" cy="3514725"/>
          </a:xfrm>
          <a:prstGeom prst="rect">
            <a:avLst/>
          </a:prstGeom>
        </p:spPr>
      </p:pic>
      <p:pic>
        <p:nvPicPr>
          <p:cNvPr id="7" name="Рисунок 6"/>
          <p:cNvPicPr>
            <a:picLocks noChangeAspect="1"/>
          </p:cNvPicPr>
          <p:nvPr/>
        </p:nvPicPr>
        <p:blipFill>
          <a:blip r:embed="rId4"/>
          <a:stretch>
            <a:fillRect/>
          </a:stretch>
        </p:blipFill>
        <p:spPr>
          <a:xfrm>
            <a:off x="3649307" y="5762625"/>
            <a:ext cx="4914900" cy="1095375"/>
          </a:xfrm>
          <a:prstGeom prst="rect">
            <a:avLst/>
          </a:prstGeom>
        </p:spPr>
      </p:pic>
    </p:spTree>
    <p:extLst>
      <p:ext uri="{BB962C8B-B14F-4D97-AF65-F5344CB8AC3E}">
        <p14:creationId xmlns:p14="http://schemas.microsoft.com/office/powerpoint/2010/main" val="3472578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6631" y="1956088"/>
            <a:ext cx="5310877"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Считаем количество повторений каждого числа</a:t>
            </a:r>
            <a:endParaRPr lang="ru-RU" dirty="0">
              <a:latin typeface="Arial" panose="020B0604020202020204" pitchFamily="34" charset="0"/>
              <a:cs typeface="Arial" panose="020B0604020202020204" pitchFamily="34" charset="0"/>
            </a:endParaRPr>
          </a:p>
        </p:txBody>
      </p:sp>
      <p:sp>
        <p:nvSpPr>
          <p:cNvPr id="10" name="TextBox 9"/>
          <p:cNvSpPr txBox="1"/>
          <p:nvPr/>
        </p:nvSpPr>
        <p:spPr>
          <a:xfrm>
            <a:off x="846630" y="3346099"/>
            <a:ext cx="3155351"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первое условие</a:t>
            </a:r>
            <a:endParaRPr lang="ru-RU" dirty="0">
              <a:latin typeface="Arial" panose="020B0604020202020204" pitchFamily="34" charset="0"/>
              <a:cs typeface="Arial" panose="020B0604020202020204" pitchFamily="34" charset="0"/>
            </a:endParaRPr>
          </a:p>
        </p:txBody>
      </p:sp>
      <p:sp>
        <p:nvSpPr>
          <p:cNvPr id="14" name="TextBox 13"/>
          <p:cNvSpPr txBox="1"/>
          <p:nvPr/>
        </p:nvSpPr>
        <p:spPr>
          <a:xfrm>
            <a:off x="846628" y="4776864"/>
            <a:ext cx="263027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Повторяющиеся числа</a:t>
            </a:r>
            <a:endParaRPr lang="ru-RU" dirty="0">
              <a:latin typeface="Arial" panose="020B0604020202020204" pitchFamily="34" charset="0"/>
              <a:cs typeface="Arial" panose="020B0604020202020204" pitchFamily="34" charset="0"/>
            </a:endParaRPr>
          </a:p>
        </p:txBody>
      </p:sp>
      <p:sp>
        <p:nvSpPr>
          <p:cNvPr id="16" name="TextBox 15"/>
          <p:cNvSpPr txBox="1"/>
          <p:nvPr/>
        </p:nvSpPr>
        <p:spPr>
          <a:xfrm>
            <a:off x="7670202" y="261321"/>
            <a:ext cx="4251744"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Квадрат суммы повторяющихся</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чисел</a:t>
            </a:r>
            <a:endParaRPr lang="ru-RU" dirty="0">
              <a:latin typeface="Arial" panose="020B0604020202020204" pitchFamily="34" charset="0"/>
              <a:cs typeface="Arial" panose="020B0604020202020204" pitchFamily="34" charset="0"/>
            </a:endParaRPr>
          </a:p>
        </p:txBody>
      </p:sp>
      <p:pic>
        <p:nvPicPr>
          <p:cNvPr id="17" name="Рисунок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158" y="261321"/>
            <a:ext cx="5825882" cy="1524840"/>
          </a:xfrm>
          <a:prstGeom prst="rect">
            <a:avLst/>
          </a:prstGeom>
        </p:spPr>
      </p:pic>
      <p:pic>
        <p:nvPicPr>
          <p:cNvPr id="2" name="Рисунок 1"/>
          <p:cNvPicPr>
            <a:picLocks noChangeAspect="1"/>
          </p:cNvPicPr>
          <p:nvPr/>
        </p:nvPicPr>
        <p:blipFill>
          <a:blip r:embed="rId3"/>
          <a:stretch>
            <a:fillRect/>
          </a:stretch>
        </p:blipFill>
        <p:spPr>
          <a:xfrm>
            <a:off x="846630" y="2316228"/>
            <a:ext cx="4034671" cy="1029871"/>
          </a:xfrm>
          <a:prstGeom prst="rect">
            <a:avLst/>
          </a:prstGeom>
        </p:spPr>
      </p:pic>
      <p:pic>
        <p:nvPicPr>
          <p:cNvPr id="9" name="Рисунок 8"/>
          <p:cNvPicPr>
            <a:picLocks noChangeAspect="1"/>
          </p:cNvPicPr>
          <p:nvPr/>
        </p:nvPicPr>
        <p:blipFill>
          <a:blip r:embed="rId4"/>
          <a:stretch>
            <a:fillRect/>
          </a:stretch>
        </p:blipFill>
        <p:spPr>
          <a:xfrm>
            <a:off x="846628" y="3706239"/>
            <a:ext cx="4629013" cy="983044"/>
          </a:xfrm>
          <a:prstGeom prst="rect">
            <a:avLst/>
          </a:prstGeom>
        </p:spPr>
      </p:pic>
      <p:pic>
        <p:nvPicPr>
          <p:cNvPr id="11" name="Рисунок 10"/>
          <p:cNvPicPr>
            <a:picLocks noChangeAspect="1"/>
          </p:cNvPicPr>
          <p:nvPr/>
        </p:nvPicPr>
        <p:blipFill>
          <a:blip r:embed="rId5"/>
          <a:stretch>
            <a:fillRect/>
          </a:stretch>
        </p:blipFill>
        <p:spPr>
          <a:xfrm>
            <a:off x="846628" y="5220730"/>
            <a:ext cx="4400807" cy="1034784"/>
          </a:xfrm>
          <a:prstGeom prst="rect">
            <a:avLst/>
          </a:prstGeom>
        </p:spPr>
      </p:pic>
      <p:pic>
        <p:nvPicPr>
          <p:cNvPr id="12" name="Рисунок 11"/>
          <p:cNvPicPr>
            <a:picLocks noChangeAspect="1"/>
          </p:cNvPicPr>
          <p:nvPr/>
        </p:nvPicPr>
        <p:blipFill>
          <a:blip r:embed="rId6"/>
          <a:stretch>
            <a:fillRect/>
          </a:stretch>
        </p:blipFill>
        <p:spPr>
          <a:xfrm>
            <a:off x="9585064" y="604697"/>
            <a:ext cx="2308744" cy="1133880"/>
          </a:xfrm>
          <a:prstGeom prst="rect">
            <a:avLst/>
          </a:prstGeom>
        </p:spPr>
      </p:pic>
      <p:sp>
        <p:nvSpPr>
          <p:cNvPr id="23" name="TextBox 22"/>
          <p:cNvSpPr txBox="1"/>
          <p:nvPr/>
        </p:nvSpPr>
        <p:spPr>
          <a:xfrm>
            <a:off x="7398453" y="1773445"/>
            <a:ext cx="4523493"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Квадрат суммы неповторяющихся</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чисел</a:t>
            </a:r>
            <a:endParaRPr lang="ru-RU" dirty="0">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7"/>
          <a:stretch>
            <a:fillRect/>
          </a:stretch>
        </p:blipFill>
        <p:spPr>
          <a:xfrm>
            <a:off x="9291675" y="2177644"/>
            <a:ext cx="2630271" cy="1078411"/>
          </a:xfrm>
          <a:prstGeom prst="rect">
            <a:avLst/>
          </a:prstGeom>
        </p:spPr>
      </p:pic>
      <p:sp>
        <p:nvSpPr>
          <p:cNvPr id="24" name="TextBox 23"/>
          <p:cNvSpPr txBox="1"/>
          <p:nvPr/>
        </p:nvSpPr>
        <p:spPr>
          <a:xfrm>
            <a:off x="8790896" y="3285569"/>
            <a:ext cx="3131050"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второе условие</a:t>
            </a:r>
            <a:endParaRPr lang="ru-RU" dirty="0">
              <a:latin typeface="Arial" panose="020B0604020202020204" pitchFamily="34" charset="0"/>
              <a:cs typeface="Arial" panose="020B0604020202020204" pitchFamily="34" charset="0"/>
            </a:endParaRPr>
          </a:p>
        </p:txBody>
      </p:sp>
      <p:pic>
        <p:nvPicPr>
          <p:cNvPr id="19" name="Рисунок 18"/>
          <p:cNvPicPr>
            <a:picLocks noChangeAspect="1"/>
          </p:cNvPicPr>
          <p:nvPr/>
        </p:nvPicPr>
        <p:blipFill>
          <a:blip r:embed="rId8"/>
          <a:stretch>
            <a:fillRect/>
          </a:stretch>
        </p:blipFill>
        <p:spPr>
          <a:xfrm>
            <a:off x="10810407" y="3654902"/>
            <a:ext cx="1083401" cy="949372"/>
          </a:xfrm>
          <a:prstGeom prst="rect">
            <a:avLst/>
          </a:prstGeom>
        </p:spPr>
      </p:pic>
      <p:sp>
        <p:nvSpPr>
          <p:cNvPr id="25" name="TextBox 24"/>
          <p:cNvSpPr txBox="1"/>
          <p:nvPr/>
        </p:nvSpPr>
        <p:spPr>
          <a:xfrm>
            <a:off x="7670202" y="4592198"/>
            <a:ext cx="4410246"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одновременно два условия</a:t>
            </a:r>
            <a:endParaRPr lang="ru-RU" dirty="0">
              <a:latin typeface="Arial" panose="020B0604020202020204" pitchFamily="34" charset="0"/>
              <a:cs typeface="Arial" panose="020B0604020202020204" pitchFamily="34" charset="0"/>
            </a:endParaRPr>
          </a:p>
        </p:txBody>
      </p:sp>
      <p:pic>
        <p:nvPicPr>
          <p:cNvPr id="26" name="Рисунок 25"/>
          <p:cNvPicPr>
            <a:picLocks noChangeAspect="1"/>
          </p:cNvPicPr>
          <p:nvPr/>
        </p:nvPicPr>
        <p:blipFill>
          <a:blip r:embed="rId9"/>
          <a:stretch>
            <a:fillRect/>
          </a:stretch>
        </p:blipFill>
        <p:spPr>
          <a:xfrm>
            <a:off x="9585064" y="4961530"/>
            <a:ext cx="2308744" cy="1114566"/>
          </a:xfrm>
          <a:prstGeom prst="rect">
            <a:avLst/>
          </a:prstGeom>
        </p:spPr>
      </p:pic>
      <p:sp>
        <p:nvSpPr>
          <p:cNvPr id="27" name="TextBox 26"/>
          <p:cNvSpPr txBox="1"/>
          <p:nvPr/>
        </p:nvSpPr>
        <p:spPr>
          <a:xfrm>
            <a:off x="7398453" y="6297673"/>
            <a:ext cx="133017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273</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97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158" y="261321"/>
            <a:ext cx="5825882" cy="1524840"/>
          </a:xfrm>
          <a:prstGeom prst="rect">
            <a:avLst/>
          </a:prstGeom>
        </p:spPr>
      </p:pic>
      <p:sp>
        <p:nvSpPr>
          <p:cNvPr id="27" name="TextBox 26"/>
          <p:cNvSpPr txBox="1"/>
          <p:nvPr/>
        </p:nvSpPr>
        <p:spPr>
          <a:xfrm>
            <a:off x="5430914" y="5157363"/>
            <a:ext cx="133017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273</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1209618" y="1928027"/>
            <a:ext cx="2813741" cy="2261815"/>
          </a:xfrm>
          <a:prstGeom prst="rect">
            <a:avLst/>
          </a:prstGeom>
        </p:spPr>
      </p:pic>
      <p:pic>
        <p:nvPicPr>
          <p:cNvPr id="5" name="Рисунок 4"/>
          <p:cNvPicPr>
            <a:picLocks noChangeAspect="1"/>
          </p:cNvPicPr>
          <p:nvPr/>
        </p:nvPicPr>
        <p:blipFill>
          <a:blip r:embed="rId4"/>
          <a:stretch>
            <a:fillRect/>
          </a:stretch>
        </p:blipFill>
        <p:spPr>
          <a:xfrm>
            <a:off x="4651897" y="1928028"/>
            <a:ext cx="6204542" cy="2261815"/>
          </a:xfrm>
          <a:prstGeom prst="rect">
            <a:avLst/>
          </a:prstGeom>
        </p:spPr>
      </p:pic>
    </p:spTree>
    <p:extLst>
      <p:ext uri="{BB962C8B-B14F-4D97-AF65-F5344CB8AC3E}">
        <p14:creationId xmlns:p14="http://schemas.microsoft.com/office/powerpoint/2010/main" val="1901845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223" y="170964"/>
            <a:ext cx="11786795" cy="1754326"/>
          </a:xfrm>
          <a:prstGeom prst="rect">
            <a:avLst/>
          </a:prstGeom>
        </p:spPr>
        <p:txBody>
          <a:bodyPr wrap="square">
            <a:spAutoFit/>
          </a:bodyPr>
          <a:lstStyle/>
          <a:p>
            <a:r>
              <a:rPr lang="ru-RU" dirty="0">
                <a:latin typeface="Arial" panose="020B0604020202020204" pitchFamily="34" charset="0"/>
                <a:cs typeface="Arial" panose="020B0604020202020204" pitchFamily="34" charset="0"/>
              </a:rPr>
              <a:t>254)	В файле электронной таблицы 9-253.xls в каждой строке записаны семь натуральных чисел.  Найдите строки таблицы, для которых выполнены следующие условия:</a:t>
            </a:r>
          </a:p>
          <a:p>
            <a:r>
              <a:rPr lang="ru-RU" dirty="0">
                <a:latin typeface="Arial" panose="020B0604020202020204" pitchFamily="34" charset="0"/>
                <a:cs typeface="Arial" panose="020B0604020202020204" pitchFamily="34" charset="0"/>
              </a:rPr>
              <a:t>–	в строке есть ровно два числа, каждое из которых повторяется трижды, и одно число без повторений;</a:t>
            </a:r>
          </a:p>
          <a:p>
            <a:r>
              <a:rPr lang="ru-RU" dirty="0">
                <a:latin typeface="Arial" panose="020B0604020202020204" pitchFamily="34" charset="0"/>
                <a:cs typeface="Arial" panose="020B0604020202020204" pitchFamily="34" charset="0"/>
              </a:rPr>
              <a:t>–	среднее арифметическое повторяющихся чисел строки меньше неповторяющегося числа. </a:t>
            </a:r>
          </a:p>
          <a:p>
            <a:r>
              <a:rPr lang="ru-RU" dirty="0">
                <a:latin typeface="Arial" panose="020B0604020202020204" pitchFamily="34" charset="0"/>
                <a:cs typeface="Arial" panose="020B0604020202020204" pitchFamily="34" charset="0"/>
              </a:rPr>
              <a:t>Из каждой такой строки выберите неповторяющееся число и найдите сумму этих чисел. В ответе запишите одно число.</a:t>
            </a:r>
          </a:p>
        </p:txBody>
      </p:sp>
      <p:sp>
        <p:nvSpPr>
          <p:cNvPr id="5" name="TextBox 4"/>
          <p:cNvSpPr txBox="1"/>
          <p:nvPr/>
        </p:nvSpPr>
        <p:spPr>
          <a:xfrm>
            <a:off x="197226" y="1920459"/>
            <a:ext cx="4365183" cy="646331"/>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Считаем количество повторений каждого числа</a:t>
            </a:r>
            <a:endParaRPr lang="ru-RU" dirty="0">
              <a:latin typeface="Arial" panose="020B0604020202020204" pitchFamily="34" charset="0"/>
              <a:cs typeface="Arial" panose="020B0604020202020204" pitchFamily="34" charset="0"/>
            </a:endParaRPr>
          </a:p>
        </p:txBody>
      </p:sp>
      <p:sp>
        <p:nvSpPr>
          <p:cNvPr id="6" name="TextBox 5"/>
          <p:cNvSpPr txBox="1"/>
          <p:nvPr/>
        </p:nvSpPr>
        <p:spPr>
          <a:xfrm>
            <a:off x="197225" y="3644883"/>
            <a:ext cx="3155351"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первое условие</a:t>
            </a:r>
            <a:endParaRPr lang="ru-RU" dirty="0">
              <a:latin typeface="Arial" panose="020B0604020202020204" pitchFamily="34" charset="0"/>
              <a:cs typeface="Arial" panose="020B0604020202020204" pitchFamily="34" charset="0"/>
            </a:endParaRPr>
          </a:p>
        </p:txBody>
      </p:sp>
      <p:sp>
        <p:nvSpPr>
          <p:cNvPr id="7" name="TextBox 6"/>
          <p:cNvSpPr txBox="1"/>
          <p:nvPr/>
        </p:nvSpPr>
        <p:spPr>
          <a:xfrm>
            <a:off x="135049" y="5027021"/>
            <a:ext cx="263027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Повторяющиеся числа</a:t>
            </a:r>
            <a:endParaRPr lang="ru-RU"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97222" y="2588583"/>
            <a:ext cx="4365187" cy="1056299"/>
          </a:xfrm>
          <a:prstGeom prst="rect">
            <a:avLst/>
          </a:prstGeom>
        </p:spPr>
      </p:pic>
      <p:pic>
        <p:nvPicPr>
          <p:cNvPr id="12" name="Рисунок 11"/>
          <p:cNvPicPr>
            <a:picLocks noChangeAspect="1"/>
          </p:cNvPicPr>
          <p:nvPr/>
        </p:nvPicPr>
        <p:blipFill>
          <a:blip r:embed="rId3"/>
          <a:stretch>
            <a:fillRect/>
          </a:stretch>
        </p:blipFill>
        <p:spPr>
          <a:xfrm>
            <a:off x="197221" y="4009186"/>
            <a:ext cx="4176000" cy="969208"/>
          </a:xfrm>
          <a:prstGeom prst="rect">
            <a:avLst/>
          </a:prstGeom>
        </p:spPr>
      </p:pic>
      <p:pic>
        <p:nvPicPr>
          <p:cNvPr id="13" name="Рисунок 12"/>
          <p:cNvPicPr>
            <a:picLocks noChangeAspect="1"/>
          </p:cNvPicPr>
          <p:nvPr/>
        </p:nvPicPr>
        <p:blipFill>
          <a:blip r:embed="rId4"/>
          <a:stretch>
            <a:fillRect/>
          </a:stretch>
        </p:blipFill>
        <p:spPr>
          <a:xfrm>
            <a:off x="197220" y="5444980"/>
            <a:ext cx="3852047" cy="1084912"/>
          </a:xfrm>
          <a:prstGeom prst="rect">
            <a:avLst/>
          </a:prstGeom>
        </p:spPr>
      </p:pic>
      <p:sp>
        <p:nvSpPr>
          <p:cNvPr id="14" name="TextBox 13"/>
          <p:cNvSpPr txBox="1"/>
          <p:nvPr/>
        </p:nvSpPr>
        <p:spPr>
          <a:xfrm>
            <a:off x="4859455" y="1962338"/>
            <a:ext cx="341375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a:t>
            </a:r>
            <a:r>
              <a:rPr lang="ru-RU" dirty="0" err="1" smtClean="0">
                <a:latin typeface="Arial" panose="020B0604020202020204" pitchFamily="34" charset="0"/>
                <a:cs typeface="Arial" panose="020B0604020202020204" pitchFamily="34" charset="0"/>
              </a:rPr>
              <a:t>реднее</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арифметическое </a:t>
            </a:r>
            <a:r>
              <a:rPr lang="ru-RU" dirty="0" smtClean="0">
                <a:latin typeface="Arial" panose="020B0604020202020204" pitchFamily="34" charset="0"/>
                <a:cs typeface="Arial" panose="020B0604020202020204" pitchFamily="34" charset="0"/>
              </a:rPr>
              <a:t>повторяющихся</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чисел</a:t>
            </a:r>
            <a:endParaRPr lang="ru-RU" dirty="0">
              <a:latin typeface="Arial" panose="020B0604020202020204" pitchFamily="34" charset="0"/>
              <a:cs typeface="Arial" panose="020B0604020202020204" pitchFamily="34" charset="0"/>
            </a:endParaRPr>
          </a:p>
        </p:txBody>
      </p:sp>
      <p:sp>
        <p:nvSpPr>
          <p:cNvPr id="16" name="TextBox 15"/>
          <p:cNvSpPr txBox="1"/>
          <p:nvPr/>
        </p:nvSpPr>
        <p:spPr>
          <a:xfrm>
            <a:off x="4946176" y="3669135"/>
            <a:ext cx="2864396"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Неповторяющиеся</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числа</a:t>
            </a:r>
            <a:endParaRPr lang="ru-RU" dirty="0">
              <a:latin typeface="Arial" panose="020B0604020202020204" pitchFamily="34" charset="0"/>
              <a:cs typeface="Arial" panose="020B0604020202020204" pitchFamily="34" charset="0"/>
            </a:endParaRPr>
          </a:p>
        </p:txBody>
      </p:sp>
      <p:sp>
        <p:nvSpPr>
          <p:cNvPr id="18" name="TextBox 17"/>
          <p:cNvSpPr txBox="1"/>
          <p:nvPr/>
        </p:nvSpPr>
        <p:spPr>
          <a:xfrm>
            <a:off x="4859455" y="5027021"/>
            <a:ext cx="3131050"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второе условие</a:t>
            </a:r>
            <a:endParaRPr lang="ru-RU" dirty="0">
              <a:latin typeface="Arial" panose="020B0604020202020204" pitchFamily="34" charset="0"/>
              <a:cs typeface="Arial" panose="020B0604020202020204" pitchFamily="34" charset="0"/>
            </a:endParaRPr>
          </a:p>
        </p:txBody>
      </p:sp>
      <p:sp>
        <p:nvSpPr>
          <p:cNvPr id="20" name="TextBox 19"/>
          <p:cNvSpPr txBox="1"/>
          <p:nvPr/>
        </p:nvSpPr>
        <p:spPr>
          <a:xfrm>
            <a:off x="8570259" y="1962338"/>
            <a:ext cx="3413759" cy="646331"/>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Выводим неповторяющиеся числа с учетом двух условий</a:t>
            </a:r>
            <a:endParaRPr lang="ru-RU" dirty="0">
              <a:latin typeface="Arial" panose="020B0604020202020204" pitchFamily="34" charset="0"/>
              <a:cs typeface="Arial" panose="020B0604020202020204" pitchFamily="34" charset="0"/>
            </a:endParaRPr>
          </a:p>
        </p:txBody>
      </p:sp>
      <p:pic>
        <p:nvPicPr>
          <p:cNvPr id="24" name="Рисунок 23"/>
          <p:cNvPicPr>
            <a:picLocks noChangeAspect="1"/>
          </p:cNvPicPr>
          <p:nvPr/>
        </p:nvPicPr>
        <p:blipFill>
          <a:blip r:embed="rId5"/>
          <a:stretch>
            <a:fillRect/>
          </a:stretch>
        </p:blipFill>
        <p:spPr>
          <a:xfrm>
            <a:off x="4946176" y="4082089"/>
            <a:ext cx="4714191" cy="881157"/>
          </a:xfrm>
          <a:prstGeom prst="rect">
            <a:avLst/>
          </a:prstGeom>
        </p:spPr>
      </p:pic>
      <p:pic>
        <p:nvPicPr>
          <p:cNvPr id="25" name="Рисунок 24"/>
          <p:cNvPicPr>
            <a:picLocks noChangeAspect="1"/>
          </p:cNvPicPr>
          <p:nvPr/>
        </p:nvPicPr>
        <p:blipFill>
          <a:blip r:embed="rId6"/>
          <a:stretch>
            <a:fillRect/>
          </a:stretch>
        </p:blipFill>
        <p:spPr>
          <a:xfrm>
            <a:off x="4946176" y="5444980"/>
            <a:ext cx="2145024" cy="853741"/>
          </a:xfrm>
          <a:prstGeom prst="rect">
            <a:avLst/>
          </a:prstGeom>
        </p:spPr>
      </p:pic>
      <p:pic>
        <p:nvPicPr>
          <p:cNvPr id="26" name="Рисунок 25"/>
          <p:cNvPicPr>
            <a:picLocks noChangeAspect="1"/>
          </p:cNvPicPr>
          <p:nvPr/>
        </p:nvPicPr>
        <p:blipFill>
          <a:blip r:embed="rId7"/>
          <a:stretch>
            <a:fillRect/>
          </a:stretch>
        </p:blipFill>
        <p:spPr>
          <a:xfrm>
            <a:off x="4946176" y="2578435"/>
            <a:ext cx="3460202" cy="1114522"/>
          </a:xfrm>
          <a:prstGeom prst="rect">
            <a:avLst/>
          </a:prstGeom>
        </p:spPr>
      </p:pic>
      <p:pic>
        <p:nvPicPr>
          <p:cNvPr id="27" name="Рисунок 26"/>
          <p:cNvPicPr>
            <a:picLocks noChangeAspect="1"/>
          </p:cNvPicPr>
          <p:nvPr/>
        </p:nvPicPr>
        <p:blipFill>
          <a:blip r:embed="rId8"/>
          <a:stretch>
            <a:fillRect/>
          </a:stretch>
        </p:blipFill>
        <p:spPr>
          <a:xfrm>
            <a:off x="8632195" y="2588582"/>
            <a:ext cx="3058354" cy="1056299"/>
          </a:xfrm>
          <a:prstGeom prst="rect">
            <a:avLst/>
          </a:prstGeom>
        </p:spPr>
      </p:pic>
      <p:sp>
        <p:nvSpPr>
          <p:cNvPr id="28" name="TextBox 27"/>
          <p:cNvSpPr txBox="1"/>
          <p:nvPr/>
        </p:nvSpPr>
        <p:spPr>
          <a:xfrm>
            <a:off x="8632195" y="3731638"/>
            <a:ext cx="2864396"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Находим сумму</a:t>
            </a:r>
            <a:endParaRPr lang="ru-RU" dirty="0">
              <a:latin typeface="Arial" panose="020B0604020202020204" pitchFamily="34" charset="0"/>
              <a:cs typeface="Arial" panose="020B0604020202020204" pitchFamily="34" charset="0"/>
            </a:endParaRPr>
          </a:p>
        </p:txBody>
      </p:sp>
      <p:pic>
        <p:nvPicPr>
          <p:cNvPr id="29" name="Рисунок 28"/>
          <p:cNvPicPr>
            <a:picLocks noChangeAspect="1"/>
          </p:cNvPicPr>
          <p:nvPr/>
        </p:nvPicPr>
        <p:blipFill>
          <a:blip r:embed="rId9"/>
          <a:stretch>
            <a:fillRect/>
          </a:stretch>
        </p:blipFill>
        <p:spPr>
          <a:xfrm>
            <a:off x="10481990" y="3820787"/>
            <a:ext cx="1208559" cy="1005138"/>
          </a:xfrm>
          <a:prstGeom prst="rect">
            <a:avLst/>
          </a:prstGeom>
        </p:spPr>
      </p:pic>
      <p:sp>
        <p:nvSpPr>
          <p:cNvPr id="30" name="TextBox 29"/>
          <p:cNvSpPr txBox="1"/>
          <p:nvPr/>
        </p:nvSpPr>
        <p:spPr>
          <a:xfrm>
            <a:off x="9950823" y="5929389"/>
            <a:ext cx="1739725"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Ответ: 350230</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677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223" y="170964"/>
            <a:ext cx="11786795" cy="2308324"/>
          </a:xfrm>
          <a:prstGeom prst="rect">
            <a:avLst/>
          </a:prstGeom>
        </p:spPr>
        <p:txBody>
          <a:bodyPr wrap="square">
            <a:spAutoFit/>
          </a:bodyPr>
          <a:lstStyle/>
          <a:p>
            <a:r>
              <a:rPr lang="ru-RU" dirty="0">
                <a:latin typeface="Arial" panose="020B0604020202020204" pitchFamily="34" charset="0"/>
                <a:cs typeface="Arial" panose="020B0604020202020204" pitchFamily="34" charset="0"/>
              </a:rPr>
              <a:t>254)	В файле электронной таблицы 9-253.xls в каждой строке записаны семь натуральных чисел.  Найдите строки таблицы, для которых выполнены следующие условия:</a:t>
            </a:r>
          </a:p>
          <a:p>
            <a:r>
              <a:rPr lang="ru-RU" dirty="0">
                <a:latin typeface="Arial" panose="020B0604020202020204" pitchFamily="34" charset="0"/>
                <a:cs typeface="Arial" panose="020B0604020202020204" pitchFamily="34" charset="0"/>
              </a:rPr>
              <a:t>–	в строке есть ровно два числа, каждое из которых повторяется трижды, и одно число без повторений;</a:t>
            </a:r>
          </a:p>
          <a:p>
            <a:r>
              <a:rPr lang="ru-RU" dirty="0">
                <a:latin typeface="Arial" panose="020B0604020202020204" pitchFamily="34" charset="0"/>
                <a:cs typeface="Arial" panose="020B0604020202020204" pitchFamily="34" charset="0"/>
              </a:rPr>
              <a:t>–	среднее арифметическое повторяющихся чисел строки меньше неповторяющегося числа. </a:t>
            </a:r>
          </a:p>
          <a:p>
            <a:r>
              <a:rPr lang="ru-RU" dirty="0">
                <a:latin typeface="Arial" panose="020B0604020202020204" pitchFamily="34" charset="0"/>
                <a:cs typeface="Arial" panose="020B0604020202020204" pitchFamily="34" charset="0"/>
              </a:rPr>
              <a:t>Из каждой такой строки выберите неповторяющееся число и найдите сумму этих чисел. В ответе запишите одно число</a:t>
            </a:r>
            <a:r>
              <a:rPr lang="ru-RU" dirty="0" smtClean="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Решение с сайта </a:t>
            </a:r>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kpolyakov.spb.ru/school/ege.htm</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313" y="2479288"/>
            <a:ext cx="5978395" cy="1177699"/>
          </a:xfrm>
          <a:prstGeom prst="rect">
            <a:avLst/>
          </a:prstGeom>
        </p:spPr>
      </p:pic>
      <p:pic>
        <p:nvPicPr>
          <p:cNvPr id="4" name="Рисунок 3"/>
          <p:cNvPicPr>
            <a:picLocks noChangeAspect="1"/>
          </p:cNvPicPr>
          <p:nvPr/>
        </p:nvPicPr>
        <p:blipFill>
          <a:blip r:embed="rId4"/>
          <a:stretch>
            <a:fillRect/>
          </a:stretch>
        </p:blipFill>
        <p:spPr>
          <a:xfrm>
            <a:off x="2294011" y="3682439"/>
            <a:ext cx="2927089" cy="363135"/>
          </a:xfrm>
          <a:prstGeom prst="rect">
            <a:avLst/>
          </a:prstGeom>
        </p:spPr>
      </p:pic>
      <p:pic>
        <p:nvPicPr>
          <p:cNvPr id="8" name="Рисунок 7"/>
          <p:cNvPicPr>
            <a:picLocks noChangeAspect="1"/>
          </p:cNvPicPr>
          <p:nvPr/>
        </p:nvPicPr>
        <p:blipFill>
          <a:blip r:embed="rId5"/>
          <a:stretch>
            <a:fillRect/>
          </a:stretch>
        </p:blipFill>
        <p:spPr>
          <a:xfrm>
            <a:off x="4243175" y="4071026"/>
            <a:ext cx="3058848" cy="337528"/>
          </a:xfrm>
          <a:prstGeom prst="rect">
            <a:avLst/>
          </a:prstGeom>
        </p:spPr>
      </p:pic>
      <p:pic>
        <p:nvPicPr>
          <p:cNvPr id="9" name="Рисунок 8"/>
          <p:cNvPicPr>
            <a:picLocks noChangeAspect="1"/>
          </p:cNvPicPr>
          <p:nvPr/>
        </p:nvPicPr>
        <p:blipFill rotWithShape="1">
          <a:blip r:embed="rId6" cstate="email">
            <a:extLst>
              <a:ext uri="{28A0092B-C50C-407E-A947-70E740481C1C}">
                <a14:useLocalDpi xmlns:a14="http://schemas.microsoft.com/office/drawing/2010/main"/>
              </a:ext>
            </a:extLst>
          </a:blip>
          <a:srcRect b="-1328"/>
          <a:stretch/>
        </p:blipFill>
        <p:spPr>
          <a:xfrm>
            <a:off x="4495801" y="4408554"/>
            <a:ext cx="6197082" cy="322066"/>
          </a:xfrm>
          <a:prstGeom prst="rect">
            <a:avLst/>
          </a:prstGeom>
        </p:spPr>
      </p:pic>
      <p:pic>
        <p:nvPicPr>
          <p:cNvPr id="10" name="Рисунок 9"/>
          <p:cNvPicPr>
            <a:picLocks noChangeAspect="1"/>
          </p:cNvPicPr>
          <p:nvPr/>
        </p:nvPicPr>
        <p:blipFill>
          <a:blip r:embed="rId7"/>
          <a:stretch>
            <a:fillRect/>
          </a:stretch>
        </p:blipFill>
        <p:spPr>
          <a:xfrm>
            <a:off x="4750350" y="4746082"/>
            <a:ext cx="782703" cy="328962"/>
          </a:xfrm>
          <a:prstGeom prst="rect">
            <a:avLst/>
          </a:prstGeom>
        </p:spPr>
      </p:pic>
      <p:pic>
        <p:nvPicPr>
          <p:cNvPr id="15" name="Рисунок 14"/>
          <p:cNvPicPr>
            <a:picLocks noChangeAspect="1"/>
          </p:cNvPicPr>
          <p:nvPr/>
        </p:nvPicPr>
        <p:blipFill>
          <a:blip r:embed="rId8"/>
          <a:stretch>
            <a:fillRect/>
          </a:stretch>
        </p:blipFill>
        <p:spPr>
          <a:xfrm>
            <a:off x="5067053" y="5035928"/>
            <a:ext cx="3816000" cy="335352"/>
          </a:xfrm>
          <a:prstGeom prst="rect">
            <a:avLst/>
          </a:prstGeom>
        </p:spPr>
      </p:pic>
      <p:pic>
        <p:nvPicPr>
          <p:cNvPr id="17" name="Рисунок 16"/>
          <p:cNvPicPr>
            <a:picLocks noChangeAspect="1"/>
          </p:cNvPicPr>
          <p:nvPr/>
        </p:nvPicPr>
        <p:blipFill>
          <a:blip r:embed="rId9"/>
          <a:stretch>
            <a:fillRect/>
          </a:stretch>
        </p:blipFill>
        <p:spPr>
          <a:xfrm>
            <a:off x="5632027" y="5371280"/>
            <a:ext cx="1656000" cy="352344"/>
          </a:xfrm>
          <a:prstGeom prst="rect">
            <a:avLst/>
          </a:prstGeom>
        </p:spPr>
      </p:pic>
    </p:spTree>
    <p:extLst>
      <p:ext uri="{BB962C8B-B14F-4D97-AF65-F5344CB8AC3E}">
        <p14:creationId xmlns:p14="http://schemas.microsoft.com/office/powerpoint/2010/main" val="3735479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186" y="77194"/>
            <a:ext cx="11946295" cy="2585323"/>
          </a:xfrm>
          <a:prstGeom prst="rect">
            <a:avLst/>
          </a:prstGeom>
        </p:spPr>
        <p:txBody>
          <a:bodyPr wrap="square">
            <a:spAutoFit/>
          </a:bodyPr>
          <a:lstStyle/>
          <a:p>
            <a:r>
              <a:rPr lang="ru-RU" dirty="0">
                <a:latin typeface="Arial" panose="020B0604020202020204" pitchFamily="34" charset="0"/>
                <a:cs typeface="Arial" panose="020B0604020202020204" pitchFamily="34" charset="0"/>
              </a:rPr>
              <a:t>251)	В файле электронной таблицы 9-251.xls в каждой строке записаны шесть натуральных чисел.  Назовём ячейку таблицы интересной, если для числа в ней одновременно выполнены все следующие условия:</a:t>
            </a:r>
          </a:p>
          <a:p>
            <a:r>
              <a:rPr lang="ru-RU" dirty="0">
                <a:latin typeface="Arial" panose="020B0604020202020204" pitchFamily="34" charset="0"/>
                <a:cs typeface="Arial" panose="020B0604020202020204" pitchFamily="34" charset="0"/>
              </a:rPr>
              <a:t>– это число не встречается в других ячейках той же строки;</a:t>
            </a:r>
          </a:p>
          <a:p>
            <a:r>
              <a:rPr lang="ru-RU" dirty="0">
                <a:latin typeface="Arial" panose="020B0604020202020204" pitchFamily="34" charset="0"/>
                <a:cs typeface="Arial" panose="020B0604020202020204" pitchFamily="34" charset="0"/>
              </a:rPr>
              <a:t>– это число встречается не менее 30 раз в других ячейках того же столбца;</a:t>
            </a:r>
          </a:p>
          <a:p>
            <a:r>
              <a:rPr lang="ru-RU" dirty="0">
                <a:latin typeface="Arial" panose="020B0604020202020204" pitchFamily="34" charset="0"/>
                <a:cs typeface="Arial" panose="020B0604020202020204" pitchFamily="34" charset="0"/>
              </a:rPr>
              <a:t>– это число больше среднего арифметического всех чисел строки, в которой оно находится (с учётом самого числа).</a:t>
            </a:r>
          </a:p>
          <a:p>
            <a:r>
              <a:rPr lang="ru-RU" dirty="0">
                <a:latin typeface="Arial" panose="020B0604020202020204" pitchFamily="34" charset="0"/>
                <a:cs typeface="Arial" panose="020B0604020202020204" pitchFamily="34" charset="0"/>
              </a:rPr>
              <a:t>Определите, сколько в таблице строк, содержащих ровно одну интересную ячейку. В ответе запишите только число.</a:t>
            </a:r>
          </a:p>
        </p:txBody>
      </p:sp>
      <p:sp>
        <p:nvSpPr>
          <p:cNvPr id="3" name="TextBox 2"/>
          <p:cNvSpPr txBox="1"/>
          <p:nvPr/>
        </p:nvSpPr>
        <p:spPr>
          <a:xfrm>
            <a:off x="956141" y="3942809"/>
            <a:ext cx="3131050"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второе условие</a:t>
            </a:r>
            <a:endParaRPr lang="ru-RU" dirty="0">
              <a:latin typeface="Arial" panose="020B0604020202020204" pitchFamily="34" charset="0"/>
              <a:cs typeface="Arial" panose="020B0604020202020204" pitchFamily="34" charset="0"/>
            </a:endParaRPr>
          </a:p>
        </p:txBody>
      </p:sp>
      <p:sp>
        <p:nvSpPr>
          <p:cNvPr id="4" name="TextBox 3"/>
          <p:cNvSpPr txBox="1"/>
          <p:nvPr/>
        </p:nvSpPr>
        <p:spPr>
          <a:xfrm>
            <a:off x="956141" y="5300226"/>
            <a:ext cx="3105337"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Проверяем третье условие</a:t>
            </a:r>
            <a:endParaRPr lang="ru-RU" dirty="0">
              <a:latin typeface="Arial" panose="020B0604020202020204" pitchFamily="34" charset="0"/>
              <a:cs typeface="Arial" panose="020B0604020202020204" pitchFamily="34" charset="0"/>
            </a:endParaRPr>
          </a:p>
        </p:txBody>
      </p:sp>
      <p:sp>
        <p:nvSpPr>
          <p:cNvPr id="8" name="TextBox 7"/>
          <p:cNvSpPr txBox="1"/>
          <p:nvPr/>
        </p:nvSpPr>
        <p:spPr>
          <a:xfrm>
            <a:off x="4777271" y="2629598"/>
            <a:ext cx="4317033"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Проверяем, интересная ли ячейка</a:t>
            </a:r>
            <a:endParaRPr lang="ru-RU" dirty="0">
              <a:latin typeface="Arial" panose="020B0604020202020204" pitchFamily="34" charset="0"/>
              <a:cs typeface="Arial" panose="020B0604020202020204" pitchFamily="34" charset="0"/>
            </a:endParaRPr>
          </a:p>
        </p:txBody>
      </p:sp>
      <p:sp>
        <p:nvSpPr>
          <p:cNvPr id="11" name="TextBox 10"/>
          <p:cNvSpPr txBox="1"/>
          <p:nvPr/>
        </p:nvSpPr>
        <p:spPr>
          <a:xfrm>
            <a:off x="4777271" y="4012253"/>
            <a:ext cx="3413759" cy="646331"/>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Находим количество интересных ячеек в строке</a:t>
            </a:r>
            <a:endParaRPr lang="ru-RU" dirty="0">
              <a:latin typeface="Arial" panose="020B0604020202020204" pitchFamily="34" charset="0"/>
              <a:cs typeface="Arial" panose="020B0604020202020204" pitchFamily="34" charset="0"/>
            </a:endParaRPr>
          </a:p>
        </p:txBody>
      </p:sp>
      <p:sp>
        <p:nvSpPr>
          <p:cNvPr id="16" name="TextBox 15"/>
          <p:cNvSpPr txBox="1"/>
          <p:nvPr/>
        </p:nvSpPr>
        <p:spPr>
          <a:xfrm>
            <a:off x="9205936" y="2642732"/>
            <a:ext cx="2864396"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Находим сумму</a:t>
            </a:r>
            <a:endParaRPr lang="ru-RU" dirty="0">
              <a:latin typeface="Arial" panose="020B0604020202020204" pitchFamily="34" charset="0"/>
              <a:cs typeface="Arial" panose="020B0604020202020204" pitchFamily="34" charset="0"/>
            </a:endParaRPr>
          </a:p>
        </p:txBody>
      </p:sp>
      <p:sp>
        <p:nvSpPr>
          <p:cNvPr id="18" name="TextBox 17"/>
          <p:cNvSpPr txBox="1"/>
          <p:nvPr/>
        </p:nvSpPr>
        <p:spPr>
          <a:xfrm>
            <a:off x="9205936" y="6028716"/>
            <a:ext cx="1739725"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Ответ: 354</a:t>
            </a:r>
            <a:endParaRPr lang="ru-RU" dirty="0">
              <a:latin typeface="Arial" panose="020B0604020202020204" pitchFamily="34" charset="0"/>
              <a:cs typeface="Arial" panose="020B0604020202020204" pitchFamily="34" charset="0"/>
            </a:endParaRPr>
          </a:p>
        </p:txBody>
      </p:sp>
      <p:sp>
        <p:nvSpPr>
          <p:cNvPr id="19" name="TextBox 18"/>
          <p:cNvSpPr txBox="1"/>
          <p:nvPr/>
        </p:nvSpPr>
        <p:spPr>
          <a:xfrm>
            <a:off x="956141" y="2585198"/>
            <a:ext cx="4365183"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Проверяем первое условие</a:t>
            </a:r>
            <a:endParaRPr lang="ru-RU" dirty="0">
              <a:latin typeface="Arial" panose="020B0604020202020204" pitchFamily="34" charset="0"/>
              <a:cs typeface="Arial" panose="020B0604020202020204" pitchFamily="34" charset="0"/>
            </a:endParaRPr>
          </a:p>
        </p:txBody>
      </p:sp>
      <p:pic>
        <p:nvPicPr>
          <p:cNvPr id="20" name="Рисунок 19"/>
          <p:cNvPicPr>
            <a:picLocks noChangeAspect="1"/>
          </p:cNvPicPr>
          <p:nvPr/>
        </p:nvPicPr>
        <p:blipFill>
          <a:blip r:embed="rId2"/>
          <a:stretch>
            <a:fillRect/>
          </a:stretch>
        </p:blipFill>
        <p:spPr>
          <a:xfrm>
            <a:off x="956141" y="2954724"/>
            <a:ext cx="2841141" cy="1023835"/>
          </a:xfrm>
          <a:prstGeom prst="rect">
            <a:avLst/>
          </a:prstGeom>
        </p:spPr>
      </p:pic>
      <p:pic>
        <p:nvPicPr>
          <p:cNvPr id="21" name="Рисунок 20"/>
          <p:cNvPicPr>
            <a:picLocks noChangeAspect="1"/>
          </p:cNvPicPr>
          <p:nvPr/>
        </p:nvPicPr>
        <p:blipFill>
          <a:blip r:embed="rId3"/>
          <a:stretch>
            <a:fillRect/>
          </a:stretch>
        </p:blipFill>
        <p:spPr>
          <a:xfrm>
            <a:off x="956141" y="4312141"/>
            <a:ext cx="2881881" cy="1014923"/>
          </a:xfrm>
          <a:prstGeom prst="rect">
            <a:avLst/>
          </a:prstGeom>
        </p:spPr>
      </p:pic>
      <p:pic>
        <p:nvPicPr>
          <p:cNvPr id="22" name="Рисунок 21"/>
          <p:cNvPicPr>
            <a:picLocks noChangeAspect="1"/>
          </p:cNvPicPr>
          <p:nvPr/>
        </p:nvPicPr>
        <p:blipFill>
          <a:blip r:embed="rId4"/>
          <a:stretch>
            <a:fillRect/>
          </a:stretch>
        </p:blipFill>
        <p:spPr>
          <a:xfrm>
            <a:off x="956141" y="5650387"/>
            <a:ext cx="2292193" cy="1125990"/>
          </a:xfrm>
          <a:prstGeom prst="rect">
            <a:avLst/>
          </a:prstGeom>
        </p:spPr>
      </p:pic>
      <p:pic>
        <p:nvPicPr>
          <p:cNvPr id="23" name="Рисунок 22"/>
          <p:cNvPicPr>
            <a:picLocks noChangeAspect="1"/>
          </p:cNvPicPr>
          <p:nvPr/>
        </p:nvPicPr>
        <p:blipFill>
          <a:blip r:embed="rId5"/>
          <a:stretch>
            <a:fillRect/>
          </a:stretch>
        </p:blipFill>
        <p:spPr>
          <a:xfrm>
            <a:off x="4777271" y="3021512"/>
            <a:ext cx="2724538" cy="990741"/>
          </a:xfrm>
          <a:prstGeom prst="rect">
            <a:avLst/>
          </a:prstGeom>
        </p:spPr>
      </p:pic>
      <p:pic>
        <p:nvPicPr>
          <p:cNvPr id="24" name="Рисунок 23"/>
          <p:cNvPicPr>
            <a:picLocks noChangeAspect="1"/>
          </p:cNvPicPr>
          <p:nvPr/>
        </p:nvPicPr>
        <p:blipFill>
          <a:blip r:embed="rId6"/>
          <a:stretch>
            <a:fillRect/>
          </a:stretch>
        </p:blipFill>
        <p:spPr>
          <a:xfrm>
            <a:off x="4777271" y="4745848"/>
            <a:ext cx="1399591" cy="962219"/>
          </a:xfrm>
          <a:prstGeom prst="rect">
            <a:avLst/>
          </a:prstGeom>
        </p:spPr>
      </p:pic>
      <p:pic>
        <p:nvPicPr>
          <p:cNvPr id="25" name="Рисунок 24"/>
          <p:cNvPicPr>
            <a:picLocks noChangeAspect="1"/>
          </p:cNvPicPr>
          <p:nvPr/>
        </p:nvPicPr>
        <p:blipFill>
          <a:blip r:embed="rId7"/>
          <a:stretch>
            <a:fillRect/>
          </a:stretch>
        </p:blipFill>
        <p:spPr>
          <a:xfrm>
            <a:off x="9205936" y="3021512"/>
            <a:ext cx="1910760" cy="1132808"/>
          </a:xfrm>
          <a:prstGeom prst="rect">
            <a:avLst/>
          </a:prstGeom>
        </p:spPr>
      </p:pic>
    </p:spTree>
    <p:extLst>
      <p:ext uri="{BB962C8B-B14F-4D97-AF65-F5344CB8AC3E}">
        <p14:creationId xmlns:p14="http://schemas.microsoft.com/office/powerpoint/2010/main" val="250931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143222" y="3223896"/>
            <a:ext cx="2081213" cy="1231642"/>
            <a:chOff x="276225" y="314326"/>
            <a:chExt cx="2709863" cy="3137087"/>
          </a:xfrm>
        </p:grpSpPr>
        <p:sp>
          <p:nvSpPr>
            <p:cNvPr id="16" name="Скругленный прямоугольник 15"/>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33388" y="420679"/>
              <a:ext cx="2409825" cy="2586972"/>
            </a:xfrm>
            <a:prstGeom prst="rect">
              <a:avLst/>
            </a:prstGeom>
          </p:spPr>
          <p:txBody>
            <a:bodyPr wrap="square">
              <a:spAutoFit/>
            </a:bodyPr>
            <a:lstStyle/>
            <a:p>
              <a:pPr algn="ctr"/>
              <a:r>
                <a:rPr lang="ru-RU" sz="2000" dirty="0">
                  <a:solidFill>
                    <a:schemeClr val="bg1"/>
                  </a:solidFill>
                </a:rPr>
                <a:t>Кодификатор</a:t>
              </a:r>
            </a:p>
            <a:p>
              <a:pPr algn="ctr"/>
              <a:r>
                <a:rPr lang="ru-RU" sz="2000" dirty="0">
                  <a:solidFill>
                    <a:schemeClr val="bg1"/>
                  </a:solidFill>
                </a:rPr>
                <a:t>проверяемых требований</a:t>
              </a:r>
            </a:p>
          </p:txBody>
        </p:sp>
      </p:grpSp>
      <p:pic>
        <p:nvPicPr>
          <p:cNvPr id="18" name="Рисунок 17"/>
          <p:cNvPicPr>
            <a:picLocks noChangeAspect="1"/>
          </p:cNvPicPr>
          <p:nvPr/>
        </p:nvPicPr>
        <p:blipFill>
          <a:blip r:embed="rId2"/>
          <a:stretch>
            <a:fillRect/>
          </a:stretch>
        </p:blipFill>
        <p:spPr>
          <a:xfrm>
            <a:off x="263925" y="137443"/>
            <a:ext cx="11664000" cy="972966"/>
          </a:xfrm>
          <a:prstGeom prst="rect">
            <a:avLst/>
          </a:prstGeom>
        </p:spPr>
      </p:pic>
      <p:pic>
        <p:nvPicPr>
          <p:cNvPr id="19" name="Рисунок 18"/>
          <p:cNvPicPr>
            <a:picLocks noChangeAspect="1"/>
          </p:cNvPicPr>
          <p:nvPr/>
        </p:nvPicPr>
        <p:blipFill>
          <a:blip r:embed="rId3"/>
          <a:stretch>
            <a:fillRect/>
          </a:stretch>
        </p:blipFill>
        <p:spPr>
          <a:xfrm>
            <a:off x="263925" y="1152153"/>
            <a:ext cx="11664000" cy="1191866"/>
          </a:xfrm>
          <a:prstGeom prst="rect">
            <a:avLst/>
          </a:prstGeom>
        </p:spPr>
      </p:pic>
      <p:pic>
        <p:nvPicPr>
          <p:cNvPr id="20" name="Рисунок 19"/>
          <p:cNvPicPr>
            <a:picLocks noChangeAspect="1"/>
          </p:cNvPicPr>
          <p:nvPr/>
        </p:nvPicPr>
        <p:blipFill>
          <a:blip r:embed="rId4"/>
          <a:stretch>
            <a:fillRect/>
          </a:stretch>
        </p:blipFill>
        <p:spPr>
          <a:xfrm>
            <a:off x="2371287" y="2488253"/>
            <a:ext cx="7487608" cy="1424112"/>
          </a:xfrm>
          <a:prstGeom prst="rect">
            <a:avLst/>
          </a:prstGeom>
        </p:spPr>
      </p:pic>
      <p:pic>
        <p:nvPicPr>
          <p:cNvPr id="21" name="Рисунок 20"/>
          <p:cNvPicPr>
            <a:picLocks noChangeAspect="1"/>
          </p:cNvPicPr>
          <p:nvPr/>
        </p:nvPicPr>
        <p:blipFill>
          <a:blip r:embed="rId5"/>
          <a:stretch>
            <a:fillRect/>
          </a:stretch>
        </p:blipFill>
        <p:spPr>
          <a:xfrm>
            <a:off x="2380812" y="3876046"/>
            <a:ext cx="7488000" cy="1216243"/>
          </a:xfrm>
          <a:prstGeom prst="rect">
            <a:avLst/>
          </a:prstGeom>
        </p:spPr>
      </p:pic>
      <p:pic>
        <p:nvPicPr>
          <p:cNvPr id="2" name="Рисунок 1"/>
          <p:cNvPicPr>
            <a:picLocks noChangeAspect="1"/>
          </p:cNvPicPr>
          <p:nvPr/>
        </p:nvPicPr>
        <p:blipFill>
          <a:blip r:embed="rId6"/>
          <a:stretch>
            <a:fillRect/>
          </a:stretch>
        </p:blipFill>
        <p:spPr>
          <a:xfrm>
            <a:off x="2371287" y="5185530"/>
            <a:ext cx="7705725" cy="704850"/>
          </a:xfrm>
          <a:prstGeom prst="rect">
            <a:avLst/>
          </a:prstGeom>
        </p:spPr>
      </p:pic>
      <p:pic>
        <p:nvPicPr>
          <p:cNvPr id="3" name="Рисунок 2"/>
          <p:cNvPicPr>
            <a:picLocks noChangeAspect="1"/>
          </p:cNvPicPr>
          <p:nvPr/>
        </p:nvPicPr>
        <p:blipFill>
          <a:blip r:embed="rId7"/>
          <a:stretch>
            <a:fillRect/>
          </a:stretch>
        </p:blipFill>
        <p:spPr>
          <a:xfrm>
            <a:off x="2380812" y="5890380"/>
            <a:ext cx="7705725" cy="314325"/>
          </a:xfrm>
          <a:prstGeom prst="rect">
            <a:avLst/>
          </a:prstGeom>
        </p:spPr>
      </p:pic>
      <p:pic>
        <p:nvPicPr>
          <p:cNvPr id="4" name="Рисунок 3"/>
          <p:cNvPicPr>
            <a:picLocks noChangeAspect="1"/>
          </p:cNvPicPr>
          <p:nvPr/>
        </p:nvPicPr>
        <p:blipFill>
          <a:blip r:embed="rId8"/>
          <a:stretch>
            <a:fillRect/>
          </a:stretch>
        </p:blipFill>
        <p:spPr>
          <a:xfrm>
            <a:off x="2380812" y="6204705"/>
            <a:ext cx="7696200" cy="276225"/>
          </a:xfrm>
          <a:prstGeom prst="rect">
            <a:avLst/>
          </a:prstGeom>
        </p:spPr>
      </p:pic>
    </p:spTree>
    <p:extLst>
      <p:ext uri="{BB962C8B-B14F-4D97-AF65-F5344CB8AC3E}">
        <p14:creationId xmlns:p14="http://schemas.microsoft.com/office/powerpoint/2010/main" val="4252932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95983" y="594739"/>
            <a:ext cx="2081212" cy="571499"/>
            <a:chOff x="276225" y="314326"/>
            <a:chExt cx="2709863" cy="2045344"/>
          </a:xfrm>
        </p:grpSpPr>
        <p:sp>
          <p:nvSpPr>
            <p:cNvPr id="7" name="Скругленный прямоугольник 6"/>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rPr>
                <a:t>ФОП СОО</a:t>
              </a:r>
            </a:p>
          </p:txBody>
        </p:sp>
      </p:grpSp>
      <p:sp>
        <p:nvSpPr>
          <p:cNvPr id="9" name="Прямоугольник 8"/>
          <p:cNvSpPr/>
          <p:nvPr/>
        </p:nvSpPr>
        <p:spPr>
          <a:xfrm>
            <a:off x="2497899" y="591713"/>
            <a:ext cx="9480496" cy="1477328"/>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114.6.4. </a:t>
            </a:r>
            <a:r>
              <a:rPr lang="ru-RU" dirty="0">
                <a:latin typeface="Arial" panose="020B0604020202020204" pitchFamily="34" charset="0"/>
                <a:cs typeface="Arial" panose="020B0604020202020204" pitchFamily="34" charset="0"/>
              </a:rPr>
              <a:t>Информационные технологии.</a:t>
            </a:r>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Анализ данных с помощью электронных таблиц. Вычисление суммы, среднего арифметического, наибольшего (наименьшего) значения </a:t>
            </a:r>
            <a:r>
              <a:rPr lang="ru-RU" dirty="0" smtClean="0">
                <a:latin typeface="Arial" panose="020B0604020202020204" pitchFamily="34" charset="0"/>
                <a:cs typeface="Arial" panose="020B0604020202020204" pitchFamily="34" charset="0"/>
              </a:rPr>
              <a:t>диапазона  …</a:t>
            </a:r>
          </a:p>
          <a:p>
            <a:r>
              <a:rPr lang="ru-RU" dirty="0" smtClean="0">
                <a:latin typeface="Arial" panose="020B0604020202020204" pitchFamily="34" charset="0"/>
                <a:cs typeface="Arial" panose="020B0604020202020204" pitchFamily="34" charset="0"/>
              </a:rPr>
              <a:t>… Динамическое </a:t>
            </a:r>
            <a:r>
              <a:rPr lang="ru-RU" dirty="0">
                <a:latin typeface="Arial" panose="020B0604020202020204" pitchFamily="34" charset="0"/>
                <a:cs typeface="Arial" panose="020B0604020202020204" pitchFamily="34" charset="0"/>
              </a:rPr>
              <a:t>программирование как метод решения задач с сохранением</a:t>
            </a:r>
          </a:p>
          <a:p>
            <a:r>
              <a:rPr lang="ru-RU" dirty="0">
                <a:latin typeface="Arial" panose="020B0604020202020204" pitchFamily="34" charset="0"/>
                <a:cs typeface="Arial" panose="020B0604020202020204" pitchFamily="34" charset="0"/>
              </a:rPr>
              <a:t>промежуточных </a:t>
            </a:r>
            <a:r>
              <a:rPr lang="ru-RU" dirty="0" smtClean="0">
                <a:latin typeface="Arial" panose="020B0604020202020204" pitchFamily="34" charset="0"/>
                <a:cs typeface="Arial" panose="020B0604020202020204" pitchFamily="34" charset="0"/>
              </a:rPr>
              <a:t>результатов … </a:t>
            </a:r>
            <a:endParaRPr lang="ru-RU" dirty="0">
              <a:latin typeface="Arial" panose="020B0604020202020204" pitchFamily="34" charset="0"/>
              <a:cs typeface="Arial" panose="020B0604020202020204" pitchFamily="34" charset="0"/>
            </a:endParaRPr>
          </a:p>
        </p:txBody>
      </p:sp>
      <p:grpSp>
        <p:nvGrpSpPr>
          <p:cNvPr id="15" name="Группа 14"/>
          <p:cNvGrpSpPr/>
          <p:nvPr/>
        </p:nvGrpSpPr>
        <p:grpSpPr>
          <a:xfrm>
            <a:off x="295983" y="2170851"/>
            <a:ext cx="2081212" cy="1153458"/>
            <a:chOff x="276225" y="314326"/>
            <a:chExt cx="2709863" cy="3137087"/>
          </a:xfrm>
        </p:grpSpPr>
        <p:sp>
          <p:nvSpPr>
            <p:cNvPr id="16" name="Скругленный прямоугольник 15"/>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33388" y="420679"/>
              <a:ext cx="2409825" cy="2586972"/>
            </a:xfrm>
            <a:prstGeom prst="rect">
              <a:avLst/>
            </a:prstGeom>
          </p:spPr>
          <p:txBody>
            <a:bodyPr wrap="square">
              <a:spAutoFit/>
            </a:bodyPr>
            <a:lstStyle/>
            <a:p>
              <a:pPr algn="ctr"/>
              <a:r>
                <a:rPr lang="ru-RU" sz="2000" dirty="0">
                  <a:solidFill>
                    <a:schemeClr val="bg1"/>
                  </a:solidFill>
                </a:rPr>
                <a:t>Кодификатор</a:t>
              </a:r>
            </a:p>
            <a:p>
              <a:pPr algn="ctr"/>
              <a:r>
                <a:rPr lang="ru-RU" sz="2000" dirty="0">
                  <a:solidFill>
                    <a:schemeClr val="bg1"/>
                  </a:solidFill>
                </a:rPr>
                <a:t>проверяемых требований</a:t>
              </a:r>
            </a:p>
          </p:txBody>
        </p:sp>
      </p:grpSp>
      <p:pic>
        <p:nvPicPr>
          <p:cNvPr id="20" name="Рисунок 19"/>
          <p:cNvPicPr>
            <a:picLocks noChangeAspect="1"/>
          </p:cNvPicPr>
          <p:nvPr/>
        </p:nvPicPr>
        <p:blipFill>
          <a:blip r:embed="rId2"/>
          <a:stretch>
            <a:fillRect/>
          </a:stretch>
        </p:blipFill>
        <p:spPr>
          <a:xfrm>
            <a:off x="295985" y="4124369"/>
            <a:ext cx="5622100" cy="1069300"/>
          </a:xfrm>
          <a:prstGeom prst="rect">
            <a:avLst/>
          </a:prstGeom>
        </p:spPr>
      </p:pic>
      <p:pic>
        <p:nvPicPr>
          <p:cNvPr id="14" name="Рисунок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39" y="5146431"/>
            <a:ext cx="5665245" cy="1690722"/>
          </a:xfrm>
          <a:prstGeom prst="rect">
            <a:avLst/>
          </a:prstGeom>
        </p:spPr>
      </p:pic>
      <p:sp>
        <p:nvSpPr>
          <p:cNvPr id="19" name="TextBox 18"/>
          <p:cNvSpPr txBox="1"/>
          <p:nvPr/>
        </p:nvSpPr>
        <p:spPr>
          <a:xfrm>
            <a:off x="5407139" y="75606"/>
            <a:ext cx="142058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Задание 18</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7898" y="2209955"/>
            <a:ext cx="9576000" cy="803822"/>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6175" y="2955162"/>
            <a:ext cx="9612000" cy="1154488"/>
          </a:xfrm>
          <a:prstGeom prst="rect">
            <a:avLst/>
          </a:prstGeom>
        </p:spPr>
      </p:pic>
      <p:pic>
        <p:nvPicPr>
          <p:cNvPr id="21" name="Рисунок 20"/>
          <p:cNvPicPr>
            <a:picLocks noChangeAspect="1"/>
          </p:cNvPicPr>
          <p:nvPr/>
        </p:nvPicPr>
        <p:blipFill>
          <a:blip r:embed="rId6"/>
          <a:stretch>
            <a:fillRect/>
          </a:stretch>
        </p:blipFill>
        <p:spPr>
          <a:xfrm>
            <a:off x="6133898" y="4139319"/>
            <a:ext cx="5940000" cy="715538"/>
          </a:xfrm>
          <a:prstGeom prst="rect">
            <a:avLst/>
          </a:prstGeom>
        </p:spPr>
      </p:pic>
    </p:spTree>
    <p:extLst>
      <p:ext uri="{BB962C8B-B14F-4D97-AF65-F5344CB8AC3E}">
        <p14:creationId xmlns:p14="http://schemas.microsoft.com/office/powerpoint/2010/main" val="493374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067" y="322330"/>
            <a:ext cx="11192933" cy="5078313"/>
          </a:xfrm>
          <a:prstGeom prst="rect">
            <a:avLst/>
          </a:prstGeom>
        </p:spPr>
        <p:txBody>
          <a:bodyPr wrap="square">
            <a:spAutoFit/>
          </a:bodyPr>
          <a:lstStyle/>
          <a:p>
            <a:endParaRPr lang="ru-RU" b="1" dirty="0">
              <a:latin typeface="Arial" panose="020B060402020202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Динамическое программирование </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метод </a:t>
            </a:r>
            <a:r>
              <a:rPr lang="ru-RU" dirty="0">
                <a:latin typeface="Arial" panose="020B0604020202020204" pitchFamily="34" charset="0"/>
                <a:cs typeface="Arial" panose="020B0604020202020204" pitchFamily="34" charset="0"/>
              </a:rPr>
              <a:t>оптимизации, который предложил американский математик Ричард Беллман: </a:t>
            </a:r>
            <a:r>
              <a:rPr lang="ru-RU" b="1" dirty="0">
                <a:latin typeface="Arial" panose="020B0604020202020204" pitchFamily="34" charset="0"/>
                <a:cs typeface="Arial" panose="020B0604020202020204" pitchFamily="34" charset="0"/>
              </a:rPr>
              <a:t>любая часть оптимального пути оптимальна</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Решение задачи динамическим программированием должно </a:t>
            </a:r>
            <a:r>
              <a:rPr lang="ru-RU" dirty="0" smtClean="0">
                <a:latin typeface="Arial" panose="020B0604020202020204" pitchFamily="34" charset="0"/>
                <a:cs typeface="Arial" panose="020B0604020202020204" pitchFamily="34" charset="0"/>
              </a:rPr>
              <a:t>содержать:</a:t>
            </a: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b="1" dirty="0">
                <a:latin typeface="Arial" panose="020B0604020202020204" pitchFamily="34" charset="0"/>
                <a:cs typeface="Arial" panose="020B0604020202020204" pitchFamily="34" charset="0"/>
              </a:rPr>
              <a:t>Зависимость элементов динамики друг от друга</a:t>
            </a:r>
            <a:r>
              <a:rPr lang="ru-RU" dirty="0">
                <a:latin typeface="Arial" panose="020B0604020202020204" pitchFamily="34" charset="0"/>
                <a:cs typeface="Arial" panose="020B0604020202020204" pitchFamily="34" charset="0"/>
              </a:rPr>
              <a:t>. Такая зависимость может быть прямо дана в условии (так часто бывает, если это задача на числовые последовательности). </a:t>
            </a:r>
          </a:p>
          <a:p>
            <a:pPr marL="285750" indent="-285750">
              <a:buFont typeface="Arial" panose="020B0604020202020204" pitchFamily="34" charset="0"/>
              <a:buChar char="•"/>
            </a:pPr>
            <a:r>
              <a:rPr lang="ru-RU" b="1" dirty="0">
                <a:latin typeface="Arial" panose="020B0604020202020204" pitchFamily="34" charset="0"/>
                <a:cs typeface="Arial" panose="020B0604020202020204" pitchFamily="34" charset="0"/>
              </a:rPr>
              <a:t>Значение начальных состояний</a:t>
            </a:r>
            <a:r>
              <a:rPr lang="ru-RU" dirty="0">
                <a:latin typeface="Arial" panose="020B0604020202020204" pitchFamily="34" charset="0"/>
                <a:cs typeface="Arial" panose="020B0604020202020204" pitchFamily="34" charset="0"/>
              </a:rPr>
              <a:t>. В результате долгого разбиения на подзадачи вам необходимо свести функцию либо к уже известным значениям (как в случае с Фибоначчи — заранее определены первые два члена), либо к задаче, решаемой элементарно.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задачах, которые предлагаются в этом задании КИМ, нужно найти оптимальный путь для Робота, который перемещается на клетчатом поле. Робот может на каждом шаге выбирать одно </a:t>
            </a:r>
            <a:r>
              <a:rPr lang="ru-RU">
                <a:latin typeface="Arial" panose="020B0604020202020204" pitchFamily="34" charset="0"/>
                <a:cs typeface="Arial" panose="020B0604020202020204" pitchFamily="34" charset="0"/>
              </a:rPr>
              <a:t>из </a:t>
            </a:r>
            <a:r>
              <a:rPr lang="ru-RU" smtClean="0">
                <a:latin typeface="Arial" panose="020B0604020202020204" pitchFamily="34" charset="0"/>
                <a:cs typeface="Arial" panose="020B0604020202020204" pitchFamily="34" charset="0"/>
              </a:rPr>
              <a:t>нескольких </a:t>
            </a:r>
            <a:r>
              <a:rPr lang="ru-RU" dirty="0">
                <a:latin typeface="Arial" panose="020B0604020202020204" pitchFamily="34" charset="0"/>
                <a:cs typeface="Arial" panose="020B0604020202020204" pitchFamily="34" charset="0"/>
              </a:rPr>
              <a:t>направлений движения (например, только вправо и вниз). В каждой клетке Робот получает некоторую награду («берёт монету»), и нужно найти такой путь, при котором общая награда будет наибольшая (или наименьшая</a:t>
            </a:r>
            <a:r>
              <a:rPr lang="ru-RU"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r>
              <a:rPr lang="en-US" dirty="0">
                <a:latin typeface="Times New Roman" panose="02020603050405020304" pitchFamily="18" charset="0"/>
                <a:cs typeface="Times New Roman" panose="02020603050405020304" pitchFamily="18" charset="0"/>
              </a:rPr>
              <a:t>	</a:t>
            </a:r>
            <a:endParaRPr lang="ru-RU" b="1" dirty="0"/>
          </a:p>
        </p:txBody>
      </p:sp>
    </p:spTree>
    <p:extLst>
      <p:ext uri="{BB962C8B-B14F-4D97-AF65-F5344CB8AC3E}">
        <p14:creationId xmlns:p14="http://schemas.microsoft.com/office/powerpoint/2010/main" val="666152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5399" y="231897"/>
            <a:ext cx="7248525" cy="4143375"/>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069" y="4459838"/>
            <a:ext cx="7853722" cy="2398162"/>
          </a:xfrm>
          <a:prstGeom prst="rect">
            <a:avLst/>
          </a:prstGeom>
        </p:spPr>
      </p:pic>
    </p:spTree>
    <p:extLst>
      <p:ext uri="{BB962C8B-B14F-4D97-AF65-F5344CB8AC3E}">
        <p14:creationId xmlns:p14="http://schemas.microsoft.com/office/powerpoint/2010/main" val="354140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91660"/>
            <a:ext cx="12192000" cy="3402805"/>
          </a:xfrm>
          <a:prstGeom prst="rect">
            <a:avLst/>
          </a:prstGeom>
        </p:spPr>
      </p:pic>
      <p:pic>
        <p:nvPicPr>
          <p:cNvPr id="7" name="Рисунок 6"/>
          <p:cNvPicPr>
            <a:picLocks noChangeAspect="1"/>
          </p:cNvPicPr>
          <p:nvPr/>
        </p:nvPicPr>
        <p:blipFill>
          <a:blip r:embed="rId3"/>
          <a:stretch>
            <a:fillRect/>
          </a:stretch>
        </p:blipFill>
        <p:spPr>
          <a:xfrm>
            <a:off x="224242" y="242764"/>
            <a:ext cx="972000" cy="360000"/>
          </a:xfrm>
          <a:prstGeom prst="rect">
            <a:avLst/>
          </a:prstGeom>
        </p:spPr>
      </p:pic>
      <p:pic>
        <p:nvPicPr>
          <p:cNvPr id="8" name="Рисунок 7"/>
          <p:cNvPicPr>
            <a:picLocks noChangeAspect="1"/>
          </p:cNvPicPr>
          <p:nvPr/>
        </p:nvPicPr>
        <p:blipFill>
          <a:blip r:embed="rId4"/>
          <a:stretch>
            <a:fillRect/>
          </a:stretch>
        </p:blipFill>
        <p:spPr>
          <a:xfrm>
            <a:off x="1723078" y="242764"/>
            <a:ext cx="1053333" cy="360000"/>
          </a:xfrm>
          <a:prstGeom prst="rect">
            <a:avLst/>
          </a:prstGeom>
        </p:spPr>
      </p:pic>
      <p:pic>
        <p:nvPicPr>
          <p:cNvPr id="11" name="Рисунок 10"/>
          <p:cNvPicPr>
            <a:picLocks noChangeAspect="1"/>
          </p:cNvPicPr>
          <p:nvPr/>
        </p:nvPicPr>
        <p:blipFill>
          <a:blip r:embed="rId5"/>
          <a:stretch>
            <a:fillRect/>
          </a:stretch>
        </p:blipFill>
        <p:spPr>
          <a:xfrm>
            <a:off x="3303247" y="242764"/>
            <a:ext cx="2246397" cy="360000"/>
          </a:xfrm>
          <a:prstGeom prst="rect">
            <a:avLst/>
          </a:prstGeom>
        </p:spPr>
      </p:pic>
      <p:pic>
        <p:nvPicPr>
          <p:cNvPr id="12" name="Рисунок 11"/>
          <p:cNvPicPr>
            <a:picLocks noChangeAspect="1"/>
          </p:cNvPicPr>
          <p:nvPr/>
        </p:nvPicPr>
        <p:blipFill>
          <a:blip r:embed="rId6"/>
          <a:stretch>
            <a:fillRect/>
          </a:stretch>
        </p:blipFill>
        <p:spPr>
          <a:xfrm>
            <a:off x="6076481" y="242764"/>
            <a:ext cx="3286956" cy="360000"/>
          </a:xfrm>
          <a:prstGeom prst="rect">
            <a:avLst/>
          </a:prstGeom>
        </p:spPr>
      </p:pic>
      <p:pic>
        <p:nvPicPr>
          <p:cNvPr id="13" name="Рисунок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46397" y="4183361"/>
            <a:ext cx="3303247" cy="2695358"/>
          </a:xfrm>
          <a:prstGeom prst="rect">
            <a:avLst/>
          </a:prstGeom>
        </p:spPr>
      </p:pic>
      <p:pic>
        <p:nvPicPr>
          <p:cNvPr id="14" name="Рисунок 13"/>
          <p:cNvPicPr>
            <a:picLocks noChangeAspect="1"/>
          </p:cNvPicPr>
          <p:nvPr/>
        </p:nvPicPr>
        <p:blipFill>
          <a:blip r:embed="rId8"/>
          <a:stretch>
            <a:fillRect/>
          </a:stretch>
        </p:blipFill>
        <p:spPr>
          <a:xfrm>
            <a:off x="5721907" y="4632257"/>
            <a:ext cx="3302609" cy="360000"/>
          </a:xfrm>
          <a:prstGeom prst="rect">
            <a:avLst/>
          </a:prstGeom>
        </p:spPr>
      </p:pic>
      <p:pic>
        <p:nvPicPr>
          <p:cNvPr id="15" name="Рисунок 14"/>
          <p:cNvPicPr>
            <a:picLocks noChangeAspect="1"/>
          </p:cNvPicPr>
          <p:nvPr/>
        </p:nvPicPr>
        <p:blipFill>
          <a:blip r:embed="rId9"/>
          <a:stretch>
            <a:fillRect/>
          </a:stretch>
        </p:blipFill>
        <p:spPr>
          <a:xfrm>
            <a:off x="5721907" y="4183361"/>
            <a:ext cx="2238261" cy="360000"/>
          </a:xfrm>
          <a:prstGeom prst="rect">
            <a:avLst/>
          </a:prstGeom>
        </p:spPr>
      </p:pic>
      <p:sp>
        <p:nvSpPr>
          <p:cNvPr id="16" name="TextBox 15"/>
          <p:cNvSpPr txBox="1"/>
          <p:nvPr/>
        </p:nvSpPr>
        <p:spPr>
          <a:xfrm>
            <a:off x="5721907" y="6274900"/>
            <a:ext cx="2097385" cy="36933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Ответ: 2671    419</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350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93433"/>
            <a:ext cx="11840308" cy="4870564"/>
          </a:xfrm>
          <a:prstGeom prst="rect">
            <a:avLst/>
          </a:prstGeom>
        </p:spPr>
        <p:txBody>
          <a:bodyPr wrap="square">
            <a:spAutoFit/>
          </a:bodyPr>
          <a:lstStyle/>
          <a:p>
            <a:pPr lvl="0">
              <a:lnSpc>
                <a:spcPct val="115000"/>
              </a:lnSpc>
              <a:spcAft>
                <a:spcPts val="0"/>
              </a:spcAft>
            </a:pPr>
            <a:r>
              <a:rPr lang="ru-RU" dirty="0" smtClean="0">
                <a:latin typeface="Calibri" panose="020F0502020204030204" pitchFamily="34" charset="0"/>
                <a:ea typeface="Calibri" panose="020F0502020204030204" pitchFamily="34" charset="0"/>
                <a:cs typeface="Times New Roman" panose="02020603050405020304" pitchFamily="18" charset="0"/>
              </a:rPr>
              <a:t>211) Исполнитель </a:t>
            </a:r>
            <a:r>
              <a:rPr lang="ru-RU" dirty="0">
                <a:latin typeface="Calibri" panose="020F0502020204030204" pitchFamily="34" charset="0"/>
                <a:ea typeface="Calibri" panose="020F0502020204030204" pitchFamily="34" charset="0"/>
                <a:cs typeface="Times New Roman" panose="02020603050405020304" pitchFamily="18" charset="0"/>
              </a:rPr>
              <a:t>Робот стоит в левом нижнем углу поля, разлинованного на клетки. Он может перемещаться по клеткам, выполняя за одно перемещение одну из двух команд: </a:t>
            </a:r>
            <a:r>
              <a:rPr lang="ru-RU" b="1" dirty="0">
                <a:latin typeface="Calibri" panose="020F0502020204030204" pitchFamily="34" charset="0"/>
                <a:ea typeface="Calibri" panose="020F0502020204030204" pitchFamily="34" charset="0"/>
                <a:cs typeface="Times New Roman" panose="02020603050405020304" pitchFamily="18" charset="0"/>
              </a:rPr>
              <a:t>вправо</a:t>
            </a:r>
            <a:r>
              <a:rPr lang="ru-RU" dirty="0">
                <a:latin typeface="Calibri" panose="020F0502020204030204" pitchFamily="34" charset="0"/>
                <a:ea typeface="Calibri" panose="020F0502020204030204" pitchFamily="34" charset="0"/>
                <a:cs typeface="Times New Roman" panose="02020603050405020304" pitchFamily="18" charset="0"/>
              </a:rPr>
              <a:t> или </a:t>
            </a:r>
            <a:r>
              <a:rPr lang="ru-RU" b="1" dirty="0">
                <a:latin typeface="Calibri" panose="020F0502020204030204" pitchFamily="34" charset="0"/>
                <a:ea typeface="Calibri" panose="020F0502020204030204" pitchFamily="34" charset="0"/>
                <a:cs typeface="Times New Roman" panose="02020603050405020304" pitchFamily="18" charset="0"/>
              </a:rPr>
              <a:t>вверх</a:t>
            </a:r>
            <a:r>
              <a:rPr lang="ru-RU" dirty="0">
                <a:latin typeface="Calibri" panose="020F0502020204030204" pitchFamily="34" charset="0"/>
                <a:ea typeface="Calibri" panose="020F0502020204030204" pitchFamily="34" charset="0"/>
                <a:cs typeface="Times New Roman" panose="02020603050405020304" pitchFamily="18" charset="0"/>
              </a:rPr>
              <a:t>. По команде вправо Робот перемещается в соседнюю правую клетку; по команде вверх – в соседнюю верхнюю. В некоторых клетках записано число –1, в эти клетки роботу заходить нельзя. Такие клетки для удобства выделены фоном. В остальных клетках записаны положительные числа. Клетка, из которой робот не может сделать допустимого хода (справа и снизу находятся границы поля или запрещённые клетки), называется финальной. На поле может быть несколько финальных клеток. В начальный момент робот обладает некоторым запасом энергии. Расход энергии на запуск робота равен числу, записанному в стартовой клетке. В дальнейшем расход энергии на шаг из одной клетки в другую равен абсолютной величине разности чисел, записанных в этих клетках. Выполните два задания:</a:t>
            </a:r>
          </a:p>
          <a:p>
            <a:pPr marL="457200">
              <a:lnSpc>
                <a:spcPct val="115000"/>
              </a:lnSpc>
              <a:spcAft>
                <a:spcPts val="0"/>
              </a:spcAft>
            </a:pPr>
            <a:r>
              <a:rPr lang="ru-RU" i="1" dirty="0">
                <a:latin typeface="Calibri" panose="020F0502020204030204" pitchFamily="34" charset="0"/>
                <a:ea typeface="Calibri" panose="020F0502020204030204" pitchFamily="34" charset="0"/>
                <a:cs typeface="Times New Roman" panose="02020603050405020304" pitchFamily="18" charset="0"/>
              </a:rPr>
              <a:t>Задание 1</a:t>
            </a:r>
            <a:r>
              <a:rPr lang="ru-RU" dirty="0">
                <a:latin typeface="Calibri" panose="020F0502020204030204" pitchFamily="34" charset="0"/>
                <a:ea typeface="Calibri" panose="020F0502020204030204" pitchFamily="34" charset="0"/>
                <a:cs typeface="Times New Roman" panose="02020603050405020304" pitchFamily="18" charset="0"/>
              </a:rPr>
              <a:t>. Определите минимальный начальный запас энергии, который позволит роботу добраться до любой финальной клетки.</a:t>
            </a:r>
          </a:p>
          <a:p>
            <a:pPr marL="457200">
              <a:lnSpc>
                <a:spcPct val="115000"/>
              </a:lnSpc>
              <a:spcAft>
                <a:spcPts val="0"/>
              </a:spcAft>
            </a:pPr>
            <a:r>
              <a:rPr lang="ru-RU" i="1" dirty="0">
                <a:latin typeface="Calibri" panose="020F0502020204030204" pitchFamily="34" charset="0"/>
                <a:ea typeface="Calibri" panose="020F0502020204030204" pitchFamily="34" charset="0"/>
                <a:cs typeface="Times New Roman" panose="02020603050405020304" pitchFamily="18" charset="0"/>
              </a:rPr>
              <a:t>Задание 2</a:t>
            </a:r>
            <a:r>
              <a:rPr lang="ru-RU" dirty="0">
                <a:latin typeface="Calibri" panose="020F0502020204030204" pitchFamily="34" charset="0"/>
                <a:ea typeface="Calibri" panose="020F0502020204030204" pitchFamily="34" charset="0"/>
                <a:cs typeface="Times New Roman" panose="02020603050405020304" pitchFamily="18" charset="0"/>
              </a:rPr>
              <a:t>. Определите минимальный начальный запас энергии, который позволит роботу пройти любым допустимым маршрутом до любой финальной клетки.</a:t>
            </a:r>
          </a:p>
          <a:p>
            <a:pPr marL="457200">
              <a:lnSpc>
                <a:spcPct val="115000"/>
              </a:lnSpc>
              <a:spcAft>
                <a:spcPts val="0"/>
              </a:spcAft>
            </a:pPr>
            <a:r>
              <a:rPr lang="ru-RU" dirty="0">
                <a:latin typeface="Calibri" panose="020F0502020204030204" pitchFamily="34" charset="0"/>
                <a:ea typeface="Calibri" panose="020F0502020204030204" pitchFamily="34" charset="0"/>
                <a:cs typeface="Times New Roman" panose="02020603050405020304" pitchFamily="18" charset="0"/>
              </a:rPr>
              <a:t>Исходные данные записаны в файле </a:t>
            </a:r>
            <a:r>
              <a:rPr lang="ru-RU" b="1" dirty="0">
                <a:latin typeface="Courier New" panose="02070309020205020404" pitchFamily="49" charset="0"/>
                <a:ea typeface="Calibri" panose="020F0502020204030204" pitchFamily="34" charset="0"/>
                <a:cs typeface="Courier New" panose="02070309020205020404" pitchFamily="49" charset="0"/>
              </a:rPr>
              <a:t>18-208.xls</a:t>
            </a:r>
            <a:r>
              <a:rPr lang="ru-RU" dirty="0">
                <a:latin typeface="Calibri" panose="020F0502020204030204" pitchFamily="34" charset="0"/>
                <a:ea typeface="Calibri" panose="020F0502020204030204" pitchFamily="34" charset="0"/>
                <a:cs typeface="Times New Roman" panose="02020603050405020304" pitchFamily="18" charset="0"/>
              </a:rPr>
              <a:t> в виде электронной таблицы, каждая ячейка которой соответствует клетке поля. В ответе укажите два числа: сначала ответ на задание 1, потом – ответ на задание 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4714" y="4897108"/>
            <a:ext cx="3535680" cy="1960892"/>
          </a:xfrm>
          <a:prstGeom prst="rect">
            <a:avLst/>
          </a:prstGeom>
        </p:spPr>
      </p:pic>
    </p:spTree>
    <p:extLst>
      <p:ext uri="{BB962C8B-B14F-4D97-AF65-F5344CB8AC3E}">
        <p14:creationId xmlns:p14="http://schemas.microsoft.com/office/powerpoint/2010/main" val="534625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93433"/>
            <a:ext cx="11795760" cy="2003625"/>
          </a:xfrm>
          <a:prstGeom prst="rect">
            <a:avLst/>
          </a:prstGeom>
        </p:spPr>
        <p:txBody>
          <a:bodyPr wrap="square">
            <a:spAutoFit/>
          </a:bodyPr>
          <a:lstStyle/>
          <a:p>
            <a:pPr lvl="0">
              <a:lnSpc>
                <a:spcPct val="115000"/>
              </a:lnSpc>
              <a:spcAft>
                <a:spcPts val="0"/>
              </a:spcAft>
            </a:pPr>
            <a:r>
              <a:rPr lang="ru-RU" dirty="0" smtClean="0">
                <a:latin typeface="Calibri" panose="020F0502020204030204" pitchFamily="34" charset="0"/>
                <a:ea typeface="Calibri" panose="020F0502020204030204" pitchFamily="34" charset="0"/>
                <a:cs typeface="Times New Roman" panose="02020603050405020304" pitchFamily="18" charset="0"/>
              </a:rPr>
              <a:t>211) Исполнитель </a:t>
            </a:r>
            <a:r>
              <a:rPr lang="ru-RU" dirty="0">
                <a:latin typeface="Calibri" panose="020F0502020204030204" pitchFamily="34" charset="0"/>
                <a:ea typeface="Calibri" panose="020F0502020204030204" pitchFamily="34" charset="0"/>
                <a:cs typeface="Times New Roman" panose="02020603050405020304" pitchFamily="18" charset="0"/>
              </a:rPr>
              <a:t>Робот стоит в левом нижнем углу поля, разлинованного на клетки. Он может перемещаться по клеткам, выполняя за одно перемещение одну из двух команд: </a:t>
            </a:r>
            <a:r>
              <a:rPr lang="ru-RU" b="1" dirty="0">
                <a:latin typeface="Calibri" panose="020F0502020204030204" pitchFamily="34" charset="0"/>
                <a:ea typeface="Calibri" panose="020F0502020204030204" pitchFamily="34" charset="0"/>
                <a:cs typeface="Times New Roman" panose="02020603050405020304" pitchFamily="18" charset="0"/>
              </a:rPr>
              <a:t>вправо</a:t>
            </a:r>
            <a:r>
              <a:rPr lang="ru-RU" dirty="0">
                <a:latin typeface="Calibri" panose="020F0502020204030204" pitchFamily="34" charset="0"/>
                <a:ea typeface="Calibri" panose="020F0502020204030204" pitchFamily="34" charset="0"/>
                <a:cs typeface="Times New Roman" panose="02020603050405020304" pitchFamily="18" charset="0"/>
              </a:rPr>
              <a:t> или </a:t>
            </a:r>
            <a:r>
              <a:rPr lang="ru-RU" b="1" dirty="0">
                <a:latin typeface="Calibri" panose="020F0502020204030204" pitchFamily="34" charset="0"/>
                <a:ea typeface="Calibri" panose="020F0502020204030204" pitchFamily="34" charset="0"/>
                <a:cs typeface="Times New Roman" panose="02020603050405020304" pitchFamily="18" charset="0"/>
              </a:rPr>
              <a:t>вверх</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ru-RU" dirty="0" smtClean="0">
                <a:latin typeface="Calibri" panose="020F0502020204030204" pitchFamily="34" charset="0"/>
                <a:ea typeface="Calibri" panose="020F0502020204030204" pitchFamily="34" charset="0"/>
                <a:cs typeface="Times New Roman" panose="02020603050405020304" pitchFamily="18" charset="0"/>
              </a:rPr>
              <a:t>…Расход </a:t>
            </a:r>
            <a:r>
              <a:rPr lang="ru-RU" dirty="0">
                <a:latin typeface="Calibri" panose="020F0502020204030204" pitchFamily="34" charset="0"/>
                <a:ea typeface="Calibri" panose="020F0502020204030204" pitchFamily="34" charset="0"/>
                <a:cs typeface="Times New Roman" panose="02020603050405020304" pitchFamily="18" charset="0"/>
              </a:rPr>
              <a:t>энергии на запуск робота равен числу, записанному в стартовой клетке. В дальнейшем расход энергии на шаг из одной клетки в другую равен абсолютной величине разности чисел, записанных в этих клетках. </a:t>
            </a:r>
          </a:p>
          <a:p>
            <a:pPr marL="457200">
              <a:lnSpc>
                <a:spcPct val="115000"/>
              </a:lnSpc>
              <a:spcAft>
                <a:spcPts val="0"/>
              </a:spcAft>
            </a:pPr>
            <a:r>
              <a:rPr lang="ru-RU" b="1" i="1" dirty="0">
                <a:latin typeface="Calibri" panose="020F0502020204030204" pitchFamily="34" charset="0"/>
                <a:ea typeface="Calibri" panose="020F0502020204030204" pitchFamily="34" charset="0"/>
                <a:cs typeface="Times New Roman" panose="02020603050405020304" pitchFamily="18" charset="0"/>
              </a:rPr>
              <a:t>Задание 1</a:t>
            </a:r>
            <a:r>
              <a:rPr lang="ru-RU" b="1" dirty="0">
                <a:latin typeface="Calibri" panose="020F0502020204030204" pitchFamily="34" charset="0"/>
                <a:ea typeface="Calibri" panose="020F0502020204030204" pitchFamily="34" charset="0"/>
                <a:cs typeface="Times New Roman" panose="02020603050405020304" pitchFamily="18" charset="0"/>
              </a:rPr>
              <a:t>. Определите минимальный начальный запас энергии, который позволит роботу добраться до любой финальной клетки</a:t>
            </a:r>
            <a:r>
              <a:rPr lang="ru-RU" b="1" dirty="0" smtClean="0">
                <a:latin typeface="Calibri" panose="020F0502020204030204" pitchFamily="34" charset="0"/>
                <a:ea typeface="Calibri" panose="020F0502020204030204" pitchFamily="34" charset="0"/>
                <a:cs typeface="Times New Roman" panose="02020603050405020304" pitchFamily="18" charset="0"/>
              </a:rPr>
              <a:t>.</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2400" y="2381250"/>
            <a:ext cx="7715250" cy="4476750"/>
          </a:xfrm>
          <a:prstGeom prst="rect">
            <a:avLst/>
          </a:prstGeom>
        </p:spPr>
      </p:pic>
      <p:pic>
        <p:nvPicPr>
          <p:cNvPr id="5" name="Рисунок 4"/>
          <p:cNvPicPr>
            <a:picLocks noChangeAspect="1"/>
          </p:cNvPicPr>
          <p:nvPr/>
        </p:nvPicPr>
        <p:blipFill>
          <a:blip r:embed="rId3"/>
          <a:stretch>
            <a:fillRect/>
          </a:stretch>
        </p:blipFill>
        <p:spPr>
          <a:xfrm>
            <a:off x="8119110" y="2381249"/>
            <a:ext cx="1837241" cy="360000"/>
          </a:xfrm>
          <a:prstGeom prst="rect">
            <a:avLst/>
          </a:prstGeom>
        </p:spPr>
      </p:pic>
      <p:pic>
        <p:nvPicPr>
          <p:cNvPr id="6" name="Рисунок 5"/>
          <p:cNvPicPr>
            <a:picLocks noChangeAspect="1"/>
          </p:cNvPicPr>
          <p:nvPr/>
        </p:nvPicPr>
        <p:blipFill>
          <a:blip r:embed="rId4"/>
          <a:stretch>
            <a:fillRect/>
          </a:stretch>
        </p:blipFill>
        <p:spPr>
          <a:xfrm>
            <a:off x="8119110" y="2864166"/>
            <a:ext cx="1725517" cy="360000"/>
          </a:xfrm>
          <a:prstGeom prst="rect">
            <a:avLst/>
          </a:prstGeom>
        </p:spPr>
      </p:pic>
      <p:pic>
        <p:nvPicPr>
          <p:cNvPr id="7" name="Рисунок 6"/>
          <p:cNvPicPr>
            <a:picLocks noChangeAspect="1"/>
          </p:cNvPicPr>
          <p:nvPr/>
        </p:nvPicPr>
        <p:blipFill>
          <a:blip r:embed="rId5"/>
          <a:stretch>
            <a:fillRect/>
          </a:stretch>
        </p:blipFill>
        <p:spPr>
          <a:xfrm>
            <a:off x="8119110" y="3347082"/>
            <a:ext cx="3674483" cy="360000"/>
          </a:xfrm>
          <a:prstGeom prst="rect">
            <a:avLst/>
          </a:prstGeom>
        </p:spPr>
      </p:pic>
      <p:sp>
        <p:nvSpPr>
          <p:cNvPr id="8" name="TextBox 7"/>
          <p:cNvSpPr txBox="1"/>
          <p:nvPr/>
        </p:nvSpPr>
        <p:spPr>
          <a:xfrm>
            <a:off x="8119110" y="4297680"/>
            <a:ext cx="133017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901</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697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93433"/>
            <a:ext cx="11840308" cy="2003625"/>
          </a:xfrm>
          <a:prstGeom prst="rect">
            <a:avLst/>
          </a:prstGeom>
        </p:spPr>
        <p:txBody>
          <a:bodyPr wrap="square">
            <a:spAutoFit/>
          </a:bodyPr>
          <a:lstStyle/>
          <a:p>
            <a:pPr lvl="0">
              <a:lnSpc>
                <a:spcPct val="115000"/>
              </a:lnSpc>
              <a:spcAft>
                <a:spcPts val="0"/>
              </a:spcAft>
            </a:pPr>
            <a:r>
              <a:rPr lang="ru-RU" dirty="0" smtClean="0">
                <a:latin typeface="Calibri" panose="020F0502020204030204" pitchFamily="34" charset="0"/>
                <a:ea typeface="Calibri" panose="020F0502020204030204" pitchFamily="34" charset="0"/>
                <a:cs typeface="Times New Roman" panose="02020603050405020304" pitchFamily="18" charset="0"/>
              </a:rPr>
              <a:t>211) Исполнитель </a:t>
            </a:r>
            <a:r>
              <a:rPr lang="ru-RU" dirty="0">
                <a:latin typeface="Calibri" panose="020F0502020204030204" pitchFamily="34" charset="0"/>
                <a:ea typeface="Calibri" panose="020F0502020204030204" pitchFamily="34" charset="0"/>
                <a:cs typeface="Times New Roman" panose="02020603050405020304" pitchFamily="18" charset="0"/>
              </a:rPr>
              <a:t>Робот стоит в левом нижнем углу поля, разлинованного на клетки. Он может перемещаться по клеткам, выполняя за одно перемещение одну из двух команд: </a:t>
            </a:r>
            <a:r>
              <a:rPr lang="ru-RU" b="1" dirty="0">
                <a:latin typeface="Calibri" panose="020F0502020204030204" pitchFamily="34" charset="0"/>
                <a:ea typeface="Calibri" panose="020F0502020204030204" pitchFamily="34" charset="0"/>
                <a:cs typeface="Times New Roman" panose="02020603050405020304" pitchFamily="18" charset="0"/>
              </a:rPr>
              <a:t>вправо</a:t>
            </a:r>
            <a:r>
              <a:rPr lang="ru-RU" dirty="0">
                <a:latin typeface="Calibri" panose="020F0502020204030204" pitchFamily="34" charset="0"/>
                <a:ea typeface="Calibri" panose="020F0502020204030204" pitchFamily="34" charset="0"/>
                <a:cs typeface="Times New Roman" panose="02020603050405020304" pitchFamily="18" charset="0"/>
              </a:rPr>
              <a:t> или </a:t>
            </a:r>
            <a:r>
              <a:rPr lang="ru-RU" b="1" dirty="0">
                <a:latin typeface="Calibri" panose="020F0502020204030204" pitchFamily="34" charset="0"/>
                <a:ea typeface="Calibri" panose="020F0502020204030204" pitchFamily="34" charset="0"/>
                <a:cs typeface="Times New Roman" panose="02020603050405020304" pitchFamily="18" charset="0"/>
              </a:rPr>
              <a:t>вверх</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ru-RU" dirty="0" smtClean="0">
                <a:latin typeface="Calibri" panose="020F0502020204030204" pitchFamily="34" charset="0"/>
                <a:ea typeface="Calibri" panose="020F0502020204030204" pitchFamily="34" charset="0"/>
                <a:cs typeface="Times New Roman" panose="02020603050405020304" pitchFamily="18" charset="0"/>
              </a:rPr>
              <a:t>…Расход </a:t>
            </a:r>
            <a:r>
              <a:rPr lang="ru-RU" dirty="0">
                <a:latin typeface="Calibri" panose="020F0502020204030204" pitchFamily="34" charset="0"/>
                <a:ea typeface="Calibri" panose="020F0502020204030204" pitchFamily="34" charset="0"/>
                <a:cs typeface="Times New Roman" panose="02020603050405020304" pitchFamily="18" charset="0"/>
              </a:rPr>
              <a:t>энергии на запуск робота равен числу, записанному в стартовой клетке. В дальнейшем расход энергии на шаг из одной клетки в другую равен абсолютной величине разности чисел, записанных в этих клетках. </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ru-RU" b="1" i="1" dirty="0" smtClean="0">
                <a:latin typeface="Calibri" panose="020F0502020204030204" pitchFamily="34" charset="0"/>
                <a:ea typeface="Calibri" panose="020F0502020204030204" pitchFamily="34" charset="0"/>
                <a:cs typeface="Times New Roman" panose="02020603050405020304" pitchFamily="18" charset="0"/>
              </a:rPr>
              <a:t>Задание </a:t>
            </a:r>
            <a:r>
              <a:rPr lang="ru-RU" b="1" i="1" dirty="0">
                <a:latin typeface="Calibri" panose="020F0502020204030204" pitchFamily="34" charset="0"/>
                <a:ea typeface="Calibri" panose="020F0502020204030204" pitchFamily="34" charset="0"/>
                <a:cs typeface="Times New Roman" panose="02020603050405020304" pitchFamily="18" charset="0"/>
              </a:rPr>
              <a:t>2</a:t>
            </a:r>
            <a:r>
              <a:rPr lang="ru-RU" b="1" dirty="0">
                <a:latin typeface="Calibri" panose="020F0502020204030204" pitchFamily="34" charset="0"/>
                <a:ea typeface="Calibri" panose="020F0502020204030204" pitchFamily="34" charset="0"/>
                <a:cs typeface="Times New Roman" panose="02020603050405020304" pitchFamily="18" charset="0"/>
              </a:rPr>
              <a:t>. Определите минимальный начальный запас энергии, который позволит роботу пройти любым допустимым маршрутом до любой финальной клетки</a:t>
            </a:r>
            <a:r>
              <a:rPr lang="ru-RU" b="1" dirty="0" smtClean="0">
                <a:latin typeface="Calibri" panose="020F0502020204030204" pitchFamily="34" charset="0"/>
                <a:ea typeface="Calibri" panose="020F0502020204030204" pitchFamily="34" charset="0"/>
                <a:cs typeface="Times New Roman" panose="02020603050405020304" pitchFamily="18" charset="0"/>
              </a:rPr>
              <a:t>.</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097058"/>
            <a:ext cx="5142783" cy="4196368"/>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1705" y="2097058"/>
            <a:ext cx="7261003" cy="4177318"/>
          </a:xfrm>
          <a:prstGeom prst="rect">
            <a:avLst/>
          </a:prstGeom>
        </p:spPr>
      </p:pic>
      <p:sp>
        <p:nvSpPr>
          <p:cNvPr id="6" name="TextBox 5"/>
          <p:cNvSpPr txBox="1"/>
          <p:nvPr/>
        </p:nvSpPr>
        <p:spPr>
          <a:xfrm>
            <a:off x="5366794" y="6293426"/>
            <a:ext cx="145841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2259</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361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2957" y="681925"/>
            <a:ext cx="11375756" cy="369332"/>
          </a:xfrm>
          <a:prstGeom prst="rect">
            <a:avLst/>
          </a:prstGeom>
        </p:spPr>
        <p:txBody>
          <a:bodyPr wrap="square">
            <a:spAutoFit/>
          </a:bodyPr>
          <a:lstStyle/>
          <a:p>
            <a:pPr marL="285750" indent="-285750">
              <a:buFont typeface="Wingdings" panose="05000000000000000000" pitchFamily="2" charset="2"/>
              <a:buChar char="q"/>
            </a:pPr>
            <a:endParaRPr lang="ru-RU" dirty="0"/>
          </a:p>
        </p:txBody>
      </p:sp>
      <p:sp>
        <p:nvSpPr>
          <p:cNvPr id="3" name="Прямоугольник 2"/>
          <p:cNvSpPr/>
          <p:nvPr/>
        </p:nvSpPr>
        <p:spPr>
          <a:xfrm>
            <a:off x="220077" y="272231"/>
            <a:ext cx="11375756" cy="3277820"/>
          </a:xfrm>
          <a:prstGeom prst="rect">
            <a:avLst/>
          </a:prstGeom>
        </p:spPr>
        <p:txBody>
          <a:bodyPr wrap="square">
            <a:spAutoFit/>
          </a:bodyPr>
          <a:lstStyle/>
          <a:p>
            <a:pPr lvl="0">
              <a:lnSpc>
                <a:spcPct val="115000"/>
              </a:lnSpc>
              <a:spcAft>
                <a:spcPts val="0"/>
              </a:spcAft>
            </a:pPr>
            <a:r>
              <a:rPr lang="ru-RU" dirty="0">
                <a:latin typeface="Arial" panose="020B0604020202020204" pitchFamily="34" charset="0"/>
                <a:ea typeface="Calibri" panose="020F0502020204030204" pitchFamily="34" charset="0"/>
                <a:cs typeface="Arial" panose="020B0604020202020204" pitchFamily="34" charset="0"/>
              </a:rPr>
              <a:t>205)	Исполнитель Робот стоит в правом верхнем углу поля, разлинованного на клетки. В каждой клетке поля записано целое число, обозначающее выраженную в условных единицах высоту местности в данной клетке. За один ход робот может переместиться на одну клетку влево или на одну клетку вниз, но только при условии, что при этом переходе он поднимается или опускается не более чем на 40 условных </a:t>
            </a:r>
            <a:r>
              <a:rPr lang="ru-RU" dirty="0" smtClean="0">
                <a:latin typeface="Arial" panose="020B0604020202020204" pitchFamily="34" charset="0"/>
                <a:ea typeface="Calibri" panose="020F0502020204030204" pitchFamily="34" charset="0"/>
                <a:cs typeface="Arial" panose="020B0604020202020204" pitchFamily="34" charset="0"/>
              </a:rPr>
              <a:t>единиц.</a:t>
            </a:r>
          </a:p>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Определите </a:t>
            </a:r>
            <a:r>
              <a:rPr lang="ru-RU" dirty="0">
                <a:latin typeface="Arial" panose="020B0604020202020204" pitchFamily="34" charset="0"/>
                <a:ea typeface="Calibri" panose="020F0502020204030204" pitchFamily="34" charset="0"/>
                <a:cs typeface="Arial" panose="020B0604020202020204" pitchFamily="34" charset="0"/>
              </a:rPr>
              <a:t>1) количество различных маршрутов из исходной точки в левый нижний угол поля; 2) количество клеток поля, недоступных для Робота из-за ограничения на допустимый перепад </a:t>
            </a:r>
            <a:r>
              <a:rPr lang="ru-RU" dirty="0" smtClean="0">
                <a:latin typeface="Arial" panose="020B0604020202020204" pitchFamily="34" charset="0"/>
                <a:ea typeface="Calibri" panose="020F0502020204030204" pitchFamily="34" charset="0"/>
                <a:cs typeface="Arial" panose="020B0604020202020204" pitchFamily="34" charset="0"/>
              </a:rPr>
              <a:t>высот.</a:t>
            </a:r>
          </a:p>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Исходные </a:t>
            </a:r>
            <a:r>
              <a:rPr lang="ru-RU" dirty="0">
                <a:latin typeface="Arial" panose="020B0604020202020204" pitchFamily="34" charset="0"/>
                <a:ea typeface="Calibri" panose="020F0502020204030204" pitchFamily="34" charset="0"/>
                <a:cs typeface="Arial" panose="020B0604020202020204" pitchFamily="34" charset="0"/>
              </a:rPr>
              <a:t>данные записаны в файле 18-205.xls в виде электронной таблицы, каждая ячейка которой соответствует клетке поля. В ответе укажите два числа: сначала ответ на вопрос 1, затем – ответ на вопрос 2.</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4257" y="3330000"/>
            <a:ext cx="6327396" cy="3528000"/>
          </a:xfrm>
          <a:prstGeom prst="rect">
            <a:avLst/>
          </a:prstGeom>
        </p:spPr>
      </p:pic>
    </p:spTree>
    <p:extLst>
      <p:ext uri="{BB962C8B-B14F-4D97-AF65-F5344CB8AC3E}">
        <p14:creationId xmlns:p14="http://schemas.microsoft.com/office/powerpoint/2010/main" val="2319314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2957" y="681925"/>
            <a:ext cx="11375756" cy="369332"/>
          </a:xfrm>
          <a:prstGeom prst="rect">
            <a:avLst/>
          </a:prstGeom>
        </p:spPr>
        <p:txBody>
          <a:bodyPr wrap="square">
            <a:spAutoFit/>
          </a:bodyPr>
          <a:lstStyle/>
          <a:p>
            <a:pPr marL="285750" indent="-285750">
              <a:buFont typeface="Wingdings" panose="05000000000000000000" pitchFamily="2" charset="2"/>
              <a:buChar char="q"/>
            </a:pPr>
            <a:endParaRPr lang="ru-RU" dirty="0"/>
          </a:p>
        </p:txBody>
      </p:sp>
      <p:sp>
        <p:nvSpPr>
          <p:cNvPr id="3" name="Прямоугольник 2"/>
          <p:cNvSpPr/>
          <p:nvPr/>
        </p:nvSpPr>
        <p:spPr>
          <a:xfrm>
            <a:off x="220077" y="272231"/>
            <a:ext cx="11375756" cy="1366528"/>
          </a:xfrm>
          <a:prstGeom prst="rect">
            <a:avLst/>
          </a:prstGeom>
        </p:spPr>
        <p:txBody>
          <a:bodyPr wrap="square">
            <a:spAutoFit/>
          </a:bodyPr>
          <a:lstStyle/>
          <a:p>
            <a:pPr lvl="0">
              <a:lnSpc>
                <a:spcPct val="115000"/>
              </a:lnSpc>
              <a:spcAft>
                <a:spcPts val="0"/>
              </a:spcAft>
            </a:pPr>
            <a:r>
              <a:rPr lang="ru-RU" dirty="0">
                <a:latin typeface="Arial" panose="020B0604020202020204" pitchFamily="34" charset="0"/>
                <a:ea typeface="Calibri" panose="020F0502020204030204" pitchFamily="34" charset="0"/>
                <a:cs typeface="Arial" panose="020B0604020202020204" pitchFamily="34" charset="0"/>
              </a:rPr>
              <a:t>205)	Исполнитель Робот стоит в правом верхнем углу поля, разлинованного на клетки. </a:t>
            </a:r>
            <a:endParaRPr lang="ru-RU" dirty="0" smtClean="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…За </a:t>
            </a:r>
            <a:r>
              <a:rPr lang="ru-RU" dirty="0">
                <a:latin typeface="Arial" panose="020B0604020202020204" pitchFamily="34" charset="0"/>
                <a:ea typeface="Calibri" panose="020F0502020204030204" pitchFamily="34" charset="0"/>
                <a:cs typeface="Arial" panose="020B0604020202020204" pitchFamily="34" charset="0"/>
              </a:rPr>
              <a:t>один ход робот может переместиться на одну клетку влево или на одну клетку вниз, но только при условии, что при этом переходе он поднимается или опускается не более чем на 40 условных </a:t>
            </a:r>
            <a:r>
              <a:rPr lang="ru-RU" dirty="0" smtClean="0">
                <a:latin typeface="Arial" panose="020B0604020202020204" pitchFamily="34" charset="0"/>
                <a:ea typeface="Calibri" panose="020F0502020204030204" pitchFamily="34" charset="0"/>
                <a:cs typeface="Arial" panose="020B0604020202020204" pitchFamily="34" charset="0"/>
              </a:rPr>
              <a:t>единиц.</a:t>
            </a:r>
          </a:p>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Определите </a:t>
            </a:r>
            <a:r>
              <a:rPr lang="ru-RU" b="1" dirty="0">
                <a:latin typeface="Arial" panose="020B0604020202020204" pitchFamily="34" charset="0"/>
                <a:ea typeface="Calibri" panose="020F0502020204030204" pitchFamily="34" charset="0"/>
                <a:cs typeface="Arial" panose="020B0604020202020204" pitchFamily="34" charset="0"/>
              </a:rPr>
              <a:t>1) количество различных маршрутов из исходной точки в левый нижний угол </a:t>
            </a:r>
            <a:r>
              <a:rPr lang="ru-RU" b="1" dirty="0" smtClean="0">
                <a:latin typeface="Arial" panose="020B0604020202020204" pitchFamily="34" charset="0"/>
                <a:ea typeface="Calibri" panose="020F0502020204030204" pitchFamily="34" charset="0"/>
                <a:cs typeface="Arial" panose="020B0604020202020204" pitchFamily="34" charset="0"/>
              </a:rPr>
              <a:t>поля </a:t>
            </a:r>
            <a:endParaRPr lang="ru-RU" b="1" dirty="0">
              <a:latin typeface="Arial" panose="020B0604020202020204" pitchFamily="34" charset="0"/>
              <a:ea typeface="Calibri" panose="020F0502020204030204" pitchFamily="34" charset="0"/>
              <a:cs typeface="Arial" panose="020B0604020202020204" pitchFamily="34"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077" y="2624287"/>
            <a:ext cx="8756283" cy="4200545"/>
          </a:xfrm>
          <a:prstGeom prst="rect">
            <a:avLst/>
          </a:prstGeom>
        </p:spPr>
      </p:pic>
      <p:pic>
        <p:nvPicPr>
          <p:cNvPr id="6" name="Рисунок 5"/>
          <p:cNvPicPr>
            <a:picLocks noChangeAspect="1"/>
          </p:cNvPicPr>
          <p:nvPr/>
        </p:nvPicPr>
        <p:blipFill>
          <a:blip r:embed="rId3"/>
          <a:stretch>
            <a:fillRect/>
          </a:stretch>
        </p:blipFill>
        <p:spPr>
          <a:xfrm>
            <a:off x="402957" y="1638759"/>
            <a:ext cx="6576963" cy="848640"/>
          </a:xfrm>
          <a:prstGeom prst="rect">
            <a:avLst/>
          </a:prstGeom>
        </p:spPr>
      </p:pic>
      <p:sp>
        <p:nvSpPr>
          <p:cNvPr id="7" name="TextBox 6"/>
          <p:cNvSpPr txBox="1"/>
          <p:nvPr/>
        </p:nvSpPr>
        <p:spPr>
          <a:xfrm>
            <a:off x="9856470" y="6294120"/>
            <a:ext cx="195425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a:t>
            </a:r>
            <a:r>
              <a:rPr lang="ru-RU" dirty="0">
                <a:latin typeface="Arial" panose="020B0604020202020204" pitchFamily="34" charset="0"/>
                <a:cs typeface="Arial" panose="020B0604020202020204" pitchFamily="34" charset="0"/>
              </a:rPr>
              <a:t>: 11604632</a:t>
            </a:r>
          </a:p>
        </p:txBody>
      </p:sp>
    </p:spTree>
    <p:extLst>
      <p:ext uri="{BB962C8B-B14F-4D97-AF65-F5344CB8AC3E}">
        <p14:creationId xmlns:p14="http://schemas.microsoft.com/office/powerpoint/2010/main" val="276468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2957" y="681925"/>
            <a:ext cx="11375756" cy="369332"/>
          </a:xfrm>
          <a:prstGeom prst="rect">
            <a:avLst/>
          </a:prstGeom>
        </p:spPr>
        <p:txBody>
          <a:bodyPr wrap="square">
            <a:spAutoFit/>
          </a:bodyPr>
          <a:lstStyle/>
          <a:p>
            <a:pPr marL="285750" indent="-285750">
              <a:buFont typeface="Wingdings" panose="05000000000000000000" pitchFamily="2" charset="2"/>
              <a:buChar char="q"/>
            </a:pPr>
            <a:endParaRPr lang="ru-RU" dirty="0"/>
          </a:p>
        </p:txBody>
      </p:sp>
      <p:sp>
        <p:nvSpPr>
          <p:cNvPr id="3" name="Прямоугольник 2"/>
          <p:cNvSpPr/>
          <p:nvPr/>
        </p:nvSpPr>
        <p:spPr>
          <a:xfrm>
            <a:off x="402957" y="165551"/>
            <a:ext cx="11375756" cy="1685077"/>
          </a:xfrm>
          <a:prstGeom prst="rect">
            <a:avLst/>
          </a:prstGeom>
        </p:spPr>
        <p:txBody>
          <a:bodyPr wrap="square">
            <a:spAutoFit/>
          </a:bodyPr>
          <a:lstStyle/>
          <a:p>
            <a:pPr lvl="0">
              <a:lnSpc>
                <a:spcPct val="115000"/>
              </a:lnSpc>
              <a:spcAft>
                <a:spcPts val="0"/>
              </a:spcAft>
            </a:pPr>
            <a:r>
              <a:rPr lang="ru-RU" dirty="0">
                <a:latin typeface="Arial" panose="020B0604020202020204" pitchFamily="34" charset="0"/>
                <a:ea typeface="Calibri" panose="020F0502020204030204" pitchFamily="34" charset="0"/>
                <a:cs typeface="Arial" panose="020B0604020202020204" pitchFamily="34" charset="0"/>
              </a:rPr>
              <a:t>205)	Исполнитель Робот стоит в правом верхнем углу поля, разлинованного на клетки. </a:t>
            </a:r>
            <a:endParaRPr lang="en-US" dirty="0" smtClean="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0"/>
              </a:spcAft>
            </a:pPr>
            <a:r>
              <a:rPr lang="en-US" dirty="0" smtClean="0">
                <a:latin typeface="Arial" panose="020B0604020202020204" pitchFamily="34" charset="0"/>
                <a:ea typeface="Calibri" panose="020F0502020204030204" pitchFamily="34" charset="0"/>
                <a:cs typeface="Arial" panose="020B0604020202020204" pitchFamily="34" charset="0"/>
              </a:rPr>
              <a:t>… </a:t>
            </a:r>
            <a:r>
              <a:rPr lang="ru-RU" dirty="0" smtClean="0">
                <a:latin typeface="Arial" panose="020B0604020202020204" pitchFamily="34" charset="0"/>
                <a:ea typeface="Calibri" panose="020F0502020204030204" pitchFamily="34" charset="0"/>
                <a:cs typeface="Arial" panose="020B0604020202020204" pitchFamily="34" charset="0"/>
              </a:rPr>
              <a:t>За </a:t>
            </a:r>
            <a:r>
              <a:rPr lang="ru-RU" dirty="0">
                <a:latin typeface="Arial" panose="020B0604020202020204" pitchFamily="34" charset="0"/>
                <a:ea typeface="Calibri" panose="020F0502020204030204" pitchFamily="34" charset="0"/>
                <a:cs typeface="Arial" panose="020B0604020202020204" pitchFamily="34" charset="0"/>
              </a:rPr>
              <a:t>один ход робот может переместиться на одну клетку влево или на одну клетку вниз, но только при условии, что при этом переходе он поднимается или опускается не более чем на 40 условных </a:t>
            </a:r>
            <a:r>
              <a:rPr lang="ru-RU" dirty="0" smtClean="0">
                <a:latin typeface="Arial" panose="020B0604020202020204" pitchFamily="34" charset="0"/>
                <a:ea typeface="Calibri" panose="020F0502020204030204" pitchFamily="34" charset="0"/>
                <a:cs typeface="Arial" panose="020B0604020202020204" pitchFamily="34" charset="0"/>
              </a:rPr>
              <a:t>единиц.</a:t>
            </a:r>
          </a:p>
          <a:p>
            <a:pPr lvl="0">
              <a:lnSpc>
                <a:spcPct val="115000"/>
              </a:lnSpc>
              <a:spcAft>
                <a:spcPts val="0"/>
              </a:spcAft>
            </a:pPr>
            <a:r>
              <a:rPr lang="ru-RU" dirty="0" smtClean="0">
                <a:latin typeface="Arial" panose="020B0604020202020204" pitchFamily="34" charset="0"/>
                <a:ea typeface="Calibri" panose="020F0502020204030204" pitchFamily="34" charset="0"/>
                <a:cs typeface="Arial" panose="020B0604020202020204" pitchFamily="34" charset="0"/>
              </a:rPr>
              <a:t>Определите </a:t>
            </a:r>
            <a:r>
              <a:rPr lang="ru-RU" b="1" dirty="0">
                <a:latin typeface="Arial" panose="020B0604020202020204" pitchFamily="34" charset="0"/>
                <a:ea typeface="Calibri" panose="020F0502020204030204" pitchFamily="34" charset="0"/>
                <a:cs typeface="Arial" panose="020B0604020202020204" pitchFamily="34" charset="0"/>
              </a:rPr>
              <a:t>2) количество клеток поля, недоступных для Робота из-за ограничения на допустимый перепад </a:t>
            </a:r>
            <a:r>
              <a:rPr lang="ru-RU" b="1" dirty="0" smtClean="0">
                <a:latin typeface="Arial" panose="020B0604020202020204" pitchFamily="34" charset="0"/>
                <a:ea typeface="Calibri" panose="020F0502020204030204" pitchFamily="34" charset="0"/>
                <a:cs typeface="Arial" panose="020B0604020202020204" pitchFamily="34" charset="0"/>
              </a:rPr>
              <a:t>высот.</a:t>
            </a:r>
          </a:p>
        </p:txBody>
      </p:sp>
      <p:pic>
        <p:nvPicPr>
          <p:cNvPr id="5" name="Рисунок 4"/>
          <p:cNvPicPr>
            <a:picLocks noChangeAspect="1"/>
          </p:cNvPicPr>
          <p:nvPr/>
        </p:nvPicPr>
        <p:blipFill>
          <a:blip r:embed="rId2"/>
          <a:stretch>
            <a:fillRect/>
          </a:stretch>
        </p:blipFill>
        <p:spPr>
          <a:xfrm>
            <a:off x="402956" y="1850628"/>
            <a:ext cx="10371723" cy="5013675"/>
          </a:xfrm>
          <a:prstGeom prst="rect">
            <a:avLst/>
          </a:prstGeom>
        </p:spPr>
      </p:pic>
      <p:sp>
        <p:nvSpPr>
          <p:cNvPr id="6" name="TextBox 5"/>
          <p:cNvSpPr txBox="1"/>
          <p:nvPr/>
        </p:nvSpPr>
        <p:spPr>
          <a:xfrm>
            <a:off x="10675730" y="6339840"/>
            <a:ext cx="120193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a:t>
            </a:r>
            <a:r>
              <a:rPr lang="ru-RU"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87</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96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IP-</a:t>
            </a:r>
            <a:r>
              <a:rPr lang="ru-RU" dirty="0" smtClean="0"/>
              <a:t>адреса</a:t>
            </a:r>
            <a:endParaRPr lang="ru-RU" dirty="0"/>
          </a:p>
        </p:txBody>
      </p:sp>
      <p:graphicFrame>
        <p:nvGraphicFramePr>
          <p:cNvPr id="3" name="Схема 2"/>
          <p:cNvGraphicFramePr/>
          <p:nvPr>
            <p:extLst>
              <p:ext uri="{D42A27DB-BD31-4B8C-83A1-F6EECF244321}">
                <p14:modId xmlns:p14="http://schemas.microsoft.com/office/powerpoint/2010/main" val="919681086"/>
              </p:ext>
            </p:extLst>
          </p:nvPr>
        </p:nvGraphicFramePr>
        <p:xfrm>
          <a:off x="3489325" y="715094"/>
          <a:ext cx="14827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972050" y="839104"/>
            <a:ext cx="6872288" cy="2585323"/>
          </a:xfrm>
          <a:prstGeom prst="rect">
            <a:avLst/>
          </a:prstGeom>
        </p:spPr>
        <p:txBody>
          <a:bodyPr wrap="square">
            <a:spAutoFit/>
          </a:bodyPr>
          <a:lstStyle/>
          <a:p>
            <a:r>
              <a:rPr lang="ru-RU" dirty="0">
                <a:latin typeface="Arial" panose="020B0604020202020204" pitchFamily="34" charset="0"/>
                <a:cs typeface="Arial" panose="020B0604020202020204" pitchFamily="34" charset="0"/>
              </a:rPr>
              <a:t>IPv4 предусматривает назначение каждому устройству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32-битного</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IP-адреса, </a:t>
            </a:r>
            <a:r>
              <a:rPr lang="ru-RU" dirty="0" smtClean="0">
                <a:latin typeface="Arial" panose="020B0604020202020204" pitchFamily="34" charset="0"/>
                <a:cs typeface="Arial" panose="020B0604020202020204" pitchFamily="34" charset="0"/>
              </a:rPr>
              <a:t>максимально </a:t>
            </a:r>
            <a:r>
              <a:rPr lang="ru-RU" dirty="0">
                <a:latin typeface="Arial" panose="020B0604020202020204" pitchFamily="34" charset="0"/>
                <a:cs typeface="Arial" panose="020B0604020202020204" pitchFamily="34" charset="0"/>
              </a:rPr>
              <a:t>возможное число уникальных адресов </a:t>
            </a:r>
            <a:r>
              <a:rPr lang="en-US" sz="2400" dirty="0" smtClean="0">
                <a:latin typeface="Arial" panose="020B0604020202020204" pitchFamily="34" charset="0"/>
                <a:cs typeface="Arial" panose="020B0604020202020204" pitchFamily="34" charset="0"/>
              </a:rPr>
              <a:t>2</a:t>
            </a:r>
            <a:r>
              <a:rPr lang="en-US" sz="2400" baseline="30000" dirty="0" smtClean="0">
                <a:latin typeface="Arial" panose="020B0604020202020204" pitchFamily="34" charset="0"/>
                <a:cs typeface="Arial" panose="020B0604020202020204" pitchFamily="34" charset="0"/>
              </a:rPr>
              <a:t>32</a:t>
            </a:r>
            <a:r>
              <a:rPr lang="ru-RU"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IPv4 </a:t>
            </a:r>
            <a:r>
              <a:rPr lang="ru-RU" dirty="0">
                <a:latin typeface="Arial" panose="020B0604020202020204" pitchFamily="34" charset="0"/>
                <a:cs typeface="Arial" panose="020B0604020202020204" pitchFamily="34" charset="0"/>
              </a:rPr>
              <a:t>выглядит как четыре блока (октета) чисел от </a:t>
            </a:r>
            <a:r>
              <a:rPr lang="ru-RU" sz="2400" dirty="0">
                <a:latin typeface="Arial" panose="020B0604020202020204" pitchFamily="34" charset="0"/>
                <a:cs typeface="Arial" panose="020B0604020202020204" pitchFamily="34" charset="0"/>
              </a:rPr>
              <a:t>0</a:t>
            </a:r>
            <a:r>
              <a:rPr lang="ru-RU" dirty="0">
                <a:latin typeface="Arial" panose="020B0604020202020204" pitchFamily="34" charset="0"/>
                <a:cs typeface="Arial" panose="020B0604020202020204" pitchFamily="34" charset="0"/>
              </a:rPr>
              <a:t> до </a:t>
            </a:r>
            <a:r>
              <a:rPr lang="ru-RU" sz="2400" dirty="0">
                <a:latin typeface="Arial" panose="020B0604020202020204" pitchFamily="34" charset="0"/>
                <a:cs typeface="Arial" panose="020B0604020202020204" pitchFamily="34" charset="0"/>
              </a:rPr>
              <a:t>255</a:t>
            </a:r>
            <a:r>
              <a:rPr lang="ru-RU" dirty="0">
                <a:latin typeface="Arial" panose="020B0604020202020204" pitchFamily="34" charset="0"/>
                <a:cs typeface="Arial" panose="020B0604020202020204" pitchFamily="34" charset="0"/>
              </a:rPr>
              <a:t>, разделенных тремя точками. </a:t>
            </a:r>
            <a:endParaRPr lang="en-US"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192.168.10.66 → 11000000.10101000.00001010.01000010</a:t>
            </a:r>
            <a:endParaRPr lang="ru-RU" sz="2400" dirty="0">
              <a:latin typeface="Arial" panose="020B0604020202020204" pitchFamily="34" charset="0"/>
              <a:cs typeface="Arial" panose="020B0604020202020204" pitchFamily="34" charset="0"/>
            </a:endParaRPr>
          </a:p>
        </p:txBody>
      </p:sp>
      <p:sp>
        <p:nvSpPr>
          <p:cNvPr id="6" name="Прямоугольник 5"/>
          <p:cNvSpPr/>
          <p:nvPr/>
        </p:nvSpPr>
        <p:spPr>
          <a:xfrm>
            <a:off x="4972050" y="3486432"/>
            <a:ext cx="6872288" cy="2031325"/>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IPv6 </a:t>
            </a:r>
            <a:r>
              <a:rPr lang="ru-RU" dirty="0">
                <a:latin typeface="Arial" panose="020B0604020202020204" pitchFamily="34" charset="0"/>
                <a:cs typeface="Arial" panose="020B0604020202020204" pitchFamily="34" charset="0"/>
              </a:rPr>
              <a:t>предусматривает назначение каждому устройству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128-битного</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IP-адреса, </a:t>
            </a:r>
            <a:r>
              <a:rPr lang="ru-RU" dirty="0" smtClean="0">
                <a:latin typeface="Arial" panose="020B0604020202020204" pitchFamily="34" charset="0"/>
                <a:cs typeface="Arial" panose="020B0604020202020204" pitchFamily="34" charset="0"/>
              </a:rPr>
              <a:t>максимально </a:t>
            </a:r>
            <a:r>
              <a:rPr lang="ru-RU" dirty="0">
                <a:latin typeface="Arial" panose="020B0604020202020204" pitchFamily="34" charset="0"/>
                <a:cs typeface="Arial" panose="020B0604020202020204" pitchFamily="34" charset="0"/>
              </a:rPr>
              <a:t>возможное число уникальных адресов </a:t>
            </a:r>
            <a:r>
              <a:rPr lang="en-US" sz="2400" dirty="0" smtClean="0">
                <a:latin typeface="Arial" panose="020B0604020202020204" pitchFamily="34" charset="0"/>
                <a:cs typeface="Arial" panose="020B0604020202020204" pitchFamily="34" charset="0"/>
              </a:rPr>
              <a:t>2</a:t>
            </a:r>
            <a:r>
              <a:rPr lang="ru-RU" sz="2400" baseline="30000" dirty="0" smtClean="0">
                <a:latin typeface="Arial" panose="020B0604020202020204" pitchFamily="34" charset="0"/>
                <a:cs typeface="Arial" panose="020B0604020202020204" pitchFamily="34" charset="0"/>
              </a:rPr>
              <a:t>128</a:t>
            </a:r>
            <a:r>
              <a:rPr lang="ru-RU" dirty="0" smtClean="0">
                <a:latin typeface="Arial" panose="020B0604020202020204" pitchFamily="34" charset="0"/>
                <a:cs typeface="Arial" panose="020B0604020202020204" pitchFamily="34" charset="0"/>
              </a:rPr>
              <a:t>. </a:t>
            </a:r>
          </a:p>
          <a:p>
            <a:r>
              <a:rPr lang="ru-RU" dirty="0">
                <a:latin typeface="Arial" panose="020B0604020202020204" pitchFamily="34" charset="0"/>
                <a:cs typeface="Arial" panose="020B0604020202020204" pitchFamily="34" charset="0"/>
              </a:rPr>
              <a:t>IPv6 имеет вид восьми блоков по четыре шестнадцатеричных значения, а каждый блок разделяется двоеточием. </a:t>
            </a:r>
          </a:p>
          <a:p>
            <a:r>
              <a:rPr lang="ru-RU" sz="2400" dirty="0">
                <a:latin typeface="Arial" panose="020B0604020202020204" pitchFamily="34" charset="0"/>
                <a:cs typeface="Arial" panose="020B0604020202020204" pitchFamily="34" charset="0"/>
              </a:rPr>
              <a:t>2dab:ffff:0000:0000:01aa:00ff:dd72:2c4a</a:t>
            </a:r>
            <a:r>
              <a:rPr lang="ru-RU"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598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95983" y="594739"/>
            <a:ext cx="2081212" cy="571499"/>
            <a:chOff x="276225" y="314326"/>
            <a:chExt cx="2709863" cy="2045344"/>
          </a:xfrm>
        </p:grpSpPr>
        <p:sp>
          <p:nvSpPr>
            <p:cNvPr id="7" name="Скругленный прямоугольник 6"/>
            <p:cNvSpPr/>
            <p:nvPr/>
          </p:nvSpPr>
          <p:spPr>
            <a:xfrm>
              <a:off x="276225" y="314326"/>
              <a:ext cx="2709863" cy="204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33389" y="420677"/>
              <a:ext cx="2343150" cy="1431958"/>
            </a:xfrm>
            <a:prstGeom prst="rect">
              <a:avLst/>
            </a:prstGeom>
          </p:spPr>
          <p:txBody>
            <a:bodyPr wrap="square">
              <a:spAutoFit/>
            </a:bodyPr>
            <a:lstStyle/>
            <a:p>
              <a:pPr algn="ctr"/>
              <a:r>
                <a:rPr lang="ru-RU" sz="2000" dirty="0" smtClean="0">
                  <a:solidFill>
                    <a:schemeClr val="bg1"/>
                  </a:solidFill>
                </a:rPr>
                <a:t>ФОП СОО</a:t>
              </a:r>
            </a:p>
          </p:txBody>
        </p:sp>
      </p:grpSp>
      <p:sp>
        <p:nvSpPr>
          <p:cNvPr id="9" name="Прямоугольник 8"/>
          <p:cNvSpPr/>
          <p:nvPr/>
        </p:nvSpPr>
        <p:spPr>
          <a:xfrm>
            <a:off x="2498100" y="624455"/>
            <a:ext cx="9480496" cy="2308324"/>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114.6.4. </a:t>
            </a:r>
            <a:r>
              <a:rPr lang="ru-RU" dirty="0">
                <a:latin typeface="Arial" panose="020B0604020202020204" pitchFamily="34" charset="0"/>
                <a:cs typeface="Arial" panose="020B0604020202020204" pitchFamily="34" charset="0"/>
              </a:rPr>
              <a:t>Информационные технологии.</a:t>
            </a:r>
            <a:endParaRPr lang="ru-RU" dirty="0" smtClean="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Анализ данных. Основные задачи анализа </a:t>
            </a:r>
            <a:r>
              <a:rPr lang="ru-RU" dirty="0" smtClean="0">
                <a:latin typeface="Arial" panose="020B0604020202020204" pitchFamily="34" charset="0"/>
                <a:cs typeface="Arial" panose="020B0604020202020204" pitchFamily="34" charset="0"/>
              </a:rPr>
              <a:t>данных:</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прогнозирование</a:t>
            </a:r>
            <a:r>
              <a:rPr lang="ru-RU" dirty="0">
                <a:latin typeface="Arial" panose="020B0604020202020204" pitchFamily="34" charset="0"/>
                <a:cs typeface="Arial" panose="020B0604020202020204" pitchFamily="34" charset="0"/>
              </a:rPr>
              <a:t>, классификация, </a:t>
            </a:r>
            <a:r>
              <a:rPr lang="ru-RU" dirty="0" smtClean="0">
                <a:latin typeface="Arial" panose="020B0604020202020204" pitchFamily="34" charset="0"/>
                <a:cs typeface="Arial" panose="020B0604020202020204" pitchFamily="34" charset="0"/>
              </a:rPr>
              <a:t>кластеризация,</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анализ </a:t>
            </a:r>
            <a:r>
              <a:rPr lang="ru-RU" dirty="0">
                <a:latin typeface="Arial" panose="020B0604020202020204" pitchFamily="34" charset="0"/>
                <a:cs typeface="Arial" panose="020B0604020202020204" pitchFamily="34" charset="0"/>
              </a:rPr>
              <a:t>отклонений. Последовательность </a:t>
            </a:r>
            <a:r>
              <a:rPr lang="ru-RU" dirty="0" smtClean="0">
                <a:latin typeface="Arial" panose="020B0604020202020204" pitchFamily="34" charset="0"/>
                <a:cs typeface="Arial" panose="020B0604020202020204" pitchFamily="34" charset="0"/>
              </a:rPr>
              <a:t>решения</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задач </a:t>
            </a:r>
            <a:r>
              <a:rPr lang="ru-RU" dirty="0">
                <a:latin typeface="Arial" panose="020B0604020202020204" pitchFamily="34" charset="0"/>
                <a:cs typeface="Arial" panose="020B0604020202020204" pitchFamily="34" charset="0"/>
              </a:rPr>
              <a:t>анализа данных: сбор первичных </a:t>
            </a:r>
            <a:r>
              <a:rPr lang="ru-RU" dirty="0" smtClean="0">
                <a:latin typeface="Arial" panose="020B0604020202020204" pitchFamily="34" charset="0"/>
                <a:cs typeface="Arial" panose="020B0604020202020204" pitchFamily="34" charset="0"/>
              </a:rPr>
              <a:t>данных,</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очистка </a:t>
            </a:r>
            <a:r>
              <a:rPr lang="ru-RU" dirty="0">
                <a:latin typeface="Arial" panose="020B0604020202020204" pitchFamily="34" charset="0"/>
                <a:cs typeface="Arial" panose="020B0604020202020204" pitchFamily="34" charset="0"/>
              </a:rPr>
              <a:t>и оценка качества данных, выбор и/или</a:t>
            </a:r>
          </a:p>
          <a:p>
            <a:r>
              <a:rPr lang="ru-RU" dirty="0">
                <a:latin typeface="Arial" panose="020B0604020202020204" pitchFamily="34" charset="0"/>
                <a:cs typeface="Arial" panose="020B0604020202020204" pitchFamily="34" charset="0"/>
              </a:rPr>
              <a:t>построение модели, </a:t>
            </a:r>
            <a:r>
              <a:rPr lang="ru-RU" dirty="0" smtClean="0">
                <a:latin typeface="Arial" panose="020B0604020202020204" pitchFamily="34" charset="0"/>
                <a:cs typeface="Arial" panose="020B0604020202020204" pitchFamily="34" charset="0"/>
              </a:rPr>
              <a:t>преобразова</a:t>
            </a:r>
            <a:r>
              <a:rPr lang="ru-RU" dirty="0">
                <a:latin typeface="Arial" panose="020B0604020202020204" pitchFamily="34" charset="0"/>
                <a:cs typeface="Arial" panose="020B0604020202020204" pitchFamily="34" charset="0"/>
              </a:rPr>
              <a:t>н</a:t>
            </a:r>
            <a:r>
              <a:rPr lang="ru-RU" dirty="0" smtClean="0">
                <a:latin typeface="Arial" panose="020B0604020202020204" pitchFamily="34" charset="0"/>
                <a:cs typeface="Arial" panose="020B0604020202020204" pitchFamily="34" charset="0"/>
              </a:rPr>
              <a:t>ие данных, визуализация </a:t>
            </a:r>
            <a:r>
              <a:rPr lang="ru-RU" dirty="0">
                <a:latin typeface="Arial" panose="020B0604020202020204" pitchFamily="34" charset="0"/>
                <a:cs typeface="Arial" panose="020B0604020202020204" pitchFamily="34" charset="0"/>
              </a:rPr>
              <a:t>данных, интерпретация </a:t>
            </a:r>
            <a:r>
              <a:rPr lang="ru-RU" dirty="0" smtClean="0">
                <a:latin typeface="Arial" panose="020B0604020202020204" pitchFamily="34" charset="0"/>
                <a:cs typeface="Arial" panose="020B0604020202020204" pitchFamily="34" charset="0"/>
              </a:rPr>
              <a:t>результатов. Программные </a:t>
            </a:r>
            <a:r>
              <a:rPr lang="ru-RU" dirty="0">
                <a:latin typeface="Arial" panose="020B0604020202020204" pitchFamily="34" charset="0"/>
                <a:cs typeface="Arial" panose="020B0604020202020204" pitchFamily="34" charset="0"/>
              </a:rPr>
              <a:t>средства и интернет-сервисы </a:t>
            </a:r>
            <a:r>
              <a:rPr lang="ru-RU" dirty="0" smtClean="0">
                <a:latin typeface="Arial" panose="020B0604020202020204" pitchFamily="34" charset="0"/>
                <a:cs typeface="Arial" panose="020B0604020202020204" pitchFamily="34" charset="0"/>
              </a:rPr>
              <a:t>для обработки </a:t>
            </a:r>
            <a:r>
              <a:rPr lang="ru-RU" dirty="0">
                <a:latin typeface="Arial" panose="020B0604020202020204" pitchFamily="34" charset="0"/>
                <a:cs typeface="Arial" panose="020B0604020202020204" pitchFamily="34" charset="0"/>
              </a:rPr>
              <a:t>и представления данных. Большие </a:t>
            </a:r>
            <a:r>
              <a:rPr lang="ru-RU" dirty="0" smtClean="0">
                <a:latin typeface="Arial" panose="020B0604020202020204" pitchFamily="34" charset="0"/>
                <a:cs typeface="Arial" panose="020B0604020202020204" pitchFamily="34" charset="0"/>
              </a:rPr>
              <a:t>данные</a:t>
            </a:r>
            <a:r>
              <a:rPr lang="ru-RU" dirty="0">
                <a:latin typeface="Arial" panose="020B0604020202020204" pitchFamily="34" charset="0"/>
                <a:cs typeface="Arial" panose="020B0604020202020204" pitchFamily="34" charset="0"/>
              </a:rPr>
              <a:t>. Машинное </a:t>
            </a:r>
            <a:r>
              <a:rPr lang="ru-RU" dirty="0" smtClean="0">
                <a:latin typeface="Arial" panose="020B0604020202020204" pitchFamily="34" charset="0"/>
                <a:cs typeface="Arial" panose="020B0604020202020204" pitchFamily="34" charset="0"/>
              </a:rPr>
              <a:t>обучение. </a:t>
            </a:r>
            <a:r>
              <a:rPr lang="ru-RU" i="1" dirty="0" smtClean="0">
                <a:latin typeface="Arial" panose="020B0604020202020204" pitchFamily="34" charset="0"/>
                <a:cs typeface="Arial" panose="020B0604020202020204" pitchFamily="34" charset="0"/>
              </a:rPr>
              <a:t>Интеллектуальный анализ данных.</a:t>
            </a:r>
            <a:endParaRPr lang="ru-RU" i="1" dirty="0">
              <a:latin typeface="Arial" panose="020B0604020202020204" pitchFamily="34" charset="0"/>
              <a:cs typeface="Arial" panose="020B0604020202020204" pitchFamily="34" charset="0"/>
            </a:endParaRPr>
          </a:p>
        </p:txBody>
      </p:sp>
      <p:sp>
        <p:nvSpPr>
          <p:cNvPr id="19" name="TextBox 18"/>
          <p:cNvSpPr txBox="1"/>
          <p:nvPr/>
        </p:nvSpPr>
        <p:spPr>
          <a:xfrm>
            <a:off x="5407139" y="75606"/>
            <a:ext cx="142058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Задание </a:t>
            </a:r>
            <a:r>
              <a:rPr lang="en-US" dirty="0" smtClean="0">
                <a:latin typeface="Arial" panose="020B0604020202020204" pitchFamily="34" charset="0"/>
                <a:cs typeface="Arial" panose="020B0604020202020204" pitchFamily="34" charset="0"/>
              </a:rPr>
              <a:t>27</a:t>
            </a:r>
            <a:endParaRPr lang="ru-RU" dirty="0">
              <a:latin typeface="Arial" panose="020B0604020202020204" pitchFamily="34" charset="0"/>
              <a:cs typeface="Arial" panose="020B0604020202020204" pitchFamily="34" charset="0"/>
            </a:endParaRPr>
          </a:p>
        </p:txBody>
      </p:sp>
      <p:grpSp>
        <p:nvGrpSpPr>
          <p:cNvPr id="23" name="Группа 22"/>
          <p:cNvGrpSpPr/>
          <p:nvPr/>
        </p:nvGrpSpPr>
        <p:grpSpPr>
          <a:xfrm>
            <a:off x="295982" y="3444619"/>
            <a:ext cx="2538658" cy="1157861"/>
            <a:chOff x="276225" y="314325"/>
            <a:chExt cx="2709863" cy="2162385"/>
          </a:xfrm>
        </p:grpSpPr>
        <p:sp>
          <p:nvSpPr>
            <p:cNvPr id="24" name="Скругленный прямоугольник 23"/>
            <p:cNvSpPr/>
            <p:nvPr/>
          </p:nvSpPr>
          <p:spPr>
            <a:xfrm>
              <a:off x="276225" y="314325"/>
              <a:ext cx="2709863" cy="2162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33389" y="420677"/>
              <a:ext cx="2343150" cy="1441470"/>
            </a:xfrm>
            <a:prstGeom prst="rect">
              <a:avLst/>
            </a:prstGeom>
          </p:spPr>
          <p:txBody>
            <a:bodyPr wrap="square">
              <a:spAutoFit/>
            </a:bodyPr>
            <a:lstStyle/>
            <a:p>
              <a:pPr algn="ctr"/>
              <a:r>
                <a:rPr lang="ru-RU" sz="2000" dirty="0">
                  <a:solidFill>
                    <a:schemeClr val="bg1"/>
                  </a:solidFill>
                  <a:latin typeface="Arial" panose="020B0604020202020204" pitchFamily="34" charset="0"/>
                  <a:cs typeface="Arial" panose="020B0604020202020204" pitchFamily="34" charset="0"/>
                </a:rPr>
                <a:t>Спецификация КИМ ЕГЭ 2025 г.</a:t>
              </a:r>
              <a:endParaRPr lang="ru-RU" sz="2000" dirty="0" smtClean="0">
                <a:solidFill>
                  <a:schemeClr val="bg1"/>
                </a:solidFill>
                <a:latin typeface="Arial" panose="020B0604020202020204" pitchFamily="34" charset="0"/>
                <a:cs typeface="Arial" panose="020B0604020202020204" pitchFamily="34" charset="0"/>
              </a:endParaRPr>
            </a:p>
          </p:txBody>
        </p:sp>
      </p:grpSp>
      <p:sp>
        <p:nvSpPr>
          <p:cNvPr id="26" name="Прямоугольник 25"/>
          <p:cNvSpPr/>
          <p:nvPr/>
        </p:nvSpPr>
        <p:spPr>
          <a:xfrm>
            <a:off x="3094742" y="3293239"/>
            <a:ext cx="9480697" cy="1754326"/>
          </a:xfrm>
          <a:prstGeom prst="rect">
            <a:avLst/>
          </a:prstGeom>
        </p:spPr>
        <p:txBody>
          <a:bodyPr wrap="square">
            <a:spAutoFit/>
          </a:bodyPr>
          <a:lstStyle/>
          <a:p>
            <a:r>
              <a:rPr lang="ru-RU" b="1" dirty="0">
                <a:latin typeface="Arial" panose="020B0604020202020204" pitchFamily="34" charset="0"/>
                <a:cs typeface="Arial" panose="020B0604020202020204" pitchFamily="34" charset="0"/>
              </a:rPr>
              <a:t>10. Изменения в КИМ ЕГЭ в 2025 году по сравнению с 2024 годом</a:t>
            </a:r>
          </a:p>
          <a:p>
            <a:r>
              <a:rPr lang="ru-RU" dirty="0">
                <a:latin typeface="Arial" panose="020B0604020202020204" pitchFamily="34" charset="0"/>
                <a:cs typeface="Arial" panose="020B0604020202020204" pitchFamily="34" charset="0"/>
              </a:rPr>
              <a:t>Изменения структуры КИМ отсутствуют.</a:t>
            </a:r>
          </a:p>
          <a:p>
            <a:r>
              <a:rPr lang="ru-RU" dirty="0">
                <a:latin typeface="Arial" panose="020B0604020202020204" pitchFamily="34" charset="0"/>
                <a:cs typeface="Arial" panose="020B0604020202020204" pitchFamily="34" charset="0"/>
              </a:rPr>
              <a:t>Задание 27 в 2025 г. будет проверять умение выполнять</a:t>
            </a:r>
          </a:p>
          <a:p>
            <a:r>
              <a:rPr lang="ru-RU" dirty="0">
                <a:latin typeface="Arial" panose="020B0604020202020204" pitchFamily="34" charset="0"/>
                <a:cs typeface="Arial" panose="020B0604020202020204" pitchFamily="34" charset="0"/>
              </a:rPr>
              <a:t>последовательность решения задач анализа данных: сбор первичных данных,</a:t>
            </a:r>
          </a:p>
          <a:p>
            <a:r>
              <a:rPr lang="ru-RU" dirty="0">
                <a:latin typeface="Arial" panose="020B0604020202020204" pitchFamily="34" charset="0"/>
                <a:cs typeface="Arial" panose="020B0604020202020204" pitchFamily="34" charset="0"/>
              </a:rPr>
              <a:t>очистка и оценка качества данных, выбор и построение модели,</a:t>
            </a:r>
          </a:p>
          <a:p>
            <a:r>
              <a:rPr lang="ru-RU" dirty="0">
                <a:latin typeface="Arial" panose="020B0604020202020204" pitchFamily="34" charset="0"/>
                <a:cs typeface="Arial" panose="020B0604020202020204" pitchFamily="34" charset="0"/>
              </a:rPr>
              <a:t>преобразование данных, визуализация данных, интерпретация результатов.</a:t>
            </a:r>
          </a:p>
        </p:txBody>
      </p:sp>
    </p:spTree>
    <p:extLst>
      <p:ext uri="{BB962C8B-B14F-4D97-AF65-F5344CB8AC3E}">
        <p14:creationId xmlns:p14="http://schemas.microsoft.com/office/powerpoint/2010/main" val="3701692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128343" y="624543"/>
            <a:ext cx="2081212" cy="1129863"/>
            <a:chOff x="276225" y="314326"/>
            <a:chExt cx="2709863" cy="3137087"/>
          </a:xfrm>
        </p:grpSpPr>
        <p:sp>
          <p:nvSpPr>
            <p:cNvPr id="16" name="Скругленный прямоугольник 15"/>
            <p:cNvSpPr/>
            <p:nvPr/>
          </p:nvSpPr>
          <p:spPr>
            <a:xfrm>
              <a:off x="276225" y="314326"/>
              <a:ext cx="2709863" cy="313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33388" y="420679"/>
              <a:ext cx="2409825" cy="2586972"/>
            </a:xfrm>
            <a:prstGeom prst="rect">
              <a:avLst/>
            </a:prstGeom>
          </p:spPr>
          <p:txBody>
            <a:bodyPr wrap="square">
              <a:spAutoFit/>
            </a:bodyPr>
            <a:lstStyle/>
            <a:p>
              <a:pPr algn="ctr"/>
              <a:r>
                <a:rPr lang="ru-RU" sz="2000" dirty="0">
                  <a:solidFill>
                    <a:schemeClr val="bg1"/>
                  </a:solidFill>
                </a:rPr>
                <a:t>Кодификатор</a:t>
              </a:r>
            </a:p>
            <a:p>
              <a:pPr algn="ctr"/>
              <a:r>
                <a:rPr lang="ru-RU" sz="2000" dirty="0">
                  <a:solidFill>
                    <a:schemeClr val="bg1"/>
                  </a:solidFill>
                </a:rPr>
                <a:t>проверяемых требований</a:t>
              </a:r>
            </a:p>
          </p:txBody>
        </p:sp>
      </p:grpSp>
      <p:pic>
        <p:nvPicPr>
          <p:cNvPr id="20" name="Рисунок 19"/>
          <p:cNvPicPr>
            <a:picLocks noChangeAspect="1"/>
          </p:cNvPicPr>
          <p:nvPr/>
        </p:nvPicPr>
        <p:blipFill>
          <a:blip r:embed="rId2"/>
          <a:stretch>
            <a:fillRect/>
          </a:stretch>
        </p:blipFill>
        <p:spPr>
          <a:xfrm>
            <a:off x="128343" y="2834658"/>
            <a:ext cx="6851576" cy="1303140"/>
          </a:xfrm>
          <a:prstGeom prst="rect">
            <a:avLst/>
          </a:prstGeom>
        </p:spPr>
      </p:pic>
      <p:sp>
        <p:nvSpPr>
          <p:cNvPr id="19" name="TextBox 18"/>
          <p:cNvSpPr txBox="1"/>
          <p:nvPr/>
        </p:nvSpPr>
        <p:spPr>
          <a:xfrm>
            <a:off x="5407139" y="75606"/>
            <a:ext cx="1420582"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Задание </a:t>
            </a:r>
            <a:r>
              <a:rPr lang="en-US" dirty="0" smtClean="0">
                <a:latin typeface="Arial" panose="020B0604020202020204" pitchFamily="34" charset="0"/>
                <a:cs typeface="Arial" panose="020B0604020202020204" pitchFamily="34" charset="0"/>
              </a:rPr>
              <a:t>27</a:t>
            </a:r>
            <a:endParaRPr lang="ru-RU"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8906" y="618908"/>
            <a:ext cx="9720000" cy="789485"/>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9778" y="1350325"/>
            <a:ext cx="9720000" cy="1499316"/>
          </a:xfrm>
          <a:prstGeom prst="rect">
            <a:avLst/>
          </a:prstGeom>
        </p:spPr>
      </p:pic>
      <p:pic>
        <p:nvPicPr>
          <p:cNvPr id="14" name="Рисунок 13"/>
          <p:cNvPicPr>
            <a:picLocks noChangeAspect="1"/>
          </p:cNvPicPr>
          <p:nvPr/>
        </p:nvPicPr>
        <p:blipFill>
          <a:blip r:embed="rId5"/>
          <a:stretch>
            <a:fillRect/>
          </a:stretch>
        </p:blipFill>
        <p:spPr>
          <a:xfrm>
            <a:off x="107582" y="4134057"/>
            <a:ext cx="6872337" cy="2055027"/>
          </a:xfrm>
          <a:prstGeom prst="rect">
            <a:avLst/>
          </a:prstGeom>
        </p:spPr>
      </p:pic>
      <p:pic>
        <p:nvPicPr>
          <p:cNvPr id="22" name="Рисунок 21"/>
          <p:cNvPicPr>
            <a:picLocks noChangeAspect="1"/>
          </p:cNvPicPr>
          <p:nvPr/>
        </p:nvPicPr>
        <p:blipFill>
          <a:blip r:embed="rId6"/>
          <a:stretch>
            <a:fillRect/>
          </a:stretch>
        </p:blipFill>
        <p:spPr>
          <a:xfrm>
            <a:off x="5407139" y="5564063"/>
            <a:ext cx="6612639" cy="1033225"/>
          </a:xfrm>
          <a:prstGeom prst="rect">
            <a:avLst/>
          </a:prstGeom>
        </p:spPr>
      </p:pic>
    </p:spTree>
    <p:extLst>
      <p:ext uri="{BB962C8B-B14F-4D97-AF65-F5344CB8AC3E}">
        <p14:creationId xmlns:p14="http://schemas.microsoft.com/office/powerpoint/2010/main" val="8811920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120" y="248424"/>
            <a:ext cx="6096000" cy="5078313"/>
          </a:xfrm>
          <a:prstGeom prst="rect">
            <a:avLst/>
          </a:prstGeom>
        </p:spPr>
        <p:txBody>
          <a:bodyPr>
            <a:spAutoFit/>
          </a:bodyPr>
          <a:lstStyle/>
          <a:p>
            <a:r>
              <a:rPr lang="ru-RU" dirty="0" smtClean="0">
                <a:latin typeface="Arial" panose="020B0604020202020204" pitchFamily="34" charset="0"/>
                <a:cs typeface="Arial" panose="020B0604020202020204" pitchFamily="34" charset="0"/>
              </a:rPr>
              <a:t>С.С</a:t>
            </a:r>
            <a:r>
              <a:rPr lang="ru-RU" dirty="0">
                <a:latin typeface="Arial" panose="020B0604020202020204" pitchFamily="34" charset="0"/>
                <a:cs typeface="Arial" panose="020B0604020202020204" pitchFamily="34" charset="0"/>
              </a:rPr>
              <a:t>. Крылов, руководитель разработчиков </a:t>
            </a:r>
            <a:r>
              <a:rPr lang="ru-RU" dirty="0" err="1">
                <a:latin typeface="Arial" panose="020B0604020202020204" pitchFamily="34" charset="0"/>
                <a:cs typeface="Arial" panose="020B0604020202020204" pitchFamily="34" charset="0"/>
              </a:rPr>
              <a:t>КИМов</a:t>
            </a:r>
            <a:r>
              <a:rPr lang="ru-RU" dirty="0">
                <a:latin typeface="Arial" panose="020B0604020202020204" pitchFamily="34" charset="0"/>
                <a:cs typeface="Arial" panose="020B0604020202020204" pitchFamily="34" charset="0"/>
              </a:rPr>
              <a:t> ЕГЭ, выступал на Всероссийском съезде учителей информатики, который проходил в 2024 году в Образовательном центре «Сириус</a:t>
            </a:r>
            <a:r>
              <a:rPr lang="ru-RU" dirty="0" smtClean="0">
                <a:latin typeface="Arial" panose="020B0604020202020204" pitchFamily="34" charset="0"/>
                <a:cs typeface="Arial" panose="020B0604020202020204" pitchFamily="34" charset="0"/>
              </a:rPr>
              <a:t>».</a:t>
            </a:r>
          </a:p>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Условие </a:t>
            </a:r>
            <a:r>
              <a:rPr lang="ru-RU" dirty="0">
                <a:latin typeface="Arial" panose="020B0604020202020204" pitchFamily="34" charset="0"/>
                <a:cs typeface="Arial" panose="020B0604020202020204" pitchFamily="34" charset="0"/>
              </a:rPr>
              <a:t>задачи на самом экзамене будет похожим на демонстрационный вариант. А именно, задание будет на кластеризацию, т.е. выделение групп точек и количество точек в задачах А и Б </a:t>
            </a:r>
            <a:r>
              <a:rPr lang="ru-RU" dirty="0" smtClean="0">
                <a:latin typeface="Arial" panose="020B0604020202020204" pitchFamily="34" charset="0"/>
                <a:cs typeface="Arial" panose="020B0604020202020204" pitchFamily="34" charset="0"/>
              </a:rPr>
              <a:t>с </a:t>
            </a:r>
            <a:r>
              <a:rPr lang="ru-RU" dirty="0">
                <a:latin typeface="Arial" panose="020B0604020202020204" pitchFamily="34" charset="0"/>
                <a:cs typeface="Arial" panose="020B0604020202020204" pitchFamily="34" charset="0"/>
              </a:rPr>
              <a:t>некоторыми </a:t>
            </a:r>
            <a:r>
              <a:rPr lang="ru-RU" dirty="0" smtClean="0">
                <a:latin typeface="Arial" panose="020B0604020202020204" pitchFamily="34" charset="0"/>
                <a:cs typeface="Arial" panose="020B0604020202020204" pitchFamily="34" charset="0"/>
              </a:rPr>
              <a:t>вариациями. </a:t>
            </a:r>
          </a:p>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Возможны </a:t>
            </a:r>
            <a:r>
              <a:rPr lang="ru-RU" dirty="0">
                <a:latin typeface="Arial" panose="020B0604020202020204" pitchFamily="34" charset="0"/>
                <a:cs typeface="Arial" panose="020B0604020202020204" pitchFamily="34" charset="0"/>
              </a:rPr>
              <a:t>усложнения задачи:</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добавление </a:t>
            </a:r>
            <a:r>
              <a:rPr lang="ru-RU" dirty="0">
                <a:latin typeface="Arial" panose="020B0604020202020204" pitchFamily="34" charset="0"/>
                <a:cs typeface="Arial" panose="020B0604020202020204" pitchFamily="34" charset="0"/>
              </a:rPr>
              <a:t>аномалий, некоего шума, т.е. точек не относящихся к кластерам</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расположение </a:t>
            </a:r>
            <a:r>
              <a:rPr lang="ru-RU" dirty="0">
                <a:latin typeface="Arial" panose="020B0604020202020204" pitchFamily="34" charset="0"/>
                <a:cs typeface="Arial" panose="020B0604020202020204" pitchFamily="34" charset="0"/>
              </a:rPr>
              <a:t>кластеров, усложняющее их разделение </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увеличение </a:t>
            </a:r>
            <a:r>
              <a:rPr lang="ru-RU" dirty="0">
                <a:latin typeface="Arial" panose="020B0604020202020204" pitchFamily="34" charset="0"/>
                <a:cs typeface="Arial" panose="020B0604020202020204" pitchFamily="34" charset="0"/>
              </a:rPr>
              <a:t>количества кластеров в разумных пределах</a:t>
            </a:r>
          </a:p>
        </p:txBody>
      </p:sp>
      <p:sp>
        <p:nvSpPr>
          <p:cNvPr id="3" name="Прямоугольник 2"/>
          <p:cNvSpPr/>
          <p:nvPr/>
        </p:nvSpPr>
        <p:spPr>
          <a:xfrm>
            <a:off x="6294120" y="248424"/>
            <a:ext cx="5577840" cy="5909310"/>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Курс «Информатика </a:t>
            </a:r>
            <a:r>
              <a:rPr lang="ru-RU" dirty="0">
                <a:latin typeface="Arial" panose="020B0604020202020204" pitchFamily="34" charset="0"/>
                <a:cs typeface="Arial" panose="020B0604020202020204" pitchFamily="34" charset="0"/>
              </a:rPr>
              <a:t>ЕГЭ 2025 - Задание 27 на Анализ Данных - </a:t>
            </a:r>
            <a:r>
              <a:rPr lang="ru-RU" dirty="0" err="1">
                <a:latin typeface="Arial" panose="020B0604020202020204" pitchFamily="34" charset="0"/>
                <a:cs typeface="Arial" panose="020B0604020202020204" pitchFamily="34" charset="0"/>
              </a:rPr>
              <a:t>Alex</a:t>
            </a:r>
            <a:r>
              <a:rPr lang="ru-RU" dirty="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Danov</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hlinkClick r:id="rId2"/>
              </a:rPr>
              <a:t>https://</a:t>
            </a:r>
            <a:r>
              <a:rPr lang="ru-RU" dirty="0" smtClean="0">
                <a:latin typeface="Arial" panose="020B0604020202020204" pitchFamily="34" charset="0"/>
                <a:cs typeface="Arial" panose="020B0604020202020204" pitchFamily="34" charset="0"/>
                <a:hlinkClick r:id="rId2"/>
              </a:rPr>
              <a:t>stepik.org/course/220804</a:t>
            </a:r>
            <a:r>
              <a:rPr lang="ru-RU" dirty="0" smtClean="0">
                <a:latin typeface="Arial" panose="020B0604020202020204" pitchFamily="34" charset="0"/>
                <a:cs typeface="Arial" panose="020B0604020202020204" pitchFamily="34" charset="0"/>
              </a:rPr>
              <a:t> </a:t>
            </a:r>
          </a:p>
          <a:p>
            <a:endParaRPr lang="ru-RU" dirty="0">
              <a:latin typeface="Arial" panose="020B0604020202020204" pitchFamily="34" charset="0"/>
              <a:cs typeface="Arial" panose="020B0604020202020204" pitchFamily="34" charset="0"/>
            </a:endParaRPr>
          </a:p>
          <a:p>
            <a:r>
              <a:rPr lang="ru-RU" b="1" dirty="0">
                <a:latin typeface="Arial" panose="020B0604020202020204" pitchFamily="34" charset="0"/>
                <a:cs typeface="Arial" panose="020B0604020202020204" pitchFamily="34" charset="0"/>
              </a:rPr>
              <a:t>Как готовиться к ЕГЭ-2025 к заданию 27</a:t>
            </a:r>
            <a:r>
              <a:rPr lang="ru-RU"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разобраться </a:t>
            </a:r>
            <a:r>
              <a:rPr lang="ru-RU" dirty="0">
                <a:latin typeface="Arial" panose="020B0604020202020204" pitchFamily="34" charset="0"/>
                <a:cs typeface="Arial" panose="020B0604020202020204" pitchFamily="34" charset="0"/>
              </a:rPr>
              <a:t>с этапами анализа дынных</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научиться </a:t>
            </a:r>
            <a:r>
              <a:rPr lang="ru-RU" dirty="0">
                <a:latin typeface="Arial" panose="020B0604020202020204" pitchFamily="34" charset="0"/>
                <a:cs typeface="Arial" panose="020B0604020202020204" pitchFamily="34" charset="0"/>
              </a:rPr>
              <a:t>подготавливать данные в эл/</a:t>
            </a:r>
            <a:r>
              <a:rPr lang="ru-RU" dirty="0" err="1">
                <a:latin typeface="Arial" panose="020B0604020202020204" pitchFamily="34" charset="0"/>
                <a:cs typeface="Arial" panose="020B0604020202020204" pitchFamily="34" charset="0"/>
              </a:rPr>
              <a:t>таб</a:t>
            </a:r>
            <a:r>
              <a:rPr lang="ru-RU" dirty="0">
                <a:latin typeface="Arial" panose="020B0604020202020204" pitchFamily="34" charset="0"/>
                <a:cs typeface="Arial" panose="020B0604020202020204" pitchFamily="34" charset="0"/>
              </a:rPr>
              <a:t> и на </a:t>
            </a:r>
            <a:r>
              <a:rPr lang="ru-RU" dirty="0" err="1">
                <a:latin typeface="Arial" panose="020B0604020202020204" pitchFamily="34" charset="0"/>
                <a:cs typeface="Arial" panose="020B0604020202020204" pitchFamily="34" charset="0"/>
              </a:rPr>
              <a:t>Python</a:t>
            </a: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разобраться </a:t>
            </a:r>
            <a:r>
              <a:rPr lang="ru-RU" dirty="0">
                <a:latin typeface="Arial" panose="020B0604020202020204" pitchFamily="34" charset="0"/>
                <a:cs typeface="Arial" panose="020B0604020202020204" pitchFamily="34" charset="0"/>
              </a:rPr>
              <a:t>с базовой терминологией в машинном обучении</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понять </a:t>
            </a:r>
            <a:r>
              <a:rPr lang="ru-RU" dirty="0">
                <a:latin typeface="Arial" panose="020B0604020202020204" pitchFamily="34" charset="0"/>
                <a:cs typeface="Arial" panose="020B0604020202020204" pitchFamily="34" charset="0"/>
              </a:rPr>
              <a:t>роль кластеризации среди других задач машинного обучения</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научиться </a:t>
            </a:r>
            <a:r>
              <a:rPr lang="ru-RU" dirty="0">
                <a:latin typeface="Arial" panose="020B0604020202020204" pitchFamily="34" charset="0"/>
                <a:cs typeface="Arial" panose="020B0604020202020204" pitchFamily="34" charset="0"/>
              </a:rPr>
              <a:t>выделять кластеры по условию в </a:t>
            </a:r>
            <a:r>
              <a:rPr lang="ru-RU" dirty="0" smtClean="0">
                <a:latin typeface="Arial" panose="020B0604020202020204" pitchFamily="34" charset="0"/>
                <a:cs typeface="Arial" panose="020B0604020202020204" pitchFamily="34" charset="0"/>
              </a:rPr>
              <a:t>ЭТ</a:t>
            </a:r>
            <a:endParaRPr lang="ru-R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научиться </a:t>
            </a:r>
            <a:r>
              <a:rPr lang="ru-RU" dirty="0">
                <a:latin typeface="Arial" panose="020B0604020202020204" pitchFamily="34" charset="0"/>
                <a:cs typeface="Arial" panose="020B0604020202020204" pitchFamily="34" charset="0"/>
              </a:rPr>
              <a:t>выделять кластеры алгоритмом кластеризации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разобраться </a:t>
            </a:r>
            <a:r>
              <a:rPr lang="ru-RU" dirty="0">
                <a:latin typeface="Arial" panose="020B0604020202020204" pitchFamily="34" charset="0"/>
                <a:cs typeface="Arial" panose="020B0604020202020204" pitchFamily="34" charset="0"/>
              </a:rPr>
              <a:t>со свойствами кластеров и как их вычислить</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научиться </a:t>
            </a:r>
            <a:r>
              <a:rPr lang="ru-RU" dirty="0">
                <a:latin typeface="Arial" panose="020B0604020202020204" pitchFamily="34" charset="0"/>
                <a:cs typeface="Arial" panose="020B0604020202020204" pitchFamily="34" charset="0"/>
              </a:rPr>
              <a:t>визуализировать данные, в </a:t>
            </a:r>
            <a:r>
              <a:rPr lang="ru-RU" dirty="0" smtClean="0">
                <a:latin typeface="Arial" panose="020B0604020202020204" pitchFamily="34" charset="0"/>
                <a:cs typeface="Arial" panose="020B0604020202020204" pitchFamily="34" charset="0"/>
              </a:rPr>
              <a:t>ЭТ </a:t>
            </a:r>
            <a:r>
              <a:rPr lang="ru-RU" dirty="0">
                <a:latin typeface="Arial" panose="020B0604020202020204" pitchFamily="34" charset="0"/>
                <a:cs typeface="Arial" panose="020B0604020202020204" pitchFamily="34" charset="0"/>
              </a:rPr>
              <a:t>и на </a:t>
            </a:r>
            <a:r>
              <a:rPr lang="ru-RU" dirty="0" err="1">
                <a:latin typeface="Arial" panose="020B0604020202020204" pitchFamily="34" charset="0"/>
                <a:cs typeface="Arial" panose="020B0604020202020204" pitchFamily="34" charset="0"/>
              </a:rPr>
              <a:t>Python</a:t>
            </a:r>
            <a:r>
              <a:rPr lang="ru-RU" dirty="0">
                <a:latin typeface="Arial" panose="020B0604020202020204" pitchFamily="34" charset="0"/>
                <a:cs typeface="Arial" panose="020B0604020202020204" pitchFamily="34" charset="0"/>
              </a:rPr>
              <a:t> стандартными библиотеками </a:t>
            </a: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научиться </a:t>
            </a:r>
            <a:r>
              <a:rPr lang="ru-RU" dirty="0">
                <a:latin typeface="Arial" panose="020B0604020202020204" pitchFamily="34" charset="0"/>
                <a:cs typeface="Arial" panose="020B0604020202020204" pitchFamily="34" charset="0"/>
              </a:rPr>
              <a:t>читать свойства кластеров на </a:t>
            </a:r>
            <a:r>
              <a:rPr lang="ru-RU" dirty="0" smtClean="0">
                <a:latin typeface="Arial" panose="020B0604020202020204" pitchFamily="34" charset="0"/>
                <a:cs typeface="Arial" panose="020B0604020202020204" pitchFamily="34" charset="0"/>
              </a:rPr>
              <a:t>визуализации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17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5280" y="0"/>
            <a:ext cx="11521440" cy="6858000"/>
          </a:xfrm>
          <a:prstGeom prst="rect">
            <a:avLst/>
          </a:prstGeom>
        </p:spPr>
      </p:pic>
    </p:spTree>
    <p:extLst>
      <p:ext uri="{BB962C8B-B14F-4D97-AF65-F5344CB8AC3E}">
        <p14:creationId xmlns:p14="http://schemas.microsoft.com/office/powerpoint/2010/main" val="61264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5472" y="914400"/>
            <a:ext cx="7769717" cy="4868091"/>
          </a:xfrm>
          <a:prstGeom prst="rect">
            <a:avLst/>
          </a:prstGeom>
        </p:spPr>
      </p:pic>
    </p:spTree>
    <p:extLst>
      <p:ext uri="{BB962C8B-B14F-4D97-AF65-F5344CB8AC3E}">
        <p14:creationId xmlns:p14="http://schemas.microsoft.com/office/powerpoint/2010/main" val="2614052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1922" y="123825"/>
            <a:ext cx="7305675" cy="661035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521" y="245745"/>
            <a:ext cx="4424362" cy="2780477"/>
          </a:xfrm>
          <a:prstGeom prst="rect">
            <a:avLst/>
          </a:prstGeom>
        </p:spPr>
      </p:pic>
    </p:spTree>
    <p:extLst>
      <p:ext uri="{BB962C8B-B14F-4D97-AF65-F5344CB8AC3E}">
        <p14:creationId xmlns:p14="http://schemas.microsoft.com/office/powerpoint/2010/main" val="2497116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 y="228600"/>
            <a:ext cx="1176669"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Задача А</a:t>
            </a:r>
            <a:endParaRPr lang="ru-RU"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752" y="597932"/>
            <a:ext cx="4083234" cy="2041617"/>
          </a:xfrm>
          <a:prstGeom prst="rect">
            <a:avLst/>
          </a:prstGeom>
        </p:spPr>
      </p:pic>
      <p:sp>
        <p:nvSpPr>
          <p:cNvPr id="4" name="TextBox 3"/>
          <p:cNvSpPr txBox="1"/>
          <p:nvPr/>
        </p:nvSpPr>
        <p:spPr>
          <a:xfrm>
            <a:off x="301752" y="2624328"/>
            <a:ext cx="4083234" cy="1200329"/>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1 кластер – </a:t>
            </a:r>
            <a:r>
              <a:rPr lang="en-US" dirty="0" smtClean="0">
                <a:latin typeface="Arial" panose="020B0604020202020204" pitchFamily="34" charset="0"/>
                <a:cs typeface="Arial" panose="020B0604020202020204" pitchFamily="34" charset="0"/>
              </a:rPr>
              <a:t>x &lt; 1</a:t>
            </a:r>
          </a:p>
          <a:p>
            <a:r>
              <a:rPr lang="en-US" dirty="0" smtClean="0">
                <a:latin typeface="Arial" panose="020B0604020202020204" pitchFamily="34" charset="0"/>
                <a:cs typeface="Arial" panose="020B0604020202020204" pitchFamily="34" charset="0"/>
              </a:rPr>
              <a:t>2 </a:t>
            </a:r>
            <a:r>
              <a:rPr lang="ru-RU" dirty="0" smtClean="0">
                <a:latin typeface="Arial" panose="020B0604020202020204" pitchFamily="34" charset="0"/>
                <a:cs typeface="Arial" panose="020B0604020202020204" pitchFamily="34" charset="0"/>
              </a:rPr>
              <a:t>кластер – </a:t>
            </a:r>
            <a:r>
              <a:rPr lang="en-US" dirty="0" smtClean="0">
                <a:latin typeface="Arial" panose="020B0604020202020204" pitchFamily="34" charset="0"/>
                <a:cs typeface="Arial" panose="020B0604020202020204" pitchFamily="34" charset="0"/>
              </a:rPr>
              <a:t>x &gt; 1</a:t>
            </a:r>
          </a:p>
          <a:p>
            <a:endParaRPr lang="en-US"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Заменим разделительные «,» на «.»</a:t>
            </a:r>
            <a:endParaRPr lang="ru-RU"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753" y="3824657"/>
            <a:ext cx="4083234" cy="1969460"/>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5079" y="228600"/>
            <a:ext cx="7609466" cy="6388479"/>
          </a:xfrm>
          <a:prstGeom prst="rect">
            <a:avLst/>
          </a:prstGeom>
        </p:spPr>
      </p:pic>
    </p:spTree>
    <p:extLst>
      <p:ext uri="{BB962C8B-B14F-4D97-AF65-F5344CB8AC3E}">
        <p14:creationId xmlns:p14="http://schemas.microsoft.com/office/powerpoint/2010/main" val="2670451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 y="228600"/>
            <a:ext cx="1176669"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Задача </a:t>
            </a:r>
            <a:r>
              <a:rPr lang="en-US" dirty="0" smtClean="0">
                <a:latin typeface="Arial" panose="020B0604020202020204" pitchFamily="34" charset="0"/>
                <a:cs typeface="Arial" panose="020B0604020202020204" pitchFamily="34" charset="0"/>
              </a:rPr>
              <a:t>B</a:t>
            </a:r>
            <a:endParaRPr lang="ru-RU" dirty="0">
              <a:latin typeface="Arial" panose="020B0604020202020204" pitchFamily="34" charset="0"/>
              <a:cs typeface="Arial" panose="020B0604020202020204" pitchFamily="34" charset="0"/>
            </a:endParaRPr>
          </a:p>
        </p:txBody>
      </p:sp>
      <p:sp>
        <p:nvSpPr>
          <p:cNvPr id="4" name="TextBox 3"/>
          <p:cNvSpPr txBox="1"/>
          <p:nvPr/>
        </p:nvSpPr>
        <p:spPr>
          <a:xfrm>
            <a:off x="301752" y="2624328"/>
            <a:ext cx="4083234" cy="1477328"/>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1 кластер – </a:t>
            </a:r>
            <a:r>
              <a:rPr lang="en-US" dirty="0" smtClean="0">
                <a:latin typeface="Arial" panose="020B0604020202020204" pitchFamily="34" charset="0"/>
                <a:cs typeface="Arial" panose="020B0604020202020204" pitchFamily="34" charset="0"/>
              </a:rPr>
              <a:t>x &gt; 5</a:t>
            </a:r>
          </a:p>
          <a:p>
            <a:r>
              <a:rPr lang="en-US" dirty="0" smtClean="0">
                <a:latin typeface="Arial" panose="020B0604020202020204" pitchFamily="34" charset="0"/>
                <a:cs typeface="Arial" panose="020B0604020202020204" pitchFamily="34" charset="0"/>
              </a:rPr>
              <a:t>2 </a:t>
            </a:r>
            <a:r>
              <a:rPr lang="ru-RU" dirty="0" smtClean="0">
                <a:latin typeface="Arial" panose="020B0604020202020204" pitchFamily="34" charset="0"/>
                <a:cs typeface="Arial" panose="020B0604020202020204" pitchFamily="34" charset="0"/>
              </a:rPr>
              <a:t>кластер – </a:t>
            </a:r>
            <a:r>
              <a:rPr lang="en-US" dirty="0" smtClean="0">
                <a:latin typeface="Arial" panose="020B0604020202020204" pitchFamily="34" charset="0"/>
                <a:cs typeface="Arial" panose="020B0604020202020204" pitchFamily="34" charset="0"/>
              </a:rPr>
              <a:t>x &lt; 5; y &lt; 4</a:t>
            </a:r>
          </a:p>
          <a:p>
            <a:r>
              <a:rPr lang="en-US" dirty="0" smtClean="0">
                <a:latin typeface="Arial" panose="020B0604020202020204" pitchFamily="34" charset="0"/>
                <a:cs typeface="Arial" panose="020B0604020202020204" pitchFamily="34" charset="0"/>
              </a:rPr>
              <a:t>3 </a:t>
            </a:r>
            <a:r>
              <a:rPr lang="ru-RU" dirty="0" smtClean="0">
                <a:latin typeface="Arial" panose="020B0604020202020204" pitchFamily="34" charset="0"/>
                <a:cs typeface="Arial" panose="020B0604020202020204" pitchFamily="34" charset="0"/>
              </a:rPr>
              <a:t>кластер – </a:t>
            </a:r>
            <a:r>
              <a:rPr lang="en-US" dirty="0" smtClean="0">
                <a:latin typeface="Arial" panose="020B0604020202020204" pitchFamily="34" charset="0"/>
                <a:cs typeface="Arial" panose="020B0604020202020204" pitchFamily="34" charset="0"/>
              </a:rPr>
              <a:t>x &lt; 5; y &gt; 4</a:t>
            </a:r>
          </a:p>
          <a:p>
            <a:endParaRPr lang="en-US"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Заменим разделительные «,» на «.»</a:t>
            </a:r>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752" y="597932"/>
            <a:ext cx="4086565" cy="2026396"/>
          </a:xfrm>
          <a:prstGeom prst="rect">
            <a:avLst/>
          </a:prstGeom>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752" y="4101666"/>
            <a:ext cx="4086000" cy="2597166"/>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9704" y="230188"/>
            <a:ext cx="7562529" cy="6554660"/>
          </a:xfrm>
          <a:prstGeom prst="rect">
            <a:avLst/>
          </a:prstGeom>
        </p:spPr>
      </p:pic>
    </p:spTree>
    <p:extLst>
      <p:ext uri="{BB962C8B-B14F-4D97-AF65-F5344CB8AC3E}">
        <p14:creationId xmlns:p14="http://schemas.microsoft.com/office/powerpoint/2010/main" val="4018523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792" y="397871"/>
            <a:ext cx="11564112" cy="923330"/>
          </a:xfrm>
          <a:prstGeom prst="rect">
            <a:avLst/>
          </a:prstGeom>
        </p:spPr>
        <p:txBody>
          <a:bodyPr wrap="square">
            <a:spAutoFit/>
          </a:bodyPr>
          <a:lstStyle/>
          <a:p>
            <a:r>
              <a:rPr lang="ru-RU" dirty="0" smtClean="0">
                <a:latin typeface="Arial" panose="020B0604020202020204" pitchFamily="34" charset="0"/>
                <a:ea typeface="Calibri" panose="020F0502020204030204" pitchFamily="34" charset="0"/>
                <a:cs typeface="Arial" panose="020B0604020202020204" pitchFamily="34" charset="0"/>
              </a:rPr>
              <a:t>Возможные затруднения: не </a:t>
            </a:r>
            <a:r>
              <a:rPr lang="ru-RU" dirty="0">
                <a:latin typeface="Arial" panose="020B0604020202020204" pitchFamily="34" charset="0"/>
                <a:ea typeface="Calibri" panose="020F0502020204030204" pitchFamily="34" charset="0"/>
                <a:cs typeface="Arial" panose="020B0604020202020204" pitchFamily="34" charset="0"/>
              </a:rPr>
              <a:t>всегда </a:t>
            </a:r>
            <a:r>
              <a:rPr lang="ru-RU" dirty="0" smtClean="0">
                <a:latin typeface="Arial" panose="020B0604020202020204" pitchFamily="34" charset="0"/>
                <a:ea typeface="Calibri" panose="020F0502020204030204" pitchFamily="34" charset="0"/>
                <a:cs typeface="Arial" panose="020B0604020202020204" pitchFamily="34" charset="0"/>
              </a:rPr>
              <a:t>понятно, как </a:t>
            </a:r>
            <a:r>
              <a:rPr lang="ru-RU" dirty="0">
                <a:latin typeface="Arial" panose="020B0604020202020204" pitchFamily="34" charset="0"/>
                <a:ea typeface="Calibri" panose="020F0502020204030204" pitchFamily="34" charset="0"/>
                <a:cs typeface="Arial" panose="020B0604020202020204" pitchFamily="34" charset="0"/>
              </a:rPr>
              <a:t>разделить </a:t>
            </a:r>
            <a:r>
              <a:rPr lang="ru-RU" dirty="0" smtClean="0">
                <a:latin typeface="Arial" panose="020B0604020202020204" pitchFamily="34" charset="0"/>
                <a:ea typeface="Calibri" panose="020F0502020204030204" pitchFamily="34" charset="0"/>
                <a:cs typeface="Arial" panose="020B0604020202020204" pitchFamily="34" charset="0"/>
              </a:rPr>
              <a:t>точки на кластеры</a:t>
            </a:r>
            <a:r>
              <a:rPr lang="ru-RU" dirty="0">
                <a:latin typeface="Arial" panose="020B0604020202020204" pitchFamily="34" charset="0"/>
                <a:ea typeface="Calibri" panose="020F0502020204030204" pitchFamily="34" charset="0"/>
                <a:cs typeface="Arial" panose="020B0604020202020204" pitchFamily="34" charset="0"/>
              </a:rPr>
              <a:t>, используя только одну координату (т. е. только горизонтальные и вертикальные прямые</a:t>
            </a:r>
            <a:r>
              <a:rPr lang="ru-RU" dirty="0" smtClean="0">
                <a:latin typeface="Arial" panose="020B0604020202020204" pitchFamily="34" charset="0"/>
                <a:ea typeface="Calibri" panose="020F0502020204030204" pitchFamily="34" charset="0"/>
                <a:cs typeface="Arial" panose="020B0604020202020204" pitchFamily="34" charset="0"/>
              </a:rPr>
              <a:t>); определить уравнение наклонной прямой.</a:t>
            </a:r>
            <a:endParaRPr lang="ru-RU" dirty="0">
              <a:latin typeface="Arial" panose="020B0604020202020204" pitchFamily="34" charset="0"/>
              <a:cs typeface="Arial" panose="020B0604020202020204" pitchFamily="34" charset="0"/>
            </a:endParaRPr>
          </a:p>
        </p:txBody>
      </p:sp>
      <p:pic>
        <p:nvPicPr>
          <p:cNvPr id="1027" name="Рисунок 1"/>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057745" y="1321201"/>
            <a:ext cx="3197352" cy="27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7436" y="1309378"/>
            <a:ext cx="4514573" cy="2738592"/>
          </a:xfrm>
          <a:prstGeom prst="rect">
            <a:avLst/>
          </a:prstGeom>
        </p:spPr>
      </p:pic>
      <p:pic>
        <p:nvPicPr>
          <p:cNvPr id="4" name="Рисунок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3745" y="4047970"/>
            <a:ext cx="4158264" cy="2738592"/>
          </a:xfrm>
          <a:prstGeom prst="rect">
            <a:avLst/>
          </a:prstGeom>
        </p:spPr>
      </p:pic>
      <p:pic>
        <p:nvPicPr>
          <p:cNvPr id="6" name="Рисунок 5"/>
          <p:cNvPicPr>
            <a:picLocks noChangeAspect="1"/>
          </p:cNvPicPr>
          <p:nvPr/>
        </p:nvPicPr>
        <p:blipFill rotWithShape="1">
          <a:blip r:embed="rId6"/>
          <a:srcRect l="2814" t="4794" r="2755" b="5572"/>
          <a:stretch/>
        </p:blipFill>
        <p:spPr>
          <a:xfrm>
            <a:off x="1057745" y="4047970"/>
            <a:ext cx="4337770" cy="2556000"/>
          </a:xfrm>
          <a:prstGeom prst="rect">
            <a:avLst/>
          </a:prstGeom>
        </p:spPr>
      </p:pic>
    </p:spTree>
    <p:extLst>
      <p:ext uri="{BB962C8B-B14F-4D97-AF65-F5344CB8AC3E}">
        <p14:creationId xmlns:p14="http://schemas.microsoft.com/office/powerpoint/2010/main" val="808940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Объект 2"/>
          <p:cNvSpPr>
            <a:spLocks noGrp="1"/>
          </p:cNvSpPr>
          <p:nvPr>
            <p:ph idx="1"/>
          </p:nvPr>
        </p:nvSpPr>
        <p:spPr>
          <a:xfrm>
            <a:off x="3656836" y="811802"/>
            <a:ext cx="4744380" cy="5077895"/>
          </a:xfrm>
        </p:spPr>
        <p:txBody>
          <a:bodyPr>
            <a:normAutofit/>
          </a:bodyPr>
          <a:lstStyle/>
          <a:p>
            <a:pPr>
              <a:lnSpc>
                <a:spcPct val="200000"/>
              </a:lnSpc>
              <a:spcBef>
                <a:spcPts val="0"/>
              </a:spcBef>
              <a:spcAft>
                <a:spcPts val="1200"/>
              </a:spcAft>
            </a:pPr>
            <a:r>
              <a:rPr lang="en-US" sz="1800" dirty="0">
                <a:hlinkClick r:id="rId2"/>
              </a:rPr>
              <a:t>https://</a:t>
            </a:r>
            <a:r>
              <a:rPr lang="en-US" sz="1800" dirty="0" smtClean="0">
                <a:hlinkClick r:id="rId2"/>
              </a:rPr>
              <a:t>kompege.ru/</a:t>
            </a:r>
            <a:endParaRPr lang="en-US" sz="1800" dirty="0" smtClean="0"/>
          </a:p>
          <a:p>
            <a:pPr marL="0" indent="0">
              <a:lnSpc>
                <a:spcPct val="200000"/>
              </a:lnSpc>
              <a:spcBef>
                <a:spcPts val="0"/>
              </a:spcBef>
              <a:spcAft>
                <a:spcPts val="1200"/>
              </a:spcAft>
              <a:buNone/>
            </a:pPr>
            <a:endParaRPr lang="en-US" sz="1800" dirty="0" smtClean="0"/>
          </a:p>
          <a:p>
            <a:pPr>
              <a:lnSpc>
                <a:spcPct val="200000"/>
              </a:lnSpc>
              <a:spcBef>
                <a:spcPts val="0"/>
              </a:spcBef>
              <a:spcAft>
                <a:spcPts val="1200"/>
              </a:spcAft>
            </a:pPr>
            <a:r>
              <a:rPr lang="en-US" sz="1800" dirty="0" smtClean="0">
                <a:hlinkClick r:id="rId3"/>
              </a:rPr>
              <a:t>https</a:t>
            </a:r>
            <a:r>
              <a:rPr lang="en-US" sz="1800" dirty="0">
                <a:hlinkClick r:id="rId3"/>
              </a:rPr>
              <a:t>://kpolyakov.spb.ru</a:t>
            </a:r>
            <a:r>
              <a:rPr lang="en-US" sz="1800" dirty="0" smtClean="0">
                <a:hlinkClick r:id="rId3"/>
              </a:rPr>
              <a:t>/</a:t>
            </a:r>
            <a:endParaRPr lang="en-US" sz="1800" dirty="0" smtClean="0"/>
          </a:p>
          <a:p>
            <a:pPr marL="0" indent="0">
              <a:lnSpc>
                <a:spcPct val="200000"/>
              </a:lnSpc>
              <a:spcBef>
                <a:spcPts val="0"/>
              </a:spcBef>
              <a:spcAft>
                <a:spcPts val="1200"/>
              </a:spcAft>
              <a:buNone/>
            </a:pPr>
            <a:endParaRPr lang="ru-RU" sz="1800" dirty="0" smtClean="0"/>
          </a:p>
          <a:p>
            <a:pPr>
              <a:lnSpc>
                <a:spcPct val="200000"/>
              </a:lnSpc>
              <a:spcBef>
                <a:spcPts val="0"/>
              </a:spcBef>
              <a:spcAft>
                <a:spcPts val="1200"/>
              </a:spcAft>
            </a:pPr>
            <a:r>
              <a:rPr lang="en-US" sz="1800" dirty="0">
                <a:hlinkClick r:id="rId4"/>
              </a:rPr>
              <a:t>https://</a:t>
            </a:r>
            <a:r>
              <a:rPr lang="en-US" sz="1800" dirty="0" smtClean="0">
                <a:hlinkClick r:id="rId4"/>
              </a:rPr>
              <a:t>education.yandex.ru/ege</a:t>
            </a:r>
          </a:p>
          <a:p>
            <a:pPr marL="0" indent="0">
              <a:lnSpc>
                <a:spcPct val="200000"/>
              </a:lnSpc>
              <a:spcBef>
                <a:spcPts val="0"/>
              </a:spcBef>
              <a:spcAft>
                <a:spcPts val="1200"/>
              </a:spcAft>
              <a:buNone/>
            </a:pPr>
            <a:endParaRPr lang="en-US" sz="1800" dirty="0">
              <a:hlinkClick r:id="rId4"/>
            </a:endParaRPr>
          </a:p>
          <a:p>
            <a:pPr>
              <a:lnSpc>
                <a:spcPct val="200000"/>
              </a:lnSpc>
              <a:spcBef>
                <a:spcPts val="0"/>
              </a:spcBef>
              <a:spcAft>
                <a:spcPts val="1200"/>
              </a:spcAft>
            </a:pPr>
            <a:r>
              <a:rPr lang="en-US" sz="1800" dirty="0" smtClean="0">
                <a:hlinkClick r:id="rId4"/>
              </a:rPr>
              <a:t>http</a:t>
            </a:r>
            <a:r>
              <a:rPr lang="en-US" sz="1800" dirty="0">
                <a:hlinkClick r:id="rId4"/>
              </a:rPr>
              <a:t>://</a:t>
            </a:r>
            <a:r>
              <a:rPr lang="en-US" sz="1800" dirty="0" smtClean="0">
                <a:hlinkClick r:id="rId4"/>
              </a:rPr>
              <a:t>iro.yar.ru/index.php?id=1625</a:t>
            </a:r>
            <a:r>
              <a:rPr lang="en-US" sz="1800" dirty="0" smtClean="0"/>
              <a:t> </a:t>
            </a:r>
            <a:endParaRPr lang="ru-RU" sz="1800" dirty="0"/>
          </a:p>
        </p:txBody>
      </p:sp>
      <p:pic>
        <p:nvPicPr>
          <p:cNvPr id="4" name="Рисунок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7651" y="663184"/>
            <a:ext cx="5040000" cy="1344753"/>
          </a:xfrm>
          <a:prstGeom prst="rect">
            <a:avLst/>
          </a:prstGeom>
        </p:spPr>
      </p:pic>
      <p:pic>
        <p:nvPicPr>
          <p:cNvPr id="6" name="Рисунок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6482" y="2287710"/>
            <a:ext cx="3811385" cy="1256174"/>
          </a:xfrm>
          <a:prstGeom prst="rect">
            <a:avLst/>
          </a:prstGeom>
        </p:spPr>
      </p:pic>
      <p:pic>
        <p:nvPicPr>
          <p:cNvPr id="7" name="Рисунок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1100" y="5313465"/>
            <a:ext cx="4096039" cy="576231"/>
          </a:xfrm>
          <a:prstGeom prst="rect">
            <a:avLst/>
          </a:prstGeom>
        </p:spPr>
      </p:pic>
      <p:pic>
        <p:nvPicPr>
          <p:cNvPr id="5" name="Рисунок 4"/>
          <p:cNvPicPr>
            <a:picLocks noChangeAspect="1"/>
          </p:cNvPicPr>
          <p:nvPr/>
        </p:nvPicPr>
        <p:blipFill>
          <a:blip r:embed="rId8"/>
          <a:stretch>
            <a:fillRect/>
          </a:stretch>
        </p:blipFill>
        <p:spPr>
          <a:xfrm>
            <a:off x="7396716" y="3777519"/>
            <a:ext cx="3872418" cy="848695"/>
          </a:xfrm>
          <a:prstGeom prst="rect">
            <a:avLst/>
          </a:prstGeom>
        </p:spPr>
      </p:pic>
    </p:spTree>
    <p:extLst>
      <p:ext uri="{BB962C8B-B14F-4D97-AF65-F5344CB8AC3E}">
        <p14:creationId xmlns:p14="http://schemas.microsoft.com/office/powerpoint/2010/main" val="224933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Маска подсети</a:t>
            </a:r>
            <a:endParaRPr lang="ru-RU" dirty="0"/>
          </a:p>
        </p:txBody>
      </p:sp>
      <p:sp>
        <p:nvSpPr>
          <p:cNvPr id="3" name="Прямоугольник 2"/>
          <p:cNvSpPr/>
          <p:nvPr/>
        </p:nvSpPr>
        <p:spPr>
          <a:xfrm>
            <a:off x="3562350" y="246013"/>
            <a:ext cx="8224838" cy="3139321"/>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Сети (</a:t>
            </a:r>
            <a:r>
              <a:rPr lang="en-US" dirty="0" smtClean="0">
                <a:latin typeface="Arial" panose="020B0604020202020204" pitchFamily="34" charset="0"/>
                <a:cs typeface="Arial" panose="020B0604020202020204" pitchFamily="34" charset="0"/>
              </a:rPr>
              <a:t>LAN</a:t>
            </a:r>
            <a:r>
              <a:rPr lang="ru-RU" dirty="0" smtClean="0">
                <a:latin typeface="Arial" panose="020B0604020202020204" pitchFamily="34" charset="0"/>
                <a:cs typeface="Arial" panose="020B0604020202020204" pitchFamily="34" charset="0"/>
              </a:rPr>
              <a:t> и</a:t>
            </a:r>
            <a:r>
              <a:rPr lang="en-US" dirty="0" smtClean="0">
                <a:latin typeface="Arial" panose="020B0604020202020204" pitchFamily="34" charset="0"/>
                <a:cs typeface="Arial" panose="020B0604020202020204" pitchFamily="34" charset="0"/>
              </a:rPr>
              <a:t> WAN</a:t>
            </a:r>
            <a:r>
              <a:rPr lang="ru-RU" dirty="0" smtClean="0">
                <a:latin typeface="Arial" panose="020B0604020202020204" pitchFamily="34" charset="0"/>
                <a:cs typeface="Arial" panose="020B0604020202020204" pitchFamily="34" charset="0"/>
              </a:rPr>
              <a:t>) можно разделить на независимые блоки (подсети).</a:t>
            </a:r>
          </a:p>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Начальная часть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-адресов компьютеров в подсети совпадает (адрес сети). Размер этой части определяется маской подсети.</a:t>
            </a:r>
          </a:p>
          <a:p>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Маска </a:t>
            </a:r>
            <a:r>
              <a:rPr lang="ru-RU" dirty="0">
                <a:latin typeface="Arial" panose="020B0604020202020204" pitchFamily="34" charset="0"/>
                <a:cs typeface="Arial" panose="020B0604020202020204" pitchFamily="34" charset="0"/>
              </a:rPr>
              <a:t>подсети помогает маршрутизатору понять, как и куда передавать пакет. Подсетью может являться любая сеть со своими протоколами. Маршрутизатор передает пакет напрямую, если получатель находится в той же подсети, что и отправитель. Если же подсети получателя и отправителя различаются, пакет передается на второй маршрутизатор, со второго на третий и далее по цепочке, пока не достигнет получателя</a:t>
            </a:r>
            <a:r>
              <a:rPr lang="ru-RU" dirty="0" smtClean="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a:stretch>
            <a:fillRect/>
          </a:stretch>
        </p:blipFill>
        <p:spPr>
          <a:xfrm>
            <a:off x="3562350" y="3424428"/>
            <a:ext cx="8224838" cy="3344165"/>
          </a:xfrm>
          <a:prstGeom prst="rect">
            <a:avLst/>
          </a:prstGeom>
        </p:spPr>
      </p:pic>
    </p:spTree>
    <p:extLst>
      <p:ext uri="{BB962C8B-B14F-4D97-AF65-F5344CB8AC3E}">
        <p14:creationId xmlns:p14="http://schemas.microsoft.com/office/powerpoint/2010/main" val="29349790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a:t>
            </a:r>
            <a:endParaRPr lang="ru-RU" dirty="0"/>
          </a:p>
        </p:txBody>
      </p:sp>
      <p:sp>
        <p:nvSpPr>
          <p:cNvPr id="3" name="Объект 2"/>
          <p:cNvSpPr>
            <a:spLocks noGrp="1"/>
          </p:cNvSpPr>
          <p:nvPr>
            <p:ph idx="1"/>
          </p:nvPr>
        </p:nvSpPr>
        <p:spPr/>
        <p:txBody>
          <a:bodyPr/>
          <a:lstStyle/>
          <a:p>
            <a:r>
              <a:rPr lang="ru-RU" dirty="0" smtClean="0"/>
              <a:t>Откройте файл с заданиями, выполните их и введите ответы в форму: </a:t>
            </a:r>
            <a:r>
              <a:rPr lang="en-US" dirty="0">
                <a:hlinkClick r:id="rId2"/>
              </a:rPr>
              <a:t>https://forms.yandex.ru/u/65f4084943f74f93fd3ec3bf</a:t>
            </a:r>
            <a:r>
              <a:rPr lang="en-US" dirty="0" smtClean="0">
                <a:hlinkClick r:id="rId2"/>
              </a:rPr>
              <a:t>/</a:t>
            </a:r>
            <a:r>
              <a:rPr lang="en-US" dirty="0" smtClean="0"/>
              <a:t> </a:t>
            </a:r>
            <a:endParaRPr lang="ru-RU" dirty="0" smtClean="0"/>
          </a:p>
        </p:txBody>
      </p:sp>
    </p:spTree>
    <p:extLst>
      <p:ext uri="{BB962C8B-B14F-4D97-AF65-F5344CB8AC3E}">
        <p14:creationId xmlns:p14="http://schemas.microsoft.com/office/powerpoint/2010/main" val="389367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067" y="846957"/>
            <a:ext cx="4178678" cy="1661993"/>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Маску принято записывать либо как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адрес, либо количеством единиц</a:t>
            </a:r>
          </a:p>
          <a:p>
            <a:endParaRPr lang="ru-RU" dirty="0">
              <a:latin typeface="Arial" panose="020B0604020202020204" pitchFamily="34" charset="0"/>
              <a:cs typeface="Arial" panose="020B0604020202020204" pitchFamily="34" charset="0"/>
            </a:endParaRPr>
          </a:p>
          <a:p>
            <a:r>
              <a:rPr lang="ru-RU" sz="2400" dirty="0" smtClean="0">
                <a:latin typeface="Arial" panose="020B0604020202020204" pitchFamily="34" charset="0"/>
                <a:cs typeface="Arial" panose="020B0604020202020204" pitchFamily="34" charset="0"/>
              </a:rPr>
              <a:t>192.168.0.0/255.255.255.240 или 192.168.0.0/28</a:t>
            </a:r>
            <a:endParaRPr lang="ru-RU" sz="2400" dirty="0">
              <a:latin typeface="Arial" panose="020B0604020202020204" pitchFamily="34" charset="0"/>
              <a:cs typeface="Arial" panose="020B0604020202020204" pitchFamily="34" charset="0"/>
            </a:endParaRPr>
          </a:p>
        </p:txBody>
      </p:sp>
      <p:sp>
        <p:nvSpPr>
          <p:cNvPr id="3" name="Прямоугольник 2"/>
          <p:cNvSpPr/>
          <p:nvPr/>
        </p:nvSpPr>
        <p:spPr>
          <a:xfrm>
            <a:off x="1282067" y="3174659"/>
            <a:ext cx="4035801" cy="646331"/>
          </a:xfrm>
          <a:prstGeom prst="rect">
            <a:avLst/>
          </a:prstGeom>
        </p:spPr>
        <p:txBody>
          <a:bodyPr wrap="square">
            <a:spAutoFit/>
          </a:bodyPr>
          <a:lstStyle/>
          <a:p>
            <a:r>
              <a:rPr lang="ru-RU" dirty="0">
                <a:latin typeface="Arial" panose="020B0604020202020204" pitchFamily="34" charset="0"/>
                <a:cs typeface="Arial" panose="020B0604020202020204" pitchFamily="34" charset="0"/>
                <a:hlinkClick r:id="rId2"/>
              </a:rPr>
              <a:t>https://</a:t>
            </a:r>
            <a:r>
              <a:rPr lang="ru-RU" dirty="0" smtClean="0">
                <a:latin typeface="Arial" panose="020B0604020202020204" pitchFamily="34" charset="0"/>
                <a:cs typeface="Arial" panose="020B0604020202020204" pitchFamily="34" charset="0"/>
                <a:hlinkClick r:id="rId2"/>
              </a:rPr>
              <a:t>infocisco.ru/ip_calculator.php</a:t>
            </a:r>
            <a:r>
              <a:rPr lang="ru-RU"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IP </a:t>
            </a:r>
            <a:r>
              <a:rPr lang="ru-RU" dirty="0">
                <a:latin typeface="Arial" panose="020B0604020202020204" pitchFamily="34" charset="0"/>
                <a:cs typeface="Arial" panose="020B0604020202020204" pitchFamily="34" charset="0"/>
              </a:rPr>
              <a:t>Калькулятор подсетей Онлайн</a:t>
            </a: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0454" y="0"/>
            <a:ext cx="4622924" cy="6804000"/>
          </a:xfrm>
          <a:prstGeom prst="rect">
            <a:avLst/>
          </a:prstGeom>
        </p:spPr>
      </p:pic>
    </p:spTree>
    <p:extLst>
      <p:ext uri="{BB962C8B-B14F-4D97-AF65-F5344CB8AC3E}">
        <p14:creationId xmlns:p14="http://schemas.microsoft.com/office/powerpoint/2010/main" val="1854363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3353552359"/>
              </p:ext>
            </p:extLst>
          </p:nvPr>
        </p:nvGraphicFramePr>
        <p:xfrm>
          <a:off x="588961" y="2582114"/>
          <a:ext cx="8128001" cy="1112520"/>
        </p:xfrm>
        <a:graphic>
          <a:graphicData uri="http://schemas.openxmlformats.org/drawingml/2006/table">
            <a:tbl>
              <a:tblPr firstRow="1" bandRow="1">
                <a:tableStyleId>{BC89EF96-8CEA-46FF-86C4-4CE0E7609802}</a:tableStyleId>
              </a:tblPr>
              <a:tblGrid>
                <a:gridCol w="1111251">
                  <a:extLst>
                    <a:ext uri="{9D8B030D-6E8A-4147-A177-3AD203B41FA5}">
                      <a16:colId xmlns="" xmlns:a16="http://schemas.microsoft.com/office/drawing/2014/main" val="20000"/>
                    </a:ext>
                  </a:extLst>
                </a:gridCol>
                <a:gridCol w="2000250">
                  <a:extLst>
                    <a:ext uri="{9D8B030D-6E8A-4147-A177-3AD203B41FA5}">
                      <a16:colId xmlns="" xmlns:a16="http://schemas.microsoft.com/office/drawing/2014/main" val="20001"/>
                    </a:ext>
                  </a:extLst>
                </a:gridCol>
                <a:gridCol w="5016500">
                  <a:extLst>
                    <a:ext uri="{9D8B030D-6E8A-4147-A177-3AD203B41FA5}">
                      <a16:colId xmlns="" xmlns:a16="http://schemas.microsoft.com/office/drawing/2014/main" val="20002"/>
                    </a:ext>
                  </a:extLst>
                </a:gridCol>
              </a:tblGrid>
              <a:tr h="370840">
                <a:tc>
                  <a:txBody>
                    <a:bodyPr/>
                    <a:lstStyle/>
                    <a:p>
                      <a:r>
                        <a:rPr lang="en-US" b="0" dirty="0" smtClean="0">
                          <a:latin typeface="Arial" panose="020B0604020202020204" pitchFamily="34" charset="0"/>
                          <a:cs typeface="Arial" panose="020B0604020202020204" pitchFamily="34" charset="0"/>
                        </a:rPr>
                        <a:t>Net</a:t>
                      </a:r>
                      <a:endParaRPr lang="ru-RU" b="0" dirty="0">
                        <a:latin typeface="Arial" panose="020B0604020202020204" pitchFamily="34" charset="0"/>
                        <a:cs typeface="Arial" panose="020B0604020202020204" pitchFamily="34" charset="0"/>
                      </a:endParaRPr>
                    </a:p>
                  </a:txBody>
                  <a:tcPr/>
                </a:tc>
                <a:tc>
                  <a:txBody>
                    <a:bodyPr/>
                    <a:lstStyle/>
                    <a:p>
                      <a:r>
                        <a:rPr lang="ru-RU" b="0" dirty="0" smtClean="0">
                          <a:latin typeface="Arial" panose="020B0604020202020204" pitchFamily="34" charset="0"/>
                          <a:cs typeface="Arial" panose="020B0604020202020204" pitchFamily="34" charset="0"/>
                        </a:rPr>
                        <a:t>172.16.168.0</a:t>
                      </a:r>
                      <a:endParaRPr lang="ru-RU"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latin typeface="Arial" panose="020B0604020202020204" pitchFamily="34" charset="0"/>
                          <a:cs typeface="Arial" panose="020B0604020202020204" pitchFamily="34" charset="0"/>
                        </a:rPr>
                        <a:t>10101100.00010000.10101000.00000000</a:t>
                      </a:r>
                      <a:endParaRPr lang="ru-RU"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370840">
                <a:tc>
                  <a:txBody>
                    <a:bodyPr/>
                    <a:lstStyle/>
                    <a:p>
                      <a:r>
                        <a:rPr lang="en-US" dirty="0" smtClean="0">
                          <a:latin typeface="Arial" panose="020B0604020202020204" pitchFamily="34" charset="0"/>
                          <a:cs typeface="Arial" panose="020B0604020202020204" pitchFamily="34" charset="0"/>
                        </a:rPr>
                        <a:t>Mask</a:t>
                      </a:r>
                      <a:endParaRPr lang="ru-RU"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255.255.248.0</a:t>
                      </a:r>
                      <a:endParaRPr lang="ru-RU" dirty="0">
                        <a:latin typeface="Arial" panose="020B0604020202020204" pitchFamily="34" charset="0"/>
                        <a:cs typeface="Arial" panose="020B0604020202020204" pitchFamily="34" charset="0"/>
                      </a:endParaRPr>
                    </a:p>
                  </a:txBody>
                  <a:tcPr/>
                </a:tc>
                <a:tc>
                  <a:txBody>
                    <a:bodyPr/>
                    <a:lstStyle/>
                    <a:p>
                      <a:r>
                        <a:rPr lang="en-US" spc="120" baseline="0" dirty="0" smtClean="0">
                          <a:latin typeface="Arial" panose="020B0604020202020204" pitchFamily="34" charset="0"/>
                          <a:cs typeface="Arial" panose="020B0604020202020204" pitchFamily="34" charset="0"/>
                        </a:rPr>
                        <a:t>11111111.11111111.11111000.00000000</a:t>
                      </a:r>
                      <a:endParaRPr lang="ru-RU" spc="70" baseline="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endParaRPr lang="ru-RU"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0" spc="300" baseline="0"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bl>
          </a:graphicData>
        </a:graphic>
      </p:graphicFrame>
      <p:sp>
        <p:nvSpPr>
          <p:cNvPr id="2" name="Прямоугольник 1"/>
          <p:cNvSpPr/>
          <p:nvPr/>
        </p:nvSpPr>
        <p:spPr>
          <a:xfrm>
            <a:off x="1900280" y="4504809"/>
            <a:ext cx="184731" cy="369332"/>
          </a:xfrm>
          <a:prstGeom prst="rect">
            <a:avLst/>
          </a:prstGeom>
        </p:spPr>
        <p:txBody>
          <a:bodyPr wrap="none">
            <a:spAutoFit/>
          </a:bodyPr>
          <a:lstStyle/>
          <a:p>
            <a:pPr lvl="0" defTabSz="914400">
              <a:defRPr/>
            </a:pPr>
            <a:endParaRPr lang="ru-RU" spc="3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588961" y="3849307"/>
                <a:ext cx="11023918" cy="2795124"/>
              </a:xfrm>
              <a:prstGeom prst="rect">
                <a:avLst/>
              </a:prstGeom>
            </p:spPr>
            <p:txBody>
              <a:bodyPr wrap="square">
                <a:spAutoFit/>
              </a:bodyPr>
              <a:lstStyle/>
              <a:p>
                <a:r>
                  <a:rPr lang="ru-RU" dirty="0" smtClean="0">
                    <a:latin typeface="Arial" panose="020B0604020202020204" pitchFamily="34" charset="0"/>
                    <a:cs typeface="Arial" panose="020B0604020202020204" pitchFamily="34" charset="0"/>
                  </a:rPr>
                  <a:t>Адрес </a:t>
                </a:r>
                <a:r>
                  <a:rPr lang="ru-RU" dirty="0">
                    <a:latin typeface="Arial" panose="020B0604020202020204" pitchFamily="34" charset="0"/>
                    <a:cs typeface="Arial" panose="020B0604020202020204" pitchFamily="34" charset="0"/>
                  </a:rPr>
                  <a:t>компьютера в </a:t>
                </a:r>
                <a:r>
                  <a:rPr lang="ru-RU" dirty="0" smtClean="0">
                    <a:latin typeface="Arial" panose="020B0604020202020204" pitchFamily="34" charset="0"/>
                    <a:cs typeface="Arial" panose="020B0604020202020204" pitchFamily="34" charset="0"/>
                  </a:rPr>
                  <a:t>сети </a:t>
                </a:r>
                <a:r>
                  <a:rPr lang="ru-RU" dirty="0">
                    <a:latin typeface="Arial" panose="020B0604020202020204" pitchFamily="34" charset="0"/>
                    <a:cs typeface="Arial" panose="020B0604020202020204" pitchFamily="34" charset="0"/>
                  </a:rPr>
                  <a:t>определяется теми битами адреса, которые в маске равны </a:t>
                </a:r>
                <a:r>
                  <a:rPr lang="ru-RU" dirty="0" smtClean="0">
                    <a:latin typeface="Arial" panose="020B0604020202020204" pitchFamily="34" charset="0"/>
                    <a:cs typeface="Arial" panose="020B0604020202020204" pitchFamily="34" charset="0"/>
                  </a:rPr>
                  <a:t>нулю</a:t>
                </a:r>
                <a:r>
                  <a:rPr lang="en-US"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Количество </a:t>
                </a:r>
                <a:r>
                  <a:rPr lang="ru-RU" dirty="0" smtClean="0">
                    <a:latin typeface="Arial" panose="020B0604020202020204" pitchFamily="34" charset="0"/>
                    <a:cs typeface="Arial" panose="020B0604020202020204" pitchFamily="34" charset="0"/>
                  </a:rPr>
                  <a:t>доступных адресов определяется количеством «0» в маске (</a:t>
                </a:r>
                <a:r>
                  <a:rPr lang="en-US" dirty="0" smtClean="0">
                    <a:latin typeface="Arial" panose="020B0604020202020204" pitchFamily="34" charset="0"/>
                    <a:cs typeface="Arial" panose="020B0604020202020204" pitchFamily="34" charset="0"/>
                  </a:rPr>
                  <a:t>11</a:t>
                </a:r>
                <a:r>
                  <a:rPr lang="ru-RU"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2</a:t>
                </a:r>
                <a:r>
                  <a:rPr lang="en-US" baseline="30000" dirty="0" smtClean="0">
                    <a:latin typeface="Arial" panose="020B0604020202020204" pitchFamily="34" charset="0"/>
                    <a:cs typeface="Arial" panose="020B0604020202020204" pitchFamily="34" charset="0"/>
                  </a:rPr>
                  <a:t>11</a:t>
                </a:r>
                <a:r>
                  <a:rPr lang="ru-RU" dirty="0" smtClean="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rPr>
                  <a:t>2048</a:t>
                </a:r>
                <a:r>
                  <a:rPr lang="ru-RU"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Вычтем из этого числа количество </a:t>
                </a:r>
                <a:r>
                  <a:rPr lang="en-US" dirty="0" smtClean="0">
                    <a:latin typeface="Arial" panose="020B0604020202020204" pitchFamily="34" charset="0"/>
                    <a:cs typeface="Arial" panose="020B0604020202020204" pitchFamily="34" charset="0"/>
                  </a:rPr>
                  <a:t>IP</a:t>
                </a:r>
                <a:r>
                  <a:rPr lang="ru-RU" dirty="0" smtClean="0">
                    <a:latin typeface="Arial" panose="020B0604020202020204" pitchFamily="34" charset="0"/>
                    <a:cs typeface="Arial" panose="020B0604020202020204" pitchFamily="34" charset="0"/>
                  </a:rPr>
                  <a:t>-адресов, для которых количество «1» кратно 5.</a:t>
                </a:r>
              </a:p>
              <a:p>
                <a:r>
                  <a:rPr lang="ru-RU" dirty="0" smtClean="0">
                    <a:latin typeface="Arial" panose="020B0604020202020204" pitchFamily="34" charset="0"/>
                    <a:cs typeface="Arial" panose="020B0604020202020204" pitchFamily="34" charset="0"/>
                  </a:rPr>
                  <a:t>Адрес сети содержит 8 единиц. Для кратности 5 можем добавить 2 или 7. </a:t>
                </a:r>
                <a:endParaRPr lang="en-US"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Найдем количество сочетаний 2 из 11 и 7 из 11:</a:t>
                </a:r>
              </a:p>
              <a:p>
                <a:pPr/>
                <a14:m>
                  <m:oMathPara xmlns:m="http://schemas.openxmlformats.org/officeDocument/2006/math">
                    <m:oMathParaPr>
                      <m:jc m:val="left"/>
                    </m:oMathParaPr>
                    <m:oMath xmlns:m="http://schemas.openxmlformats.org/officeDocument/2006/math">
                      <m:sSubSup>
                        <m:sSubSupPr>
                          <m:ctrlPr>
                            <a:rPr lang="ru-RU" i="1" smtClean="0">
                              <a:latin typeface="Cambria Math" panose="02040503050406030204" pitchFamily="18" charset="0"/>
                              <a:cs typeface="Arial" panose="020B0604020202020204" pitchFamily="34" charset="0"/>
                            </a:rPr>
                          </m:ctrlPr>
                        </m:sSubSupPr>
                        <m:e>
                          <m:r>
                            <a:rPr lang="en-US" b="0" i="1" smtClean="0">
                              <a:latin typeface="Cambria Math" panose="02040503050406030204" pitchFamily="18" charset="0"/>
                              <a:cs typeface="Arial" panose="020B0604020202020204" pitchFamily="34" charset="0"/>
                            </a:rPr>
                            <m:t>𝐶</m:t>
                          </m:r>
                        </m:e>
                        <m:sub>
                          <m:r>
                            <a:rPr lang="en-US" b="0" i="1" smtClean="0">
                              <a:latin typeface="Cambria Math" panose="02040503050406030204" pitchFamily="18" charset="0"/>
                              <a:cs typeface="Arial" panose="020B0604020202020204" pitchFamily="34" charset="0"/>
                            </a:rPr>
                            <m:t>11</m:t>
                          </m:r>
                        </m:sub>
                        <m:sup>
                          <m:r>
                            <a:rPr lang="en-US" b="0" i="1" smtClean="0">
                              <a:latin typeface="Cambria Math" panose="02040503050406030204" pitchFamily="18" charset="0"/>
                              <a:cs typeface="Arial" panose="020B0604020202020204" pitchFamily="34" charset="0"/>
                            </a:rPr>
                            <m:t>2</m:t>
                          </m:r>
                        </m:sup>
                      </m:sSubSup>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11!</m:t>
                          </m:r>
                        </m:num>
                        <m:den>
                          <m:r>
                            <a:rPr lang="en-US" b="0" i="1" smtClean="0">
                              <a:latin typeface="Cambria Math" panose="02040503050406030204" pitchFamily="18" charset="0"/>
                              <a:cs typeface="Arial" panose="020B0604020202020204" pitchFamily="34" charset="0"/>
                            </a:rPr>
                            <m:t>2!9!</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11</m:t>
                          </m:r>
                          <m:r>
                            <a:rPr lang="en-US" b="0" i="1" smtClean="0">
                              <a:latin typeface="Cambria Math" panose="02040503050406030204" pitchFamily="18" charset="0"/>
                              <a:ea typeface="Cambria Math" panose="02040503050406030204" pitchFamily="18" charset="0"/>
                              <a:cs typeface="Arial" panose="020B0604020202020204" pitchFamily="34" charset="0"/>
                            </a:rPr>
                            <m:t>∙10</m:t>
                          </m:r>
                        </m:num>
                        <m:den>
                          <m:r>
                            <a:rPr lang="en-US" b="0" i="1" smtClean="0">
                              <a:latin typeface="Cambria Math" panose="02040503050406030204" pitchFamily="18" charset="0"/>
                              <a:cs typeface="Arial" panose="020B0604020202020204" pitchFamily="34" charset="0"/>
                            </a:rPr>
                            <m:t>2</m:t>
                          </m:r>
                        </m:den>
                      </m:f>
                      <m:r>
                        <a:rPr lang="en-US" b="0" i="1" smtClean="0">
                          <a:latin typeface="Cambria Math" panose="02040503050406030204" pitchFamily="18" charset="0"/>
                          <a:cs typeface="Arial" panose="020B0604020202020204" pitchFamily="34" charset="0"/>
                        </a:rPr>
                        <m:t>=55</m:t>
                      </m:r>
                    </m:oMath>
                  </m:oMathPara>
                </a14:m>
                <a:endParaRPr lang="en-US" b="0" dirty="0" smtClean="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Sup>
                        <m:sSubSupPr>
                          <m:ctrlPr>
                            <a:rPr lang="ru-RU"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11</m:t>
                          </m:r>
                        </m:sub>
                        <m:sup>
                          <m:r>
                            <a:rPr lang="en-US" b="0" i="1" smtClean="0">
                              <a:latin typeface="Cambria Math" panose="02040503050406030204" pitchFamily="18" charset="0"/>
                              <a:cs typeface="Arial" panose="020B0604020202020204" pitchFamily="34" charset="0"/>
                            </a:rPr>
                            <m:t>7</m:t>
                          </m:r>
                        </m:sup>
                      </m:sSubSup>
                      <m:r>
                        <a:rPr lang="en-US" i="1">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rPr>
                            <m:t>11!</m:t>
                          </m:r>
                        </m:num>
                        <m:den>
                          <m:r>
                            <a:rPr lang="en-US" b="0" i="1" smtClean="0">
                              <a:latin typeface="Cambria Math" panose="02040503050406030204" pitchFamily="18" charset="0"/>
                              <a:cs typeface="Arial" panose="020B0604020202020204" pitchFamily="34" charset="0"/>
                            </a:rPr>
                            <m:t>7</m:t>
                          </m:r>
                          <m:r>
                            <a:rPr lang="en-US" i="1">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4</m:t>
                          </m:r>
                          <m:r>
                            <a:rPr lang="en-US" i="1">
                              <a:latin typeface="Cambria Math" panose="02040503050406030204" pitchFamily="18" charset="0"/>
                              <a:cs typeface="Arial" panose="020B0604020202020204" pitchFamily="34" charset="0"/>
                            </a:rPr>
                            <m:t>!</m:t>
                          </m:r>
                        </m:den>
                      </m:f>
                      <m:r>
                        <a:rPr lang="en-US" i="1">
                          <a:latin typeface="Cambria Math" panose="02040503050406030204" pitchFamily="18" charset="0"/>
                          <a:cs typeface="Arial" panose="020B0604020202020204" pitchFamily="34" charset="0"/>
                        </a:rPr>
                        <m:t>=</m:t>
                      </m:r>
                      <m:f>
                        <m:fPr>
                          <m:ctrlPr>
                            <a:rPr lang="en-US" i="1">
                              <a:latin typeface="Cambria Math" panose="02040503050406030204" pitchFamily="18" charset="0"/>
                              <a:cs typeface="Arial" panose="020B0604020202020204" pitchFamily="34" charset="0"/>
                            </a:rPr>
                          </m:ctrlPr>
                        </m:fPr>
                        <m:num>
                          <m:r>
                            <a:rPr lang="en-US" i="1">
                              <a:latin typeface="Cambria Math" panose="02040503050406030204" pitchFamily="18" charset="0"/>
                              <a:cs typeface="Arial" panose="020B0604020202020204" pitchFamily="34" charset="0"/>
                            </a:rPr>
                            <m:t>11</m:t>
                          </m:r>
                          <m:r>
                            <a:rPr lang="en-US" i="1">
                              <a:latin typeface="Cambria Math" panose="02040503050406030204" pitchFamily="18" charset="0"/>
                              <a:ea typeface="Cambria Math" panose="02040503050406030204" pitchFamily="18" charset="0"/>
                              <a:cs typeface="Arial" panose="020B0604020202020204" pitchFamily="34" charset="0"/>
                            </a:rPr>
                            <m:t>∙10</m:t>
                          </m:r>
                          <m:r>
                            <a:rPr lang="en-US" i="1" smtClean="0">
                              <a:latin typeface="Cambria Math" panose="02040503050406030204" pitchFamily="18" charset="0"/>
                              <a:ea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9∙8</m:t>
                          </m:r>
                        </m:num>
                        <m:den>
                          <m:r>
                            <a:rPr lang="en-US" b="0" i="1" smtClean="0">
                              <a:latin typeface="Cambria Math" panose="02040503050406030204" pitchFamily="18" charset="0"/>
                              <a:ea typeface="Cambria Math" panose="02040503050406030204" pitchFamily="18" charset="0"/>
                              <a:cs typeface="Arial" panose="020B0604020202020204" pitchFamily="34" charset="0"/>
                            </a:rPr>
                            <m:t>4∙3∙</m:t>
                          </m:r>
                          <m:r>
                            <a:rPr lang="en-US" i="1">
                              <a:latin typeface="Cambria Math" panose="02040503050406030204" pitchFamily="18" charset="0"/>
                              <a:cs typeface="Arial" panose="020B0604020202020204" pitchFamily="34" charset="0"/>
                            </a:rPr>
                            <m:t>2</m:t>
                          </m:r>
                        </m:den>
                      </m:f>
                      <m:r>
                        <a:rPr lang="en-US" i="1">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330</m:t>
                      </m:r>
                    </m:oMath>
                  </m:oMathPara>
                </a14:m>
                <a:endParaRPr lang="en-US" b="0" dirty="0" smtClean="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Arial" panose="020B0604020202020204" pitchFamily="34" charset="0"/>
                        </a:rPr>
                        <m:t>2048−55−330=1663</m:t>
                      </m:r>
                    </m:oMath>
                  </m:oMathPara>
                </a14:m>
                <a:endParaRPr lang="en-US" dirty="0" smtClean="0">
                  <a:latin typeface="Arial" panose="020B0604020202020204" pitchFamily="34" charset="0"/>
                  <a:cs typeface="Arial" panose="020B0604020202020204" pitchFamily="34"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88961" y="3849307"/>
                <a:ext cx="11023918" cy="2795124"/>
              </a:xfrm>
              <a:prstGeom prst="rect">
                <a:avLst/>
              </a:prstGeom>
              <a:blipFill rotWithShape="0">
                <a:blip r:embed="rId2"/>
                <a:stretch>
                  <a:fillRect l="-498" t="-1089"/>
                </a:stretch>
              </a:blipFill>
            </p:spPr>
            <p:txBody>
              <a:bodyPr/>
              <a:lstStyle/>
              <a:p>
                <a:r>
                  <a:rPr lang="ru-RU">
                    <a:noFill/>
                  </a:rPr>
                  <a:t> </a:t>
                </a:r>
              </a:p>
            </p:txBody>
          </p:sp>
        </mc:Fallback>
      </mc:AlternateContent>
      <p:pic>
        <p:nvPicPr>
          <p:cNvPr id="4" name="Рисунок 3"/>
          <p:cNvPicPr>
            <a:picLocks noChangeAspect="1"/>
          </p:cNvPicPr>
          <p:nvPr/>
        </p:nvPicPr>
        <p:blipFill>
          <a:blip r:embed="rId3"/>
          <a:stretch>
            <a:fillRect/>
          </a:stretch>
        </p:blipFill>
        <p:spPr>
          <a:xfrm>
            <a:off x="588962" y="319087"/>
            <a:ext cx="8128001" cy="2108354"/>
          </a:xfrm>
          <a:prstGeom prst="rect">
            <a:avLst/>
          </a:prstGeom>
        </p:spPr>
      </p:pic>
      <p:sp>
        <p:nvSpPr>
          <p:cNvPr id="5" name="TextBox 4"/>
          <p:cNvSpPr txBox="1"/>
          <p:nvPr/>
        </p:nvSpPr>
        <p:spPr>
          <a:xfrm>
            <a:off x="6295870" y="6275099"/>
            <a:ext cx="1458413"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Ответ: 1663</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91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 y="292608"/>
            <a:ext cx="5760000" cy="6278642"/>
          </a:xfrm>
          <a:prstGeom prst="rect">
            <a:avLst/>
          </a:prstGeom>
          <a:noFill/>
        </p:spPr>
        <p:txBody>
          <a:bodyPr wrap="square" rtlCol="0">
            <a:spAutoFit/>
          </a:bodyPr>
          <a:lstStyle/>
          <a:p>
            <a:r>
              <a:rPr lang="ru-RU" dirty="0" smtClean="0">
                <a:latin typeface="Arial" panose="020B0604020202020204" pitchFamily="34" charset="0"/>
                <a:cs typeface="Arial" panose="020B0604020202020204" pitchFamily="34" charset="0"/>
              </a:rPr>
              <a:t>Программное решение основывается на использовании модуля </a:t>
            </a:r>
            <a:r>
              <a:rPr lang="en-US" sz="2400" dirty="0" smtClean="0">
                <a:latin typeface="Arial" panose="020B0604020202020204" pitchFamily="34" charset="0"/>
                <a:cs typeface="Arial" panose="020B0604020202020204" pitchFamily="34" charset="0"/>
              </a:rPr>
              <a:t>ipaddress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a:t>
            </a:r>
            <a:r>
              <a:rPr lang="ru-RU" dirty="0" err="1" smtClean="0">
                <a:latin typeface="Arial" panose="020B0604020202020204" pitchFamily="34" charset="0"/>
                <a:cs typeface="Arial" panose="020B0604020202020204" pitchFamily="34" charset="0"/>
              </a:rPr>
              <a:t>оздание</a:t>
            </a:r>
            <a:r>
              <a:rPr lang="ru-RU" dirty="0" smtClean="0">
                <a:latin typeface="Arial" panose="020B0604020202020204" pitchFamily="34" charset="0"/>
                <a:cs typeface="Arial" panose="020B0604020202020204" pitchFamily="34" charset="0"/>
              </a:rPr>
              <a:t> объекта IPv4Address</a:t>
            </a:r>
            <a:r>
              <a:rPr lang="en-US" dirty="0" smtClean="0">
                <a:latin typeface="Arial" panose="020B0604020202020204" pitchFamily="34" charset="0"/>
                <a:cs typeface="Arial" panose="020B0604020202020204" pitchFamily="34" charset="0"/>
              </a:rPr>
              <a:t> </a:t>
            </a:r>
          </a:p>
          <a:p>
            <a:r>
              <a:rPr lang="en-US" dirty="0" err="1" smtClean="0">
                <a:solidFill>
                  <a:schemeClr val="accent1"/>
                </a:solidFill>
                <a:latin typeface="Arial" panose="020B0604020202020204" pitchFamily="34" charset="0"/>
                <a:cs typeface="Arial" panose="020B0604020202020204" pitchFamily="34" charset="0"/>
              </a:rPr>
              <a:t>ip</a:t>
            </a:r>
            <a:r>
              <a:rPr lang="en-US" dirty="0" smtClean="0">
                <a:solidFill>
                  <a:schemeClr val="accent1"/>
                </a:solidFill>
                <a:latin typeface="Arial" panose="020B0604020202020204" pitchFamily="34" charset="0"/>
                <a:cs typeface="Arial" panose="020B0604020202020204" pitchFamily="34" charset="0"/>
              </a:rPr>
              <a:t> = ip_address</a:t>
            </a:r>
            <a:r>
              <a:rPr lang="en-US" dirty="0">
                <a:solidFill>
                  <a:schemeClr val="accent1"/>
                </a:solidFill>
                <a:latin typeface="Arial" panose="020B0604020202020204" pitchFamily="34" charset="0"/>
                <a:cs typeface="Arial" panose="020B0604020202020204" pitchFamily="34" charset="0"/>
              </a:rPr>
              <a:t>('192.0.2.1</a:t>
            </a:r>
            <a:r>
              <a:rPr lang="en-US" dirty="0" smtClean="0">
                <a:solidFill>
                  <a:schemeClr val="accent1"/>
                </a:solidFill>
                <a:latin typeface="Arial" panose="020B0604020202020204" pitchFamily="34" charset="0"/>
                <a:cs typeface="Arial" panose="020B0604020202020204" pitchFamily="34" charset="0"/>
              </a:rPr>
              <a:t>')</a:t>
            </a:r>
          </a:p>
          <a:p>
            <a:endParaRPr lang="en-US" dirty="0">
              <a:solidFill>
                <a:schemeClr val="accent1"/>
              </a:solidFill>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Функция </a:t>
            </a:r>
            <a:r>
              <a:rPr lang="ru-RU" dirty="0">
                <a:latin typeface="Arial" panose="020B0604020202020204" pitchFamily="34" charset="0"/>
                <a:cs typeface="Arial" panose="020B0604020202020204" pitchFamily="34" charset="0"/>
              </a:rPr>
              <a:t>о</a:t>
            </a:r>
            <a:r>
              <a:rPr lang="ru-RU" dirty="0" smtClean="0">
                <a:latin typeface="Arial" panose="020B0604020202020204" pitchFamily="34" charset="0"/>
                <a:cs typeface="Arial" panose="020B0604020202020204" pitchFamily="34" charset="0"/>
              </a:rPr>
              <a:t>пределяет </a:t>
            </a:r>
            <a:r>
              <a:rPr lang="ru-RU" dirty="0">
                <a:latin typeface="Arial" panose="020B0604020202020204" pitchFamily="34" charset="0"/>
                <a:cs typeface="Arial" panose="020B0604020202020204" pitchFamily="34" charset="0"/>
              </a:rPr>
              <a:t>сеть по IP-адресу и маске. В нестрогом режиме (второй параметр 0) может принимать в качестве IP-адреса любой IP-адрес из описываемой сети. </a:t>
            </a:r>
            <a:r>
              <a:rPr lang="ru-RU" dirty="0" smtClean="0">
                <a:latin typeface="Arial" panose="020B0604020202020204" pitchFamily="34" charset="0"/>
                <a:cs typeface="Arial" panose="020B0604020202020204" pitchFamily="34" charset="0"/>
              </a:rPr>
              <a:t>Выведет </a:t>
            </a:r>
            <a:r>
              <a:rPr lang="ru-RU" dirty="0">
                <a:latin typeface="Arial" panose="020B0604020202020204" pitchFamily="34" charset="0"/>
                <a:cs typeface="Arial" panose="020B0604020202020204" pitchFamily="34" charset="0"/>
              </a:rPr>
              <a:t>адрес сети и количество единиц в маске через слеш. 		</a:t>
            </a:r>
            <a:endParaRPr lang="en-US" dirty="0" smtClean="0">
              <a:latin typeface="Arial" panose="020B0604020202020204" pitchFamily="34" charset="0"/>
              <a:cs typeface="Arial" panose="020B0604020202020204" pitchFamily="34" charset="0"/>
            </a:endParaRPr>
          </a:p>
          <a:p>
            <a:r>
              <a:rPr lang="en-US" dirty="0">
                <a:solidFill>
                  <a:schemeClr val="accent1"/>
                </a:solidFill>
                <a:latin typeface="Arial" panose="020B0604020202020204" pitchFamily="34" charset="0"/>
                <a:cs typeface="Arial" panose="020B0604020202020204" pitchFamily="34" charset="0"/>
              </a:rPr>
              <a:t>n</a:t>
            </a:r>
            <a:r>
              <a:rPr lang="en-US" dirty="0" smtClean="0">
                <a:solidFill>
                  <a:schemeClr val="accent1"/>
                </a:solidFill>
                <a:latin typeface="Arial" panose="020B0604020202020204" pitchFamily="34" charset="0"/>
                <a:cs typeface="Arial" panose="020B0604020202020204" pitchFamily="34" charset="0"/>
              </a:rPr>
              <a:t>et = ip_network</a:t>
            </a:r>
            <a:r>
              <a:rPr lang="en-US" dirty="0">
                <a:solidFill>
                  <a:schemeClr val="accent1"/>
                </a:solidFill>
                <a:latin typeface="Arial" panose="020B0604020202020204" pitchFamily="34" charset="0"/>
                <a:cs typeface="Arial" panose="020B0604020202020204" pitchFamily="34" charset="0"/>
              </a:rPr>
              <a:t>(</a:t>
            </a:r>
            <a:r>
              <a:rPr lang="en-US" dirty="0" smtClean="0">
                <a:solidFill>
                  <a:schemeClr val="accent1"/>
                </a:solidFill>
                <a:latin typeface="Arial" panose="020B0604020202020204" pitchFamily="34" charset="0"/>
                <a:cs typeface="Arial" panose="020B0604020202020204" pitchFamily="34" charset="0"/>
              </a:rPr>
              <a:t>'192.0.2.0/24‘</a:t>
            </a:r>
            <a:r>
              <a:rPr lang="ru-RU" dirty="0" smtClean="0">
                <a:solidFill>
                  <a:schemeClr val="accent1"/>
                </a:solidFill>
                <a:latin typeface="Arial" panose="020B0604020202020204" pitchFamily="34" charset="0"/>
                <a:cs typeface="Arial" panose="020B0604020202020204" pitchFamily="34" charset="0"/>
              </a:rPr>
              <a:t>, 0</a:t>
            </a:r>
            <a:r>
              <a:rPr lang="en-US" dirty="0" smtClean="0">
                <a:solidFill>
                  <a:schemeClr val="accent1"/>
                </a:solidFill>
                <a:latin typeface="Arial" panose="020B0604020202020204" pitchFamily="34" charset="0"/>
                <a:cs typeface="Arial" panose="020B0604020202020204" pitchFamily="34" charset="0"/>
              </a:rPr>
              <a:t>)</a:t>
            </a:r>
            <a:endParaRPr lang="ru-RU" dirty="0" smtClean="0">
              <a:solidFill>
                <a:schemeClr val="accent1"/>
              </a:solidFill>
              <a:latin typeface="Arial" panose="020B0604020202020204" pitchFamily="34" charset="0"/>
              <a:cs typeface="Arial" panose="020B0604020202020204" pitchFamily="34" charset="0"/>
            </a:endParaRPr>
          </a:p>
          <a:p>
            <a:endParaRPr lang="ru-RU" dirty="0">
              <a:solidFill>
                <a:schemeClr val="accent1"/>
              </a:solidFill>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Сравнение </a:t>
            </a:r>
            <a:r>
              <a:rPr lang="ru-RU" dirty="0" smtClean="0">
                <a:latin typeface="Arial" panose="020B0604020202020204" pitchFamily="34" charset="0"/>
                <a:cs typeface="Arial" panose="020B0604020202020204" pitchFamily="34" charset="0"/>
              </a:rPr>
              <a:t>сетей</a:t>
            </a:r>
            <a:r>
              <a:rPr lang="ru-RU" dirty="0" smtClean="0">
                <a:solidFill>
                  <a:schemeClr val="accent1"/>
                </a:solidFill>
                <a:latin typeface="Arial" panose="020B0604020202020204" pitchFamily="34" charset="0"/>
                <a:cs typeface="Arial" panose="020B0604020202020204" pitchFamily="34" charset="0"/>
              </a:rPr>
              <a:t/>
            </a:r>
            <a:br>
              <a:rPr lang="ru-RU" dirty="0" smtClean="0">
                <a:solidFill>
                  <a:schemeClr val="accent1"/>
                </a:solidFill>
                <a:latin typeface="Arial" panose="020B0604020202020204" pitchFamily="34" charset="0"/>
                <a:cs typeface="Arial" panose="020B0604020202020204" pitchFamily="34" charset="0"/>
              </a:rPr>
            </a:br>
            <a:r>
              <a:rPr lang="en-US" dirty="0" smtClean="0">
                <a:solidFill>
                  <a:schemeClr val="accent1"/>
                </a:solidFill>
                <a:latin typeface="Arial" panose="020B0604020202020204" pitchFamily="34" charset="0"/>
                <a:cs typeface="Arial" panose="020B0604020202020204" pitchFamily="34" charset="0"/>
              </a:rPr>
              <a:t>net</a:t>
            </a:r>
            <a:r>
              <a:rPr lang="ru-RU" dirty="0" smtClean="0">
                <a:solidFill>
                  <a:schemeClr val="accent1"/>
                </a:solidFill>
                <a:latin typeface="Arial" panose="020B0604020202020204" pitchFamily="34" charset="0"/>
                <a:cs typeface="Arial" panose="020B0604020202020204" pitchFamily="34" charset="0"/>
              </a:rPr>
              <a:t>1 ==</a:t>
            </a:r>
            <a:r>
              <a:rPr lang="en-US" dirty="0" smtClean="0">
                <a:solidFill>
                  <a:schemeClr val="accent1"/>
                </a:solidFill>
                <a:latin typeface="Arial" panose="020B0604020202020204" pitchFamily="34" charset="0"/>
                <a:cs typeface="Arial" panose="020B0604020202020204" pitchFamily="34" charset="0"/>
              </a:rPr>
              <a:t> net2</a:t>
            </a:r>
          </a:p>
          <a:p>
            <a:endParaRPr lang="en-US" dirty="0">
              <a:solidFill>
                <a:schemeClr val="accent1"/>
              </a:solidFill>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Маска сети</a:t>
            </a:r>
          </a:p>
          <a:p>
            <a:r>
              <a:rPr lang="en-US" dirty="0" smtClean="0">
                <a:solidFill>
                  <a:schemeClr val="accent1"/>
                </a:solidFill>
                <a:latin typeface="Arial" panose="020B0604020202020204" pitchFamily="34" charset="0"/>
                <a:cs typeface="Arial" panose="020B0604020202020204" pitchFamily="34" charset="0"/>
              </a:rPr>
              <a:t>mask = net.netmask</a:t>
            </a:r>
            <a:endParaRPr lang="ru-RU" dirty="0">
              <a:solidFill>
                <a:schemeClr val="accent1"/>
              </a:solidFill>
              <a:latin typeface="Arial" panose="020B0604020202020204" pitchFamily="34" charset="0"/>
              <a:cs typeface="Arial" panose="020B0604020202020204" pitchFamily="34" charset="0"/>
            </a:endParaRPr>
          </a:p>
          <a:p>
            <a:endParaRPr lang="en-US" dirty="0" smtClean="0">
              <a:solidFill>
                <a:schemeClr val="accent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IP-</a:t>
            </a:r>
            <a:r>
              <a:rPr lang="ru-RU" dirty="0">
                <a:latin typeface="Arial" panose="020B0604020202020204" pitchFamily="34" charset="0"/>
                <a:cs typeface="Arial" panose="020B0604020202020204" pitchFamily="34" charset="0"/>
              </a:rPr>
              <a:t>адреса всех узлов </a:t>
            </a:r>
            <a:r>
              <a:rPr lang="ru-RU" dirty="0" smtClean="0">
                <a:latin typeface="Arial" panose="020B0604020202020204" pitchFamily="34" charset="0"/>
                <a:cs typeface="Arial" panose="020B0604020202020204" pitchFamily="34" charset="0"/>
              </a:rPr>
              <a:t>сети</a:t>
            </a:r>
          </a:p>
          <a:p>
            <a:r>
              <a:rPr lang="en-US" dirty="0">
                <a:solidFill>
                  <a:schemeClr val="accent1"/>
                </a:solidFill>
                <a:latin typeface="Arial" panose="020B0604020202020204" pitchFamily="34" charset="0"/>
                <a:cs typeface="Arial" panose="020B0604020202020204" pitchFamily="34" charset="0"/>
              </a:rPr>
              <a:t>net.hosts</a:t>
            </a:r>
            <a:r>
              <a:rPr lang="en-US" dirty="0" smtClean="0">
                <a:solidFill>
                  <a:schemeClr val="accent1"/>
                </a:solidFill>
                <a:latin typeface="Arial" panose="020B0604020202020204" pitchFamily="34" charset="0"/>
                <a:cs typeface="Arial" panose="020B0604020202020204" pitchFamily="34" charset="0"/>
              </a:rPr>
              <a:t>()</a:t>
            </a:r>
            <a:endParaRPr lang="ru-RU" dirty="0" smtClean="0">
              <a:solidFill>
                <a:schemeClr val="accent1"/>
              </a:solidFill>
              <a:latin typeface="Arial" panose="020B0604020202020204" pitchFamily="34" charset="0"/>
              <a:cs typeface="Arial" panose="020B0604020202020204" pitchFamily="34" charset="0"/>
            </a:endParaRPr>
          </a:p>
          <a:p>
            <a:endParaRPr lang="en-US" dirty="0" smtClean="0">
              <a:solidFill>
                <a:schemeClr val="accent1"/>
              </a:solidFill>
              <a:latin typeface="Arial" panose="020B0604020202020204" pitchFamily="34" charset="0"/>
              <a:cs typeface="Arial" panose="020B0604020202020204" pitchFamily="34" charset="0"/>
            </a:endParaRPr>
          </a:p>
        </p:txBody>
      </p:sp>
      <p:sp>
        <p:nvSpPr>
          <p:cNvPr id="4" name="Прямоугольник 3"/>
          <p:cNvSpPr/>
          <p:nvPr/>
        </p:nvSpPr>
        <p:spPr>
          <a:xfrm>
            <a:off x="6432000" y="1222646"/>
            <a:ext cx="5760000" cy="3416320"/>
          </a:xfrm>
          <a:prstGeom prst="rect">
            <a:avLst/>
          </a:prstGeom>
        </p:spPr>
        <p:txBody>
          <a:bodyPr wrap="square">
            <a:spAutoFit/>
          </a:bodyPr>
          <a:lstStyle/>
          <a:p>
            <a:r>
              <a:rPr lang="ru-RU" dirty="0">
                <a:latin typeface="Arial" panose="020B0604020202020204" pitchFamily="34" charset="0"/>
                <a:cs typeface="Arial" panose="020B0604020202020204" pitchFamily="34" charset="0"/>
              </a:rPr>
              <a:t>Объект сети как список IP-адресов.</a:t>
            </a:r>
          </a:p>
          <a:p>
            <a:r>
              <a:rPr lang="ru-RU" dirty="0" smtClean="0">
                <a:solidFill>
                  <a:schemeClr val="accent1"/>
                </a:solidFill>
                <a:latin typeface="Arial" panose="020B0604020202020204" pitchFamily="34" charset="0"/>
                <a:cs typeface="Arial" panose="020B0604020202020204" pitchFamily="34" charset="0"/>
              </a:rPr>
              <a:t>net4 </a:t>
            </a:r>
            <a:r>
              <a:rPr lang="ru-RU" dirty="0">
                <a:solidFill>
                  <a:schemeClr val="accent1"/>
                </a:solidFill>
                <a:latin typeface="Arial" panose="020B0604020202020204" pitchFamily="34" charset="0"/>
                <a:cs typeface="Arial" panose="020B0604020202020204" pitchFamily="34" charset="0"/>
              </a:rPr>
              <a:t>= </a:t>
            </a:r>
            <a:r>
              <a:rPr lang="ru-RU" dirty="0" smtClean="0">
                <a:solidFill>
                  <a:schemeClr val="accent1"/>
                </a:solidFill>
                <a:latin typeface="Arial" panose="020B0604020202020204" pitchFamily="34" charset="0"/>
                <a:cs typeface="Arial" panose="020B0604020202020204" pitchFamily="34" charset="0"/>
              </a:rPr>
              <a:t>ip_network</a:t>
            </a:r>
            <a:r>
              <a:rPr lang="ru-RU" dirty="0">
                <a:solidFill>
                  <a:schemeClr val="accent1"/>
                </a:solidFill>
                <a:latin typeface="Arial" panose="020B0604020202020204" pitchFamily="34" charset="0"/>
                <a:cs typeface="Arial" panose="020B0604020202020204" pitchFamily="34" charset="0"/>
              </a:rPr>
              <a:t>('192.0.2.0/24')</a:t>
            </a:r>
          </a:p>
          <a:p>
            <a:r>
              <a:rPr lang="en-US" dirty="0">
                <a:solidFill>
                  <a:schemeClr val="accent1"/>
                </a:solidFill>
                <a:latin typeface="Arial" panose="020B0604020202020204" pitchFamily="34" charset="0"/>
                <a:cs typeface="Arial" panose="020B0604020202020204" pitchFamily="34" charset="0"/>
              </a:rPr>
              <a:t>p</a:t>
            </a:r>
            <a:r>
              <a:rPr lang="en-US" dirty="0" smtClean="0">
                <a:solidFill>
                  <a:schemeClr val="accent1"/>
                </a:solidFill>
                <a:latin typeface="Arial" panose="020B0604020202020204" pitchFamily="34" charset="0"/>
                <a:cs typeface="Arial" panose="020B0604020202020204" pitchFamily="34" charset="0"/>
              </a:rPr>
              <a:t>rint(</a:t>
            </a:r>
            <a:r>
              <a:rPr lang="ru-RU" dirty="0" smtClean="0">
                <a:solidFill>
                  <a:schemeClr val="accent1"/>
                </a:solidFill>
                <a:latin typeface="Arial" panose="020B0604020202020204" pitchFamily="34" charset="0"/>
                <a:cs typeface="Arial" panose="020B0604020202020204" pitchFamily="34" charset="0"/>
              </a:rPr>
              <a:t>net4[1]</a:t>
            </a:r>
            <a:r>
              <a:rPr lang="en-US" dirty="0" smtClean="0">
                <a:solidFill>
                  <a:schemeClr val="accent1"/>
                </a:solidFill>
                <a:latin typeface="Arial" panose="020B0604020202020204" pitchFamily="34" charset="0"/>
                <a:cs typeface="Arial" panose="020B0604020202020204" pitchFamily="34" charset="0"/>
              </a:rPr>
              <a:t>)   </a:t>
            </a:r>
            <a:r>
              <a:rPr lang="ru-RU" dirty="0" smtClean="0">
                <a:solidFill>
                  <a:schemeClr val="accent1"/>
                </a:solidFill>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IPv4Address('192.0.2.1')</a:t>
            </a:r>
          </a:p>
          <a:p>
            <a:r>
              <a:rPr lang="en-US" dirty="0">
                <a:solidFill>
                  <a:schemeClr val="accent1"/>
                </a:solidFill>
                <a:latin typeface="Arial" panose="020B0604020202020204" pitchFamily="34" charset="0"/>
                <a:cs typeface="Arial" panose="020B0604020202020204" pitchFamily="34" charset="0"/>
              </a:rPr>
              <a:t>print(</a:t>
            </a:r>
            <a:r>
              <a:rPr lang="ru-RU" dirty="0" smtClean="0">
                <a:solidFill>
                  <a:schemeClr val="accent1"/>
                </a:solidFill>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net4[-1</a:t>
            </a:r>
            <a:r>
              <a:rPr lang="ru-RU" dirty="0" smtClean="0">
                <a:solidFill>
                  <a:schemeClr val="accent1"/>
                </a:solidFill>
                <a:latin typeface="Arial" panose="020B0604020202020204" pitchFamily="34" charset="0"/>
                <a:cs typeface="Arial" panose="020B0604020202020204" pitchFamily="34" charset="0"/>
              </a:rPr>
              <a:t>]</a:t>
            </a:r>
            <a:r>
              <a:rPr lang="en-US" dirty="0" smtClean="0">
                <a:solidFill>
                  <a:schemeClr val="accent1"/>
                </a:solidFill>
                <a:latin typeface="Arial" panose="020B0604020202020204" pitchFamily="34" charset="0"/>
                <a:cs typeface="Arial" panose="020B0604020202020204" pitchFamily="34" charset="0"/>
              </a:rPr>
              <a:t>) </a:t>
            </a:r>
            <a:r>
              <a:rPr lang="ru-RU" dirty="0" smtClean="0">
                <a:solidFill>
                  <a:schemeClr val="accent1"/>
                </a:solidFill>
                <a:latin typeface="Arial" panose="020B0604020202020204" pitchFamily="34" charset="0"/>
                <a:cs typeface="Arial" panose="020B0604020202020204" pitchFamily="34" charset="0"/>
              </a:rPr>
              <a:t># </a:t>
            </a:r>
            <a:r>
              <a:rPr lang="ru-RU" dirty="0">
                <a:solidFill>
                  <a:schemeClr val="accent1"/>
                </a:solidFill>
                <a:latin typeface="Arial" panose="020B0604020202020204" pitchFamily="34" charset="0"/>
                <a:cs typeface="Arial" panose="020B0604020202020204" pitchFamily="34" charset="0"/>
              </a:rPr>
              <a:t>IPv4Address('192.0.2.255</a:t>
            </a:r>
            <a:r>
              <a:rPr lang="ru-RU" dirty="0" smtClean="0">
                <a:solidFill>
                  <a:schemeClr val="accent1"/>
                </a:solidFill>
                <a:latin typeface="Arial" panose="020B0604020202020204" pitchFamily="34" charset="0"/>
                <a:cs typeface="Arial" panose="020B0604020202020204" pitchFamily="34" charset="0"/>
              </a:rPr>
              <a:t>')</a:t>
            </a:r>
            <a:endParaRPr lang="en-US" dirty="0" smtClean="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роверка </a:t>
            </a:r>
            <a:r>
              <a:rPr lang="ru-RU" dirty="0">
                <a:latin typeface="Arial" panose="020B0604020202020204" pitchFamily="34" charset="0"/>
                <a:cs typeface="Arial" panose="020B0604020202020204" pitchFamily="34" charset="0"/>
              </a:rPr>
              <a:t>вхождения IP-адреса в список узлов</a:t>
            </a:r>
            <a:r>
              <a:rPr lang="ru-RU" dirty="0">
                <a:solidFill>
                  <a:schemeClr val="accent1"/>
                </a:solidFill>
                <a:latin typeface="Arial" panose="020B0604020202020204" pitchFamily="34" charset="0"/>
                <a:cs typeface="Arial" panose="020B0604020202020204" pitchFamily="34" charset="0"/>
              </a:rPr>
              <a:t/>
            </a:r>
            <a:br>
              <a:rPr lang="ru-RU" dirty="0">
                <a:solidFill>
                  <a:schemeClr val="accent1"/>
                </a:solidFill>
                <a:latin typeface="Arial" panose="020B0604020202020204" pitchFamily="34" charset="0"/>
                <a:cs typeface="Arial" panose="020B0604020202020204" pitchFamily="34" charset="0"/>
              </a:rPr>
            </a:br>
            <a:r>
              <a:rPr lang="ru-RU" dirty="0" err="1">
                <a:solidFill>
                  <a:schemeClr val="accent1"/>
                </a:solidFill>
                <a:latin typeface="Arial" panose="020B0604020202020204" pitchFamily="34" charset="0"/>
                <a:cs typeface="Arial" panose="020B0604020202020204" pitchFamily="34" charset="0"/>
              </a:rPr>
              <a:t>ip</a:t>
            </a:r>
            <a:r>
              <a:rPr lang="ru-RU" dirty="0">
                <a:solidFill>
                  <a:schemeClr val="accent1"/>
                </a:solidFill>
                <a:latin typeface="Arial" panose="020B0604020202020204" pitchFamily="34" charset="0"/>
                <a:cs typeface="Arial" panose="020B0604020202020204" pitchFamily="34" charset="0"/>
              </a:rPr>
              <a:t> </a:t>
            </a:r>
            <a:r>
              <a:rPr lang="ru-RU" dirty="0" err="1">
                <a:solidFill>
                  <a:schemeClr val="accent1"/>
                </a:solidFill>
                <a:latin typeface="Arial" panose="020B0604020202020204" pitchFamily="34" charset="0"/>
                <a:cs typeface="Arial" panose="020B0604020202020204" pitchFamily="34" charset="0"/>
              </a:rPr>
              <a:t>in</a:t>
            </a:r>
            <a:r>
              <a:rPr lang="ru-RU" dirty="0">
                <a:solidFill>
                  <a:schemeClr val="accent1"/>
                </a:solidFill>
                <a:latin typeface="Arial" panose="020B0604020202020204" pitchFamily="34" charset="0"/>
                <a:cs typeface="Arial" panose="020B0604020202020204" pitchFamily="34" charset="0"/>
              </a:rPr>
              <a:t> net.hosts() </a:t>
            </a:r>
            <a:r>
              <a:rPr lang="ru-RU" dirty="0" smtClean="0">
                <a:solidFill>
                  <a:schemeClr val="accent1"/>
                </a:solidFill>
                <a:latin typeface="Arial" panose="020B0604020202020204" pitchFamily="34" charset="0"/>
                <a:cs typeface="Arial" panose="020B0604020202020204" pitchFamily="34" charset="0"/>
              </a:rPr>
              <a:t/>
            </a:r>
            <a:br>
              <a:rPr lang="ru-RU" dirty="0" smtClean="0">
                <a:solidFill>
                  <a:schemeClr val="accent1"/>
                </a:solidFill>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вернет </a:t>
            </a:r>
            <a:r>
              <a:rPr lang="ru-RU" dirty="0">
                <a:latin typeface="Arial" panose="020B0604020202020204" pitchFamily="34" charset="0"/>
                <a:cs typeface="Arial" panose="020B0604020202020204" pitchFamily="34" charset="0"/>
              </a:rPr>
              <a:t>истину, если IP-адрес входит в список узлов </a:t>
            </a:r>
            <a:r>
              <a:rPr lang="ru-RU" dirty="0" smtClean="0">
                <a:latin typeface="Arial" panose="020B0604020202020204" pitchFamily="34" charset="0"/>
                <a:cs typeface="Arial" panose="020B0604020202020204" pitchFamily="34" charset="0"/>
              </a:rPr>
              <a:t>сети</a:t>
            </a:r>
          </a:p>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Общее </a:t>
            </a:r>
            <a:r>
              <a:rPr lang="ru-RU" dirty="0">
                <a:latin typeface="Arial" panose="020B0604020202020204" pitchFamily="34" charset="0"/>
                <a:cs typeface="Arial" panose="020B0604020202020204" pitchFamily="34" charset="0"/>
              </a:rPr>
              <a:t>количество адресов в сети</a:t>
            </a:r>
          </a:p>
          <a:p>
            <a:r>
              <a:rPr lang="en-US" dirty="0" smtClean="0">
                <a:solidFill>
                  <a:schemeClr val="accent1"/>
                </a:solidFill>
                <a:latin typeface="Arial" panose="020B0604020202020204" pitchFamily="34" charset="0"/>
                <a:cs typeface="Arial" panose="020B0604020202020204" pitchFamily="34" charset="0"/>
              </a:rPr>
              <a:t>net.num_addresses</a:t>
            </a:r>
            <a:endParaRPr lang="ru-RU"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520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ама">
  <a:themeElements>
    <a:clrScheme name="Рама">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Рама">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Рамка</Template>
  <TotalTime>4613</TotalTime>
  <Words>2985</Words>
  <Application>Microsoft Office PowerPoint</Application>
  <PresentationFormat>Широкоэкранный</PresentationFormat>
  <Paragraphs>394</Paragraphs>
  <Slides>60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60</vt:i4>
      </vt:variant>
    </vt:vector>
  </HeadingPairs>
  <TitlesOfParts>
    <vt:vector size="69" baseType="lpstr">
      <vt:lpstr>Arial</vt:lpstr>
      <vt:lpstr>Calibri</vt:lpstr>
      <vt:lpstr>Cambria Math</vt:lpstr>
      <vt:lpstr>Corbel</vt:lpstr>
      <vt:lpstr>Courier New</vt:lpstr>
      <vt:lpstr>Times New Roman</vt:lpstr>
      <vt:lpstr>Wingdings</vt:lpstr>
      <vt:lpstr>Wingdings 2</vt:lpstr>
      <vt:lpstr>Рама</vt:lpstr>
      <vt:lpstr>Решение задач ЕГЭ из разделов «Цифровая грамотность» и «Информационные технологии»</vt:lpstr>
      <vt:lpstr>Тематический раздел «Цифровая грамотность» </vt:lpstr>
      <vt:lpstr>Презентация PowerPoint</vt:lpstr>
      <vt:lpstr>Презентация PowerPoint</vt:lpstr>
      <vt:lpstr>IP-адреса</vt:lpstr>
      <vt:lpstr>Маска подсети</vt:lpstr>
      <vt:lpstr>Презентация PowerPoint</vt:lpstr>
      <vt:lpstr>Презентация PowerPoint</vt:lpstr>
      <vt:lpstr>Презентация PowerPoint</vt:lpstr>
      <vt:lpstr>Презентация PowerPoint</vt:lpstr>
      <vt:lpstr>Адрес сети = Маска &amp; IP-адрес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Концепция процессов и потоков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Тематический раздел «Информационные технологии»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lpstr>Задание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Решение задач ЕГЭ из разделов «Цифровая грамотность» и «Информационные технологии»</dc:title>
  <dc:creator>Светлана Юрьевна Белянчева</dc:creator>
  <cp:lastModifiedBy>Светлана Юрьевна Белянчева</cp:lastModifiedBy>
  <cp:revision>186</cp:revision>
  <dcterms:created xsi:type="dcterms:W3CDTF">2024-03-05T11:01:33Z</dcterms:created>
  <dcterms:modified xsi:type="dcterms:W3CDTF">2025-03-14T13:47:54Z</dcterms:modified>
</cp:coreProperties>
</file>