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 id="261" r:id="rId7"/>
    <p:sldId id="262" r:id="rId8"/>
    <p:sldId id="263" r:id="rId9"/>
    <p:sldId id="276"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8" r:id="rId24"/>
    <p:sldId id="279" r:id="rId25"/>
    <p:sldId id="281" r:id="rId26"/>
    <p:sldId id="280" r:id="rId2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7" autoAdjust="0"/>
    <p:restoredTop sz="94660"/>
  </p:normalViewPr>
  <p:slideViewPr>
    <p:cSldViewPr snapToGrid="0">
      <p:cViewPr varScale="1">
        <p:scale>
          <a:sx n="64" d="100"/>
          <a:sy n="64" d="100"/>
        </p:scale>
        <p:origin x="96" y="1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NULL"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1050;&#1085;&#1080;&#1075;&#1072;1" TargetMode="External"/><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oleObject" Target="&#1050;&#1085;&#1080;&#1075;&#1072;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400" b="0" i="0" u="none" strike="noStrike" baseline="0">
                <a:effectLst/>
                <a:latin typeface="Times New Roman" panose="02020603050405020304" pitchFamily="18" charset="0"/>
                <a:cs typeface="Times New Roman" panose="02020603050405020304" pitchFamily="18" charset="0"/>
              </a:rPr>
              <a:t>Информатика</a:t>
            </a:r>
            <a:endParaRPr lang="ru-RU">
              <a:latin typeface="Times New Roman" panose="02020603050405020304" pitchFamily="18" charset="0"/>
              <a:cs typeface="Times New Roman" panose="02020603050405020304" pitchFamily="18" charset="0"/>
            </a:endParaRPr>
          </a:p>
        </c:rich>
      </c:tx>
      <c:overlay val="0"/>
      <c:spPr>
        <a:noFill/>
        <a:ln>
          <a:noFill/>
        </a:ln>
        <a:effectLst/>
      </c:spPr>
    </c:title>
    <c:autoTitleDeleted val="0"/>
    <c:plotArea>
      <c:layout/>
      <c:barChart>
        <c:barDir val="col"/>
        <c:grouping val="clustered"/>
        <c:varyColors val="0"/>
        <c:ser>
          <c:idx val="0"/>
          <c:order val="0"/>
          <c:tx>
            <c:strRef>
              <c:f>'Инф РЧ'!$B$1</c:f>
              <c:strCache>
                <c:ptCount val="1"/>
                <c:pt idx="0">
                  <c:v>Баллы</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ru-RU"/>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'Инф РЧ'!$A$2:$A$102</c:f>
              <c:numCache>
                <c:formatCode>General</c:formatCode>
                <c:ptCount val="10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numCache>
            </c:numRef>
          </c:cat>
          <c:val>
            <c:numRef>
              <c:f>'Инф РЧ'!$B$2:$B$102</c:f>
              <c:numCache>
                <c:formatCode>General</c:formatCode>
                <c:ptCount val="101"/>
                <c:pt idx="0">
                  <c:v>5</c:v>
                </c:pt>
                <c:pt idx="1">
                  <c:v>0</c:v>
                </c:pt>
                <c:pt idx="2">
                  <c:v>0</c:v>
                </c:pt>
                <c:pt idx="3">
                  <c:v>0</c:v>
                </c:pt>
                <c:pt idx="4">
                  <c:v>0</c:v>
                </c:pt>
                <c:pt idx="5">
                  <c:v>0</c:v>
                </c:pt>
                <c:pt idx="6">
                  <c:v>0</c:v>
                </c:pt>
                <c:pt idx="7">
                  <c:v>5</c:v>
                </c:pt>
                <c:pt idx="8">
                  <c:v>0</c:v>
                </c:pt>
                <c:pt idx="9">
                  <c:v>0</c:v>
                </c:pt>
                <c:pt idx="10">
                  <c:v>0</c:v>
                </c:pt>
                <c:pt idx="11">
                  <c:v>0</c:v>
                </c:pt>
                <c:pt idx="12">
                  <c:v>0</c:v>
                </c:pt>
                <c:pt idx="13">
                  <c:v>0</c:v>
                </c:pt>
                <c:pt idx="14">
                  <c:v>9</c:v>
                </c:pt>
                <c:pt idx="15">
                  <c:v>0</c:v>
                </c:pt>
                <c:pt idx="16">
                  <c:v>0</c:v>
                </c:pt>
                <c:pt idx="17">
                  <c:v>0</c:v>
                </c:pt>
                <c:pt idx="18">
                  <c:v>0</c:v>
                </c:pt>
                <c:pt idx="19">
                  <c:v>0</c:v>
                </c:pt>
                <c:pt idx="20">
                  <c:v>22</c:v>
                </c:pt>
                <c:pt idx="21">
                  <c:v>0</c:v>
                </c:pt>
                <c:pt idx="22">
                  <c:v>0</c:v>
                </c:pt>
                <c:pt idx="23">
                  <c:v>0</c:v>
                </c:pt>
                <c:pt idx="24">
                  <c:v>0</c:v>
                </c:pt>
                <c:pt idx="25">
                  <c:v>0</c:v>
                </c:pt>
                <c:pt idx="26">
                  <c:v>0</c:v>
                </c:pt>
                <c:pt idx="27">
                  <c:v>38</c:v>
                </c:pt>
                <c:pt idx="28">
                  <c:v>0</c:v>
                </c:pt>
                <c:pt idx="29">
                  <c:v>0</c:v>
                </c:pt>
                <c:pt idx="30">
                  <c:v>0</c:v>
                </c:pt>
                <c:pt idx="31">
                  <c:v>0</c:v>
                </c:pt>
                <c:pt idx="32">
                  <c:v>0</c:v>
                </c:pt>
                <c:pt idx="33">
                  <c:v>0</c:v>
                </c:pt>
                <c:pt idx="34">
                  <c:v>35</c:v>
                </c:pt>
                <c:pt idx="35">
                  <c:v>0</c:v>
                </c:pt>
                <c:pt idx="36">
                  <c:v>0</c:v>
                </c:pt>
                <c:pt idx="37">
                  <c:v>0</c:v>
                </c:pt>
                <c:pt idx="38">
                  <c:v>0</c:v>
                </c:pt>
                <c:pt idx="39">
                  <c:v>0</c:v>
                </c:pt>
                <c:pt idx="40">
                  <c:v>52</c:v>
                </c:pt>
                <c:pt idx="41">
                  <c:v>0</c:v>
                </c:pt>
                <c:pt idx="42">
                  <c:v>0</c:v>
                </c:pt>
                <c:pt idx="43">
                  <c:v>40</c:v>
                </c:pt>
                <c:pt idx="44">
                  <c:v>0</c:v>
                </c:pt>
                <c:pt idx="45">
                  <c:v>0</c:v>
                </c:pt>
                <c:pt idx="46">
                  <c:v>38</c:v>
                </c:pt>
                <c:pt idx="47">
                  <c:v>0</c:v>
                </c:pt>
                <c:pt idx="48">
                  <c:v>42</c:v>
                </c:pt>
                <c:pt idx="49">
                  <c:v>0</c:v>
                </c:pt>
                <c:pt idx="50">
                  <c:v>0</c:v>
                </c:pt>
                <c:pt idx="51">
                  <c:v>54</c:v>
                </c:pt>
                <c:pt idx="52">
                  <c:v>0</c:v>
                </c:pt>
                <c:pt idx="53">
                  <c:v>0</c:v>
                </c:pt>
                <c:pt idx="54">
                  <c:v>56</c:v>
                </c:pt>
                <c:pt idx="55">
                  <c:v>0</c:v>
                </c:pt>
                <c:pt idx="56">
                  <c:v>46</c:v>
                </c:pt>
                <c:pt idx="57">
                  <c:v>0</c:v>
                </c:pt>
                <c:pt idx="58">
                  <c:v>0</c:v>
                </c:pt>
                <c:pt idx="59">
                  <c:v>45</c:v>
                </c:pt>
                <c:pt idx="60">
                  <c:v>0</c:v>
                </c:pt>
                <c:pt idx="61">
                  <c:v>0</c:v>
                </c:pt>
                <c:pt idx="62">
                  <c:v>53</c:v>
                </c:pt>
                <c:pt idx="63">
                  <c:v>0</c:v>
                </c:pt>
                <c:pt idx="64">
                  <c:v>53</c:v>
                </c:pt>
                <c:pt idx="65">
                  <c:v>0</c:v>
                </c:pt>
                <c:pt idx="66">
                  <c:v>0</c:v>
                </c:pt>
                <c:pt idx="67">
                  <c:v>54</c:v>
                </c:pt>
                <c:pt idx="68">
                  <c:v>0</c:v>
                </c:pt>
                <c:pt idx="69">
                  <c:v>0</c:v>
                </c:pt>
                <c:pt idx="70">
                  <c:v>46</c:v>
                </c:pt>
                <c:pt idx="71">
                  <c:v>0</c:v>
                </c:pt>
                <c:pt idx="72">
                  <c:v>49</c:v>
                </c:pt>
                <c:pt idx="73">
                  <c:v>0</c:v>
                </c:pt>
                <c:pt idx="74">
                  <c:v>0</c:v>
                </c:pt>
                <c:pt idx="75">
                  <c:v>61</c:v>
                </c:pt>
                <c:pt idx="76">
                  <c:v>0</c:v>
                </c:pt>
                <c:pt idx="77">
                  <c:v>0</c:v>
                </c:pt>
                <c:pt idx="78">
                  <c:v>45</c:v>
                </c:pt>
                <c:pt idx="79">
                  <c:v>0</c:v>
                </c:pt>
                <c:pt idx="80">
                  <c:v>50</c:v>
                </c:pt>
                <c:pt idx="81">
                  <c:v>0</c:v>
                </c:pt>
                <c:pt idx="82">
                  <c:v>0</c:v>
                </c:pt>
                <c:pt idx="83">
                  <c:v>46</c:v>
                </c:pt>
                <c:pt idx="84">
                  <c:v>0</c:v>
                </c:pt>
                <c:pt idx="85">
                  <c:v>39</c:v>
                </c:pt>
                <c:pt idx="86">
                  <c:v>0</c:v>
                </c:pt>
                <c:pt idx="87">
                  <c:v>0</c:v>
                </c:pt>
                <c:pt idx="88">
                  <c:v>26</c:v>
                </c:pt>
                <c:pt idx="89">
                  <c:v>0</c:v>
                </c:pt>
                <c:pt idx="90">
                  <c:v>28</c:v>
                </c:pt>
                <c:pt idx="91">
                  <c:v>0</c:v>
                </c:pt>
                <c:pt idx="92">
                  <c:v>0</c:v>
                </c:pt>
                <c:pt idx="93">
                  <c:v>20</c:v>
                </c:pt>
                <c:pt idx="94">
                  <c:v>0</c:v>
                </c:pt>
                <c:pt idx="95">
                  <c:v>19</c:v>
                </c:pt>
                <c:pt idx="96">
                  <c:v>0</c:v>
                </c:pt>
                <c:pt idx="97">
                  <c:v>0</c:v>
                </c:pt>
                <c:pt idx="98">
                  <c:v>7</c:v>
                </c:pt>
                <c:pt idx="99">
                  <c:v>0</c:v>
                </c:pt>
                <c:pt idx="100">
                  <c:v>8</c:v>
                </c:pt>
              </c:numCache>
            </c:numRef>
          </c:val>
          <c:extLst xmlns:c16r2="http://schemas.microsoft.com/office/drawing/2015/06/chart">
            <c:ext xmlns:c16="http://schemas.microsoft.com/office/drawing/2014/chart" uri="{C3380CC4-5D6E-409C-BE32-E72D297353CC}">
              <c16:uniqueId val="{00000000-7778-403A-B92D-4AB96F45B340}"/>
            </c:ext>
          </c:extLst>
        </c:ser>
        <c:dLbls>
          <c:showLegendKey val="0"/>
          <c:showVal val="0"/>
          <c:showCatName val="0"/>
          <c:showSerName val="0"/>
          <c:showPercent val="0"/>
          <c:showBubbleSize val="0"/>
        </c:dLbls>
        <c:gapWidth val="57"/>
        <c:overlap val="-27"/>
        <c:axId val="534286040"/>
        <c:axId val="534279768"/>
      </c:barChart>
      <c:catAx>
        <c:axId val="534286040"/>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100">
                    <a:latin typeface="Times New Roman" panose="02020603050405020304" pitchFamily="18" charset="0"/>
                    <a:cs typeface="Times New Roman" panose="02020603050405020304" pitchFamily="18" charset="0"/>
                  </a:rPr>
                  <a:t>Баллы</a:t>
                </a:r>
              </a:p>
            </c:rich>
          </c:tx>
          <c:overlay val="0"/>
          <c:spPr>
            <a:noFill/>
            <a:ln>
              <a:noFill/>
            </a:ln>
            <a:effectLst/>
          </c:sp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ru-RU"/>
          </a:p>
        </c:txPr>
        <c:crossAx val="534279768"/>
        <c:crosses val="autoZero"/>
        <c:auto val="1"/>
        <c:lblAlgn val="ctr"/>
        <c:lblOffset val="100"/>
        <c:noMultiLvlLbl val="0"/>
      </c:catAx>
      <c:valAx>
        <c:axId val="53427976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ru-RU" sz="1100">
                    <a:latin typeface="Times New Roman" panose="02020603050405020304" pitchFamily="18" charset="0"/>
                    <a:cs typeface="Times New Roman" panose="02020603050405020304" pitchFamily="18" charset="0"/>
                  </a:rPr>
                  <a:t>Количество</a:t>
                </a:r>
                <a:r>
                  <a:rPr lang="ru-RU" sz="1100" baseline="0">
                    <a:latin typeface="Times New Roman" panose="02020603050405020304" pitchFamily="18" charset="0"/>
                    <a:cs typeface="Times New Roman" panose="02020603050405020304" pitchFamily="18" charset="0"/>
                  </a:rPr>
                  <a:t> </a:t>
                </a:r>
                <a:r>
                  <a:rPr lang="ru-RU" sz="1100">
                    <a:latin typeface="Times New Roman" panose="02020603050405020304" pitchFamily="18" charset="0"/>
                    <a:cs typeface="Times New Roman" panose="02020603050405020304" pitchFamily="18" charset="0"/>
                  </a:rPr>
                  <a:t> участников </a:t>
                </a:r>
                <a:r>
                  <a:rPr lang="en-US" sz="1100">
                    <a:latin typeface="Times New Roman" panose="02020603050405020304" pitchFamily="18" charset="0"/>
                    <a:cs typeface="Times New Roman" panose="02020603050405020304" pitchFamily="18" charset="0"/>
                  </a:rPr>
                  <a:t>E</a:t>
                </a:r>
                <a:r>
                  <a:rPr lang="ru-RU" sz="1100">
                    <a:latin typeface="Times New Roman" panose="02020603050405020304" pitchFamily="18" charset="0"/>
                    <a:cs typeface="Times New Roman" panose="02020603050405020304" pitchFamily="18" charset="0"/>
                  </a:rPr>
                  <a:t>ГЭ</a:t>
                </a:r>
              </a:p>
            </c:rich>
          </c:tx>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53428604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spPr>
            <a:ln>
              <a:solidFill>
                <a:schemeClr val="tx1"/>
              </a:solidFill>
            </a:ln>
          </c:spPr>
          <c:explosion val="25"/>
          <c:dPt>
            <c:idx val="0"/>
            <c:bubble3D val="0"/>
            <c:spPr>
              <a:solidFill>
                <a:srgbClr val="FF0000"/>
              </a:solidFill>
              <a:ln>
                <a:solidFill>
                  <a:schemeClr val="tx1"/>
                </a:solidFill>
              </a:ln>
            </c:spPr>
            <c:extLst xmlns:c16r2="http://schemas.microsoft.com/office/drawing/2015/06/chart">
              <c:ext xmlns:c16="http://schemas.microsoft.com/office/drawing/2014/chart" uri="{C3380CC4-5D6E-409C-BE32-E72D297353CC}">
                <c16:uniqueId val="{00000001-9BD9-49D0-874F-274C27712894}"/>
              </c:ext>
            </c:extLst>
          </c:dPt>
          <c:dPt>
            <c:idx val="1"/>
            <c:bubble3D val="0"/>
            <c:spPr>
              <a:solidFill>
                <a:srgbClr val="FFFF00"/>
              </a:solidFill>
              <a:ln>
                <a:solidFill>
                  <a:schemeClr val="tx1"/>
                </a:solidFill>
              </a:ln>
            </c:spPr>
            <c:extLst xmlns:c16r2="http://schemas.microsoft.com/office/drawing/2015/06/chart">
              <c:ext xmlns:c16="http://schemas.microsoft.com/office/drawing/2014/chart" uri="{C3380CC4-5D6E-409C-BE32-E72D297353CC}">
                <c16:uniqueId val="{00000003-9BD9-49D0-874F-274C27712894}"/>
              </c:ext>
            </c:extLst>
          </c:dPt>
          <c:dPt>
            <c:idx val="2"/>
            <c:bubble3D val="0"/>
            <c:spPr>
              <a:solidFill>
                <a:srgbClr val="CCECFF"/>
              </a:solidFill>
              <a:ln>
                <a:solidFill>
                  <a:schemeClr val="tx1"/>
                </a:solidFill>
              </a:ln>
            </c:spPr>
            <c:extLst xmlns:c16r2="http://schemas.microsoft.com/office/drawing/2015/06/chart">
              <c:ext xmlns:c16="http://schemas.microsoft.com/office/drawing/2014/chart" uri="{C3380CC4-5D6E-409C-BE32-E72D297353CC}">
                <c16:uniqueId val="{00000005-9BD9-49D0-874F-274C27712894}"/>
              </c:ext>
            </c:extLst>
          </c:dPt>
          <c:dPt>
            <c:idx val="3"/>
            <c:bubble3D val="0"/>
            <c:spPr>
              <a:solidFill>
                <a:srgbClr val="00FF00"/>
              </a:solidFill>
              <a:ln>
                <a:solidFill>
                  <a:schemeClr val="tx1"/>
                </a:solidFill>
              </a:ln>
            </c:spPr>
            <c:extLst xmlns:c16r2="http://schemas.microsoft.com/office/drawing/2015/06/chart">
              <c:ext xmlns:c16="http://schemas.microsoft.com/office/drawing/2014/chart" uri="{C3380CC4-5D6E-409C-BE32-E72D297353CC}">
                <c16:uniqueId val="{00000007-9BD9-49D0-874F-274C27712894}"/>
              </c:ext>
            </c:extLst>
          </c:dPt>
          <c:dLbls>
            <c:dLbl>
              <c:idx val="0"/>
              <c:tx>
                <c:rich>
                  <a:bodyPr/>
                  <a:lstStyle/>
                  <a:p>
                    <a:fld id="{F1DA11E1-1850-487E-A526-9E37AD66A34B}" type="CATEGORYNAME">
                      <a:rPr lang="ru-RU" sz="1400"/>
                      <a:pPr/>
                      <a:t>[ИМЯ КАТЕГОРИИ]</a:t>
                    </a:fld>
                    <a:r>
                      <a:rPr lang="ru-RU" sz="1400" baseline="0"/>
                      <a:t>; </a:t>
                    </a:r>
                    <a:fld id="{EA692F11-BCC0-4729-ACD3-AC36657BBB82}" type="VALUE">
                      <a:rPr lang="ru-RU" sz="1400" baseline="0"/>
                      <a:pPr/>
                      <a:t>[ЗНАЧЕНИЕ]</a:t>
                    </a:fld>
                    <a:r>
                      <a:rPr lang="ru-RU" sz="1400" baseline="0"/>
                      <a:t>; </a:t>
                    </a:r>
                    <a:fld id="{184C3FC1-98F8-4605-9DB5-F5BE664FAC33}" type="PERCENTAGE">
                      <a:rPr lang="ru-RU" sz="1400" baseline="0"/>
                      <a:pPr/>
                      <a:t>[ПРОЦЕНТ]</a:t>
                    </a:fld>
                    <a:endParaRPr lang="ru-RU" sz="1400" baseline="0"/>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Lst>
            </c:dLbl>
            <c:dLbl>
              <c:idx val="1"/>
              <c:tx>
                <c:rich>
                  <a:bodyPr/>
                  <a:lstStyle/>
                  <a:p>
                    <a:fld id="{A6EBCC6F-572F-4B40-BE84-FB473B161DBE}" type="CATEGORYNAME">
                      <a:rPr lang="ru-RU" sz="1400"/>
                      <a:pPr/>
                      <a:t>[ИМЯ КАТЕГОРИИ]</a:t>
                    </a:fld>
                    <a:r>
                      <a:rPr lang="ru-RU" baseline="0"/>
                      <a:t>; </a:t>
                    </a:r>
                    <a:fld id="{B5AF4CD0-24CA-43D7-AAB8-2B1184E61D55}" type="VALUE">
                      <a:rPr lang="ru-RU" baseline="0"/>
                      <a:pPr/>
                      <a:t>[ЗНАЧЕНИЕ]</a:t>
                    </a:fld>
                    <a:r>
                      <a:rPr lang="ru-RU" baseline="0"/>
                      <a:t>; </a:t>
                    </a:r>
                    <a:fld id="{4721CDD8-DE6B-4887-8B0B-12EBD529B271}" type="PERCENTAGE">
                      <a:rPr lang="ru-RU" baseline="0"/>
                      <a:pPr/>
                      <a:t>[ПРОЦЕНТ]</a:t>
                    </a:fld>
                    <a:endParaRPr lang="ru-RU" baseline="0"/>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Lst>
            </c:dLbl>
            <c:dLbl>
              <c:idx val="2"/>
              <c:tx>
                <c:rich>
                  <a:bodyPr/>
                  <a:lstStyle/>
                  <a:p>
                    <a:fld id="{EDBAC6D9-1460-4B0A-B900-34F213F094E9}" type="CATEGORYNAME">
                      <a:rPr lang="ru-RU" sz="1400"/>
                      <a:pPr/>
                      <a:t>[ИМЯ КАТЕГОРИИ]</a:t>
                    </a:fld>
                    <a:r>
                      <a:rPr lang="ru-RU" sz="1400" baseline="0"/>
                      <a:t>; </a:t>
                    </a:r>
                    <a:fld id="{686F495D-E7D6-4379-A2BC-4854286ED726}" type="VALUE">
                      <a:rPr lang="ru-RU" sz="1400" baseline="0"/>
                      <a:pPr/>
                      <a:t>[ЗНАЧЕНИЕ]</a:t>
                    </a:fld>
                    <a:r>
                      <a:rPr lang="ru-RU" sz="1400" baseline="0"/>
                      <a:t>; </a:t>
                    </a:r>
                    <a:fld id="{CFC772A3-DBFA-4EA9-9CD2-F329EB2DFF35}" type="PERCENTAGE">
                      <a:rPr lang="ru-RU" sz="1400" baseline="0"/>
                      <a:pPr/>
                      <a:t>[ПРОЦЕНТ]</a:t>
                    </a:fld>
                    <a:endParaRPr lang="ru-RU" sz="1400" baseline="0"/>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Lst>
            </c:dLbl>
            <c:dLbl>
              <c:idx val="3"/>
              <c:tx>
                <c:rich>
                  <a:bodyPr/>
                  <a:lstStyle/>
                  <a:p>
                    <a:fld id="{C51B8B11-6084-4174-A191-295C2EC929AC}" type="CATEGORYNAME">
                      <a:rPr lang="ru-RU" sz="1400"/>
                      <a:pPr/>
                      <a:t>[ИМЯ КАТЕГОРИИ]</a:t>
                    </a:fld>
                    <a:r>
                      <a:rPr lang="ru-RU" baseline="0"/>
                      <a:t>; </a:t>
                    </a:r>
                    <a:fld id="{E5D5A9C0-66D2-43B3-91BF-64DC7C89F267}" type="VALUE">
                      <a:rPr lang="ru-RU" baseline="0"/>
                      <a:pPr/>
                      <a:t>[ЗНАЧЕНИЕ]</a:t>
                    </a:fld>
                    <a:r>
                      <a:rPr lang="ru-RU" baseline="0"/>
                      <a:t>; </a:t>
                    </a:r>
                    <a:fld id="{A2B67A0F-2479-4CAF-A750-90B6F9FE78B0}" type="PERCENTAGE">
                      <a:rPr lang="ru-RU" baseline="0"/>
                      <a:pPr/>
                      <a:t>[ПРОЦЕНТ]</a:t>
                    </a:fld>
                    <a:endParaRPr lang="ru-RU" baseline="0"/>
                  </a:p>
                </c:rich>
              </c:tx>
              <c:showLegendKey val="0"/>
              <c:showVal val="1"/>
              <c:showCatName val="1"/>
              <c:showSerName val="0"/>
              <c:showPercent val="1"/>
              <c:showBubbleSize val="0"/>
              <c:extLst>
                <c:ext xmlns:c15="http://schemas.microsoft.com/office/drawing/2012/chart" uri="{CE6537A1-D6FC-4f65-9D91-7224C49458BB}">
                  <c15:dlblFieldTable/>
                  <c15:showDataLabelsRange val="0"/>
                </c:ext>
              </c:extLst>
            </c:dLbl>
            <c:numFmt formatCode="0.00%" sourceLinked="0"/>
            <c:spPr>
              <a:noFill/>
              <a:ln>
                <a:noFill/>
              </a:ln>
              <a:effectLst/>
            </c:spPr>
            <c:showLegendKey val="0"/>
            <c:showVal val="1"/>
            <c:showCatName val="1"/>
            <c:showSerName val="0"/>
            <c:showPercent val="1"/>
            <c:showBubbleSize val="0"/>
            <c:showLeaderLines val="1"/>
            <c:extLst xmlns:c16r2="http://schemas.microsoft.com/office/drawing/2015/06/chart">
              <c:ext xmlns:c15="http://schemas.microsoft.com/office/drawing/2012/chart" uri="{CE6537A1-D6FC-4f65-9D91-7224C49458BB}"/>
            </c:extLst>
          </c:dLbls>
          <c:cat>
            <c:strRef>
              <c:f>'05(Инф)'!$C$1097:$C$1100</c:f>
              <c:strCache>
                <c:ptCount val="4"/>
                <c:pt idx="0">
                  <c:v>Не преодолели минимальный балл</c:v>
                </c:pt>
                <c:pt idx="1">
                  <c:v>Менее 60 баллов</c:v>
                </c:pt>
                <c:pt idx="2">
                  <c:v>От 61 до 80 баллов</c:v>
                </c:pt>
                <c:pt idx="3">
                  <c:v>От 81 до 100 баллов</c:v>
                </c:pt>
              </c:strCache>
            </c:strRef>
          </c:cat>
          <c:val>
            <c:numRef>
              <c:f>'05(Инф)'!$F$1097:$F$1100</c:f>
              <c:numCache>
                <c:formatCode>General</c:formatCode>
                <c:ptCount val="4"/>
                <c:pt idx="0">
                  <c:v>114</c:v>
                </c:pt>
                <c:pt idx="1">
                  <c:v>373</c:v>
                </c:pt>
                <c:pt idx="2">
                  <c:v>411</c:v>
                </c:pt>
                <c:pt idx="3">
                  <c:v>193</c:v>
                </c:pt>
              </c:numCache>
            </c:numRef>
          </c:val>
          <c:extLst xmlns:c16r2="http://schemas.microsoft.com/office/drawing/2015/06/chart">
            <c:ext xmlns:c16="http://schemas.microsoft.com/office/drawing/2014/chart" uri="{C3380CC4-5D6E-409C-BE32-E72D297353CC}">
              <c16:uniqueId val="{00000008-9BD9-49D0-874F-274C27712894}"/>
            </c:ext>
          </c:extLst>
        </c:ser>
        <c:dLbls>
          <c:showLegendKey val="0"/>
          <c:showVal val="0"/>
          <c:showCatName val="0"/>
          <c:showSerName val="0"/>
          <c:showPercent val="0"/>
          <c:showBubbleSize val="0"/>
          <c:showLeaderLines val="1"/>
        </c:dLbls>
        <c:firstSliceAng val="0"/>
      </c:pieChart>
    </c:plotArea>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x-none" sz="1800" b="0">
                <a:effectLst/>
              </a:rPr>
              <a:t>Статистический анализ выполнения заданий КИМ</a:t>
            </a:r>
            <a:r>
              <a:rPr lang="ru-RU" sz="1800" b="0">
                <a:effectLst/>
              </a:rPr>
              <a:t> в 2023 году</a:t>
            </a:r>
            <a:endParaRPr lang="ru-RU" sz="1800" b="1">
              <a:effectLst/>
            </a:endParaRPr>
          </a:p>
        </c:rich>
      </c:tx>
      <c:layout>
        <c:manualLayout>
          <c:xMode val="edge"/>
          <c:yMode val="edge"/>
          <c:x val="0.15738809929617473"/>
          <c:y val="4.11522633744856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ru-RU"/>
        </a:p>
      </c:txPr>
    </c:title>
    <c:autoTitleDeleted val="0"/>
    <c:plotArea>
      <c:layout/>
      <c:lineChart>
        <c:grouping val="standard"/>
        <c:varyColors val="0"/>
        <c:ser>
          <c:idx val="0"/>
          <c:order val="0"/>
          <c:tx>
            <c:strRef>
              <c:f>Лист1!$B$1</c:f>
              <c:strCache>
                <c:ptCount val="1"/>
                <c:pt idx="0">
                  <c:v>Средний процент выполнения в ЯО</c:v>
                </c:pt>
              </c:strCache>
            </c:strRef>
          </c:tx>
          <c:spPr>
            <a:ln w="28575" cap="rnd">
              <a:solidFill>
                <a:schemeClr val="accent1"/>
              </a:solidFill>
              <a:round/>
            </a:ln>
            <a:effectLst/>
          </c:spPr>
          <c:marker>
            <c:symbol val="none"/>
          </c:marker>
          <c:cat>
            <c:numRef>
              <c:f>Лист1!$A$2:$A$28</c:f>
              <c:numCache>
                <c:formatCode>General</c:formatCode>
                <c:ptCount val="2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numCache>
            </c:numRef>
          </c:cat>
          <c:val>
            <c:numRef>
              <c:f>Лист1!$B$2:$B$28</c:f>
              <c:numCache>
                <c:formatCode>General</c:formatCode>
                <c:ptCount val="27"/>
                <c:pt idx="0">
                  <c:v>91.3</c:v>
                </c:pt>
                <c:pt idx="1">
                  <c:v>86.3</c:v>
                </c:pt>
                <c:pt idx="2">
                  <c:v>77.3</c:v>
                </c:pt>
                <c:pt idx="3">
                  <c:v>86.7</c:v>
                </c:pt>
                <c:pt idx="4">
                  <c:v>41.4</c:v>
                </c:pt>
                <c:pt idx="5">
                  <c:v>25.9</c:v>
                </c:pt>
                <c:pt idx="6">
                  <c:v>66.400000000000006</c:v>
                </c:pt>
                <c:pt idx="7">
                  <c:v>36.299999999999997</c:v>
                </c:pt>
                <c:pt idx="8">
                  <c:v>25.8</c:v>
                </c:pt>
                <c:pt idx="9">
                  <c:v>79.599999999999994</c:v>
                </c:pt>
                <c:pt idx="10">
                  <c:v>60.8</c:v>
                </c:pt>
                <c:pt idx="11">
                  <c:v>50</c:v>
                </c:pt>
                <c:pt idx="12">
                  <c:v>72.7</c:v>
                </c:pt>
                <c:pt idx="13">
                  <c:v>51.9</c:v>
                </c:pt>
                <c:pt idx="14">
                  <c:v>55.7</c:v>
                </c:pt>
                <c:pt idx="15">
                  <c:v>68.7</c:v>
                </c:pt>
                <c:pt idx="16">
                  <c:v>26.2</c:v>
                </c:pt>
                <c:pt idx="17">
                  <c:v>29.1</c:v>
                </c:pt>
                <c:pt idx="18">
                  <c:v>81.8</c:v>
                </c:pt>
                <c:pt idx="19">
                  <c:v>66.8</c:v>
                </c:pt>
                <c:pt idx="20">
                  <c:v>53.6</c:v>
                </c:pt>
                <c:pt idx="21">
                  <c:v>62</c:v>
                </c:pt>
                <c:pt idx="22">
                  <c:v>59.6</c:v>
                </c:pt>
                <c:pt idx="23">
                  <c:v>19.2</c:v>
                </c:pt>
                <c:pt idx="24">
                  <c:v>45.1</c:v>
                </c:pt>
                <c:pt idx="25">
                  <c:v>8.1999999999999993</c:v>
                </c:pt>
                <c:pt idx="26">
                  <c:v>8.3000000000000007</c:v>
                </c:pt>
              </c:numCache>
            </c:numRef>
          </c:val>
          <c:smooth val="0"/>
        </c:ser>
        <c:ser>
          <c:idx val="1"/>
          <c:order val="1"/>
          <c:tx>
            <c:strRef>
              <c:f>Лист1!$C$1</c:f>
              <c:strCache>
                <c:ptCount val="1"/>
                <c:pt idx="0">
                  <c:v>Средний процент выполнения в РФ</c:v>
                </c:pt>
              </c:strCache>
            </c:strRef>
          </c:tx>
          <c:spPr>
            <a:ln w="28575" cap="rnd">
              <a:solidFill>
                <a:schemeClr val="accent2"/>
              </a:solidFill>
              <a:round/>
            </a:ln>
            <a:effectLst/>
          </c:spPr>
          <c:marker>
            <c:symbol val="none"/>
          </c:marker>
          <c:cat>
            <c:numRef>
              <c:f>Лист1!$A$2:$A$28</c:f>
              <c:numCache>
                <c:formatCode>General</c:formatCode>
                <c:ptCount val="2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numCache>
            </c:numRef>
          </c:cat>
          <c:val>
            <c:numRef>
              <c:f>Лист1!$C$2:$C$28</c:f>
              <c:numCache>
                <c:formatCode>General</c:formatCode>
                <c:ptCount val="27"/>
                <c:pt idx="0">
                  <c:v>91.3</c:v>
                </c:pt>
                <c:pt idx="1">
                  <c:v>81.5</c:v>
                </c:pt>
                <c:pt idx="2">
                  <c:v>77.7</c:v>
                </c:pt>
                <c:pt idx="3">
                  <c:v>83.3</c:v>
                </c:pt>
                <c:pt idx="4">
                  <c:v>35.5</c:v>
                </c:pt>
                <c:pt idx="5">
                  <c:v>21.6</c:v>
                </c:pt>
                <c:pt idx="6">
                  <c:v>61.2</c:v>
                </c:pt>
                <c:pt idx="7">
                  <c:v>30.3</c:v>
                </c:pt>
                <c:pt idx="8">
                  <c:v>21.5</c:v>
                </c:pt>
                <c:pt idx="9">
                  <c:v>82</c:v>
                </c:pt>
                <c:pt idx="10">
                  <c:v>56.4</c:v>
                </c:pt>
                <c:pt idx="11">
                  <c:v>43.3</c:v>
                </c:pt>
                <c:pt idx="12">
                  <c:v>66.5</c:v>
                </c:pt>
                <c:pt idx="13">
                  <c:v>46.6</c:v>
                </c:pt>
                <c:pt idx="14">
                  <c:v>51</c:v>
                </c:pt>
                <c:pt idx="15">
                  <c:v>59.4</c:v>
                </c:pt>
                <c:pt idx="16">
                  <c:v>20.5</c:v>
                </c:pt>
                <c:pt idx="17">
                  <c:v>22.9</c:v>
                </c:pt>
                <c:pt idx="18">
                  <c:v>76.599999999999994</c:v>
                </c:pt>
                <c:pt idx="19">
                  <c:v>63.3</c:v>
                </c:pt>
                <c:pt idx="20">
                  <c:v>52.1</c:v>
                </c:pt>
                <c:pt idx="21">
                  <c:v>60.7</c:v>
                </c:pt>
                <c:pt idx="22">
                  <c:v>50.5</c:v>
                </c:pt>
                <c:pt idx="23">
                  <c:v>11.6</c:v>
                </c:pt>
                <c:pt idx="24">
                  <c:v>42.5</c:v>
                </c:pt>
                <c:pt idx="25">
                  <c:v>6.6</c:v>
                </c:pt>
                <c:pt idx="26">
                  <c:v>6.9</c:v>
                </c:pt>
              </c:numCache>
            </c:numRef>
          </c:val>
          <c:smooth val="0"/>
        </c:ser>
        <c:dLbls>
          <c:showLegendKey val="0"/>
          <c:showVal val="0"/>
          <c:showCatName val="0"/>
          <c:showSerName val="0"/>
          <c:showPercent val="0"/>
          <c:showBubbleSize val="0"/>
        </c:dLbls>
        <c:smooth val="0"/>
        <c:axId val="534281336"/>
        <c:axId val="534286824"/>
      </c:lineChart>
      <c:catAx>
        <c:axId val="534281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534286824"/>
        <c:crosses val="autoZero"/>
        <c:auto val="1"/>
        <c:lblAlgn val="ctr"/>
        <c:lblOffset val="100"/>
        <c:noMultiLvlLbl val="0"/>
      </c:catAx>
      <c:valAx>
        <c:axId val="53428682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534281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ru-RU" sz="1800"/>
              <a:t>Выполнение заданий участниками ЕГЭ с разными уровнями подготовки</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ru-RU"/>
        </a:p>
      </c:txPr>
    </c:title>
    <c:autoTitleDeleted val="0"/>
    <c:plotArea>
      <c:layout/>
      <c:scatterChart>
        <c:scatterStyle val="lineMarker"/>
        <c:varyColors val="0"/>
        <c:ser>
          <c:idx val="0"/>
          <c:order val="0"/>
          <c:tx>
            <c:strRef>
              <c:f>Лист2!$B$1</c:f>
              <c:strCache>
                <c:ptCount val="1"/>
                <c:pt idx="0">
                  <c:v>Процент выполнения в группе обучающихся, не преодолевших минимальный балл (40 баллов)</c:v>
                </c:pt>
              </c:strCache>
            </c:strRef>
          </c:tx>
          <c:spPr>
            <a:ln w="19050" cap="rnd">
              <a:solidFill>
                <a:schemeClr val="accent1"/>
              </a:solidFill>
              <a:round/>
            </a:ln>
            <a:effectLst/>
          </c:spPr>
          <c:marker>
            <c:symbol val="none"/>
          </c:marker>
          <c:xVal>
            <c:numRef>
              <c:f>Лист2!$A$2:$A$28</c:f>
              <c:numCache>
                <c:formatCode>General</c:formatCode>
                <c:ptCount val="2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numCache>
            </c:numRef>
          </c:xVal>
          <c:yVal>
            <c:numRef>
              <c:f>Лист2!$B$2:$B$28</c:f>
              <c:numCache>
                <c:formatCode>General</c:formatCode>
                <c:ptCount val="27"/>
                <c:pt idx="0">
                  <c:v>60.53</c:v>
                </c:pt>
                <c:pt idx="1">
                  <c:v>35.96</c:v>
                </c:pt>
                <c:pt idx="2">
                  <c:v>35.090000000000003</c:v>
                </c:pt>
                <c:pt idx="3">
                  <c:v>50.88</c:v>
                </c:pt>
                <c:pt idx="4">
                  <c:v>1.75</c:v>
                </c:pt>
                <c:pt idx="5">
                  <c:v>1.75</c:v>
                </c:pt>
                <c:pt idx="6">
                  <c:v>17.54</c:v>
                </c:pt>
                <c:pt idx="7">
                  <c:v>0</c:v>
                </c:pt>
                <c:pt idx="8">
                  <c:v>0.88</c:v>
                </c:pt>
                <c:pt idx="9">
                  <c:v>43.86</c:v>
                </c:pt>
                <c:pt idx="10">
                  <c:v>3.51</c:v>
                </c:pt>
                <c:pt idx="11">
                  <c:v>0.88</c:v>
                </c:pt>
                <c:pt idx="12">
                  <c:v>42.98</c:v>
                </c:pt>
                <c:pt idx="13">
                  <c:v>0.88</c:v>
                </c:pt>
                <c:pt idx="14">
                  <c:v>2.63</c:v>
                </c:pt>
                <c:pt idx="15">
                  <c:v>7.89</c:v>
                </c:pt>
                <c:pt idx="16">
                  <c:v>0</c:v>
                </c:pt>
                <c:pt idx="17">
                  <c:v>0</c:v>
                </c:pt>
                <c:pt idx="18">
                  <c:v>36.840000000000003</c:v>
                </c:pt>
                <c:pt idx="19">
                  <c:v>5.26</c:v>
                </c:pt>
                <c:pt idx="20">
                  <c:v>0.88</c:v>
                </c:pt>
                <c:pt idx="21">
                  <c:v>13.16</c:v>
                </c:pt>
                <c:pt idx="22">
                  <c:v>1.75</c:v>
                </c:pt>
                <c:pt idx="23">
                  <c:v>0</c:v>
                </c:pt>
                <c:pt idx="24">
                  <c:v>0</c:v>
                </c:pt>
                <c:pt idx="25">
                  <c:v>0</c:v>
                </c:pt>
                <c:pt idx="26">
                  <c:v>0</c:v>
                </c:pt>
              </c:numCache>
            </c:numRef>
          </c:yVal>
          <c:smooth val="0"/>
        </c:ser>
        <c:ser>
          <c:idx val="1"/>
          <c:order val="1"/>
          <c:tx>
            <c:strRef>
              <c:f>Лист2!$C$1</c:f>
              <c:strCache>
                <c:ptCount val="1"/>
                <c:pt idx="0">
                  <c:v>Процент выполнения в группе обучающихся, набравших до 60 баллов</c:v>
                </c:pt>
              </c:strCache>
            </c:strRef>
          </c:tx>
          <c:spPr>
            <a:ln w="19050" cap="rnd">
              <a:solidFill>
                <a:schemeClr val="accent2"/>
              </a:solidFill>
              <a:round/>
            </a:ln>
            <a:effectLst/>
          </c:spPr>
          <c:marker>
            <c:symbol val="none"/>
          </c:marker>
          <c:xVal>
            <c:numRef>
              <c:f>Лист2!$A$2:$A$28</c:f>
              <c:numCache>
                <c:formatCode>General</c:formatCode>
                <c:ptCount val="2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numCache>
            </c:numRef>
          </c:xVal>
          <c:yVal>
            <c:numRef>
              <c:f>Лист2!$C$2:$C$28</c:f>
              <c:numCache>
                <c:formatCode>General</c:formatCode>
                <c:ptCount val="27"/>
                <c:pt idx="0">
                  <c:v>91.69</c:v>
                </c:pt>
                <c:pt idx="1">
                  <c:v>84.45</c:v>
                </c:pt>
                <c:pt idx="2">
                  <c:v>73.19</c:v>
                </c:pt>
                <c:pt idx="3">
                  <c:v>83.65</c:v>
                </c:pt>
                <c:pt idx="4">
                  <c:v>17.43</c:v>
                </c:pt>
                <c:pt idx="5">
                  <c:v>9.65</c:v>
                </c:pt>
                <c:pt idx="6">
                  <c:v>55.76</c:v>
                </c:pt>
                <c:pt idx="7">
                  <c:v>11.53</c:v>
                </c:pt>
                <c:pt idx="8">
                  <c:v>4.0199999999999996</c:v>
                </c:pt>
                <c:pt idx="9">
                  <c:v>75.599999999999994</c:v>
                </c:pt>
                <c:pt idx="10">
                  <c:v>39.68</c:v>
                </c:pt>
                <c:pt idx="11">
                  <c:v>17.96</c:v>
                </c:pt>
                <c:pt idx="12">
                  <c:v>61.66</c:v>
                </c:pt>
                <c:pt idx="13">
                  <c:v>20.64</c:v>
                </c:pt>
                <c:pt idx="14">
                  <c:v>22.25</c:v>
                </c:pt>
                <c:pt idx="15">
                  <c:v>45.58</c:v>
                </c:pt>
                <c:pt idx="16">
                  <c:v>1.61</c:v>
                </c:pt>
                <c:pt idx="17">
                  <c:v>8.58</c:v>
                </c:pt>
                <c:pt idx="18">
                  <c:v>73.19</c:v>
                </c:pt>
                <c:pt idx="19">
                  <c:v>47.45</c:v>
                </c:pt>
                <c:pt idx="20">
                  <c:v>26.81</c:v>
                </c:pt>
                <c:pt idx="21">
                  <c:v>38.869999999999997</c:v>
                </c:pt>
                <c:pt idx="22">
                  <c:v>30.83</c:v>
                </c:pt>
                <c:pt idx="23">
                  <c:v>1.07</c:v>
                </c:pt>
                <c:pt idx="24">
                  <c:v>12.33</c:v>
                </c:pt>
                <c:pt idx="25">
                  <c:v>0.4</c:v>
                </c:pt>
                <c:pt idx="26">
                  <c:v>0</c:v>
                </c:pt>
              </c:numCache>
            </c:numRef>
          </c:yVal>
          <c:smooth val="0"/>
        </c:ser>
        <c:ser>
          <c:idx val="2"/>
          <c:order val="2"/>
          <c:tx>
            <c:strRef>
              <c:f>Лист2!$D$1</c:f>
              <c:strCache>
                <c:ptCount val="1"/>
                <c:pt idx="0">
                  <c:v>Процент выполнения в группе обучающихся, набравших от 61 до 80 баллов</c:v>
                </c:pt>
              </c:strCache>
            </c:strRef>
          </c:tx>
          <c:spPr>
            <a:ln w="19050" cap="rnd">
              <a:solidFill>
                <a:schemeClr val="bg2">
                  <a:lumMod val="50000"/>
                </a:schemeClr>
              </a:solidFill>
              <a:round/>
            </a:ln>
            <a:effectLst/>
          </c:spPr>
          <c:marker>
            <c:symbol val="none"/>
          </c:marker>
          <c:xVal>
            <c:numRef>
              <c:f>Лист2!$A$2:$A$28</c:f>
              <c:numCache>
                <c:formatCode>General</c:formatCode>
                <c:ptCount val="2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numCache>
            </c:numRef>
          </c:xVal>
          <c:yVal>
            <c:numRef>
              <c:f>Лист2!$D$2:$D$28</c:f>
              <c:numCache>
                <c:formatCode>General</c:formatCode>
                <c:ptCount val="27"/>
                <c:pt idx="0">
                  <c:v>95.86</c:v>
                </c:pt>
                <c:pt idx="1">
                  <c:v>96.35</c:v>
                </c:pt>
                <c:pt idx="2">
                  <c:v>83.94</c:v>
                </c:pt>
                <c:pt idx="3">
                  <c:v>93.92</c:v>
                </c:pt>
                <c:pt idx="4">
                  <c:v>51.09</c:v>
                </c:pt>
                <c:pt idx="5">
                  <c:v>30.66</c:v>
                </c:pt>
                <c:pt idx="6">
                  <c:v>76.89</c:v>
                </c:pt>
                <c:pt idx="7">
                  <c:v>46.96</c:v>
                </c:pt>
                <c:pt idx="8">
                  <c:v>31.63</c:v>
                </c:pt>
                <c:pt idx="9">
                  <c:v>85.89</c:v>
                </c:pt>
                <c:pt idx="10">
                  <c:v>79.56</c:v>
                </c:pt>
                <c:pt idx="11">
                  <c:v>71.53</c:v>
                </c:pt>
                <c:pt idx="12">
                  <c:v>80.78</c:v>
                </c:pt>
                <c:pt idx="13">
                  <c:v>74.209999999999994</c:v>
                </c:pt>
                <c:pt idx="14">
                  <c:v>80.540000000000006</c:v>
                </c:pt>
                <c:pt idx="15">
                  <c:v>92.21</c:v>
                </c:pt>
                <c:pt idx="16">
                  <c:v>30.17</c:v>
                </c:pt>
                <c:pt idx="17">
                  <c:v>33.58</c:v>
                </c:pt>
                <c:pt idx="18">
                  <c:v>93.67</c:v>
                </c:pt>
                <c:pt idx="19">
                  <c:v>86.13</c:v>
                </c:pt>
                <c:pt idx="20">
                  <c:v>71.78</c:v>
                </c:pt>
                <c:pt idx="21">
                  <c:v>79.81</c:v>
                </c:pt>
                <c:pt idx="22">
                  <c:v>83.45</c:v>
                </c:pt>
                <c:pt idx="23">
                  <c:v>18</c:v>
                </c:pt>
                <c:pt idx="24">
                  <c:v>62.77</c:v>
                </c:pt>
                <c:pt idx="25">
                  <c:v>4.01</c:v>
                </c:pt>
                <c:pt idx="26">
                  <c:v>3.04</c:v>
                </c:pt>
              </c:numCache>
            </c:numRef>
          </c:yVal>
          <c:smooth val="0"/>
        </c:ser>
        <c:ser>
          <c:idx val="3"/>
          <c:order val="3"/>
          <c:tx>
            <c:strRef>
              <c:f>Лист2!$E$1</c:f>
              <c:strCache>
                <c:ptCount val="1"/>
                <c:pt idx="0">
                  <c:v>Процент выполнения в группе обучающихся, набравших свыше от 81 до 100 баллов</c:v>
                </c:pt>
              </c:strCache>
            </c:strRef>
          </c:tx>
          <c:spPr>
            <a:ln w="19050" cap="rnd">
              <a:solidFill>
                <a:schemeClr val="accent6">
                  <a:lumMod val="75000"/>
                </a:schemeClr>
              </a:solidFill>
              <a:round/>
            </a:ln>
            <a:effectLst/>
          </c:spPr>
          <c:marker>
            <c:symbol val="none"/>
          </c:marker>
          <c:xVal>
            <c:numRef>
              <c:f>Лист2!$A$2:$A$28</c:f>
              <c:numCache>
                <c:formatCode>General</c:formatCode>
                <c:ptCount val="27"/>
                <c:pt idx="0">
                  <c:v>1</c:v>
                </c:pt>
                <c:pt idx="1">
                  <c:v>2</c:v>
                </c:pt>
                <c:pt idx="2">
                  <c:v>3</c:v>
                </c:pt>
                <c:pt idx="3">
                  <c:v>4</c:v>
                </c:pt>
                <c:pt idx="4">
                  <c:v>5</c:v>
                </c:pt>
                <c:pt idx="5">
                  <c:v>6</c:v>
                </c:pt>
                <c:pt idx="6">
                  <c:v>7</c:v>
                </c:pt>
                <c:pt idx="7">
                  <c:v>8</c:v>
                </c:pt>
                <c:pt idx="8">
                  <c:v>9</c:v>
                </c:pt>
                <c:pt idx="9">
                  <c:v>10</c:v>
                </c:pt>
                <c:pt idx="10">
                  <c:v>11</c:v>
                </c:pt>
                <c:pt idx="11">
                  <c:v>12</c:v>
                </c:pt>
                <c:pt idx="12">
                  <c:v>13</c:v>
                </c:pt>
                <c:pt idx="13">
                  <c:v>14</c:v>
                </c:pt>
                <c:pt idx="14">
                  <c:v>15</c:v>
                </c:pt>
                <c:pt idx="15">
                  <c:v>16</c:v>
                </c:pt>
                <c:pt idx="16">
                  <c:v>17</c:v>
                </c:pt>
                <c:pt idx="17">
                  <c:v>18</c:v>
                </c:pt>
                <c:pt idx="18">
                  <c:v>19</c:v>
                </c:pt>
                <c:pt idx="19">
                  <c:v>20</c:v>
                </c:pt>
                <c:pt idx="20">
                  <c:v>21</c:v>
                </c:pt>
                <c:pt idx="21">
                  <c:v>22</c:v>
                </c:pt>
                <c:pt idx="22">
                  <c:v>23</c:v>
                </c:pt>
                <c:pt idx="23">
                  <c:v>24</c:v>
                </c:pt>
                <c:pt idx="24">
                  <c:v>25</c:v>
                </c:pt>
                <c:pt idx="25">
                  <c:v>26</c:v>
                </c:pt>
                <c:pt idx="26">
                  <c:v>27</c:v>
                </c:pt>
              </c:numCache>
            </c:numRef>
          </c:xVal>
          <c:yVal>
            <c:numRef>
              <c:f>Лист2!$E$2:$E$28</c:f>
              <c:numCache>
                <c:formatCode>General</c:formatCode>
                <c:ptCount val="27"/>
                <c:pt idx="0">
                  <c:v>98.96</c:v>
                </c:pt>
                <c:pt idx="1">
                  <c:v>97.93</c:v>
                </c:pt>
                <c:pt idx="2">
                  <c:v>95.85</c:v>
                </c:pt>
                <c:pt idx="3">
                  <c:v>98.45</c:v>
                </c:pt>
                <c:pt idx="4">
                  <c:v>90.67</c:v>
                </c:pt>
                <c:pt idx="5">
                  <c:v>61.66</c:v>
                </c:pt>
                <c:pt idx="6">
                  <c:v>93.26</c:v>
                </c:pt>
                <c:pt idx="7">
                  <c:v>82.9</c:v>
                </c:pt>
                <c:pt idx="8">
                  <c:v>69.95</c:v>
                </c:pt>
                <c:pt idx="9">
                  <c:v>94.82</c:v>
                </c:pt>
                <c:pt idx="10">
                  <c:v>95.34</c:v>
                </c:pt>
                <c:pt idx="11">
                  <c:v>94.82</c:v>
                </c:pt>
                <c:pt idx="12">
                  <c:v>94.3</c:v>
                </c:pt>
                <c:pt idx="13">
                  <c:v>94.82</c:v>
                </c:pt>
                <c:pt idx="14">
                  <c:v>98.96</c:v>
                </c:pt>
                <c:pt idx="15">
                  <c:v>99.48</c:v>
                </c:pt>
                <c:pt idx="16">
                  <c:v>80.83</c:v>
                </c:pt>
                <c:pt idx="17">
                  <c:v>76.17</c:v>
                </c:pt>
                <c:pt idx="18">
                  <c:v>99.48</c:v>
                </c:pt>
                <c:pt idx="19">
                  <c:v>99.48</c:v>
                </c:pt>
                <c:pt idx="20">
                  <c:v>97.93</c:v>
                </c:pt>
                <c:pt idx="21">
                  <c:v>97.41</c:v>
                </c:pt>
                <c:pt idx="22">
                  <c:v>98.45</c:v>
                </c:pt>
                <c:pt idx="23">
                  <c:v>67.88</c:v>
                </c:pt>
                <c:pt idx="24">
                  <c:v>97.41</c:v>
                </c:pt>
                <c:pt idx="25">
                  <c:v>36.79</c:v>
                </c:pt>
                <c:pt idx="26">
                  <c:v>40.67</c:v>
                </c:pt>
              </c:numCache>
            </c:numRef>
          </c:yVal>
          <c:smooth val="0"/>
        </c:ser>
        <c:dLbls>
          <c:showLegendKey val="0"/>
          <c:showVal val="0"/>
          <c:showCatName val="0"/>
          <c:showSerName val="0"/>
          <c:showPercent val="0"/>
          <c:showBubbleSize val="0"/>
        </c:dLbls>
        <c:axId val="534280160"/>
        <c:axId val="534289960"/>
      </c:scatterChart>
      <c:valAx>
        <c:axId val="534280160"/>
        <c:scaling>
          <c:orientation val="minMax"/>
          <c:max val="27"/>
          <c:min val="1"/>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534289960"/>
        <c:crosses val="autoZero"/>
        <c:crossBetween val="midCat"/>
        <c:majorUnit val="1"/>
      </c:valAx>
      <c:valAx>
        <c:axId val="53428996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crossAx val="534280160"/>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ru-RU"/>
        </a:p>
      </c:txPr>
    </c:legend>
    <c:plotVisOnly val="1"/>
    <c:dispBlanksAs val="gap"/>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9D349E-5FD4-447B-B8D6-69C177BF40BD}" type="doc">
      <dgm:prSet loTypeId="urn:microsoft.com/office/officeart/2009/3/layout/PlusandMinus" loCatId="relationship" qsTypeId="urn:microsoft.com/office/officeart/2005/8/quickstyle/simple1" qsCatId="simple" csTypeId="urn:microsoft.com/office/officeart/2005/8/colors/accent3_1" csCatId="accent3" phldr="1"/>
      <dgm:spPr/>
      <dgm:t>
        <a:bodyPr/>
        <a:lstStyle/>
        <a:p>
          <a:endParaRPr lang="ru-RU"/>
        </a:p>
      </dgm:t>
    </dgm:pt>
    <dgm:pt modelId="{BD1B14DA-F1DB-470A-BB29-6831DC7C90B9}">
      <dgm:prSet phldrT="[Текст]"/>
      <dgm:spPr>
        <a:solidFill>
          <a:schemeClr val="bg1"/>
        </a:solidFill>
      </dgm:spPr>
      <dgm:t>
        <a:bodyPr/>
        <a:lstStyle/>
        <a:p>
          <a:r>
            <a:rPr lang="ru-RU" dirty="0" smtClean="0"/>
            <a:t>анализ и преобразование информации различных форм представления </a:t>
          </a:r>
          <a:br>
            <a:rPr lang="ru-RU" dirty="0" smtClean="0"/>
          </a:br>
          <a:r>
            <a:rPr lang="ru-RU" dirty="0" smtClean="0"/>
            <a:t>(задания 1, 10, 12, 13, 19)</a:t>
          </a:r>
          <a:endParaRPr lang="ru-RU" dirty="0"/>
        </a:p>
      </dgm:t>
    </dgm:pt>
    <dgm:pt modelId="{601447ED-B77C-4B35-8FBF-E70B8A0F0021}" type="parTrans" cxnId="{4364F710-5B42-43CF-AE16-4F72F8B3A4B8}">
      <dgm:prSet/>
      <dgm:spPr/>
      <dgm:t>
        <a:bodyPr/>
        <a:lstStyle/>
        <a:p>
          <a:endParaRPr lang="ru-RU"/>
        </a:p>
      </dgm:t>
    </dgm:pt>
    <dgm:pt modelId="{0AE511DC-72C4-465C-807C-7E67FB9B584C}" type="sibTrans" cxnId="{4364F710-5B42-43CF-AE16-4F72F8B3A4B8}">
      <dgm:prSet/>
      <dgm:spPr/>
      <dgm:t>
        <a:bodyPr/>
        <a:lstStyle/>
        <a:p>
          <a:endParaRPr lang="ru-RU"/>
        </a:p>
      </dgm:t>
    </dgm:pt>
    <dgm:pt modelId="{78CC61B3-92A2-42F4-946F-FC263149B1BE}">
      <dgm:prSet phldrT="[Текст]"/>
      <dgm:spPr>
        <a:solidFill>
          <a:schemeClr val="bg1"/>
        </a:solidFill>
      </dgm:spPr>
      <dgm:t>
        <a:bodyPr/>
        <a:lstStyle/>
        <a:p>
          <a:r>
            <a:rPr lang="ru-RU" dirty="0" smtClean="0"/>
            <a:t>умение ориентироваться в различных источниках информации, критически оценивать и интерпретировать информацию </a:t>
          </a:r>
          <a:br>
            <a:rPr lang="ru-RU" dirty="0" smtClean="0"/>
          </a:br>
          <a:r>
            <a:rPr lang="ru-RU" dirty="0" smtClean="0"/>
            <a:t>(задания 5, 6, 9, 17, 18, 24-27)</a:t>
          </a:r>
          <a:endParaRPr lang="ru-RU" dirty="0"/>
        </a:p>
      </dgm:t>
    </dgm:pt>
    <dgm:pt modelId="{B9297A20-1C0D-4857-9CB2-9044FC334DF0}" type="parTrans" cxnId="{4E89F33C-3CC1-42BD-BB81-ABDB2C569333}">
      <dgm:prSet/>
      <dgm:spPr/>
      <dgm:t>
        <a:bodyPr/>
        <a:lstStyle/>
        <a:p>
          <a:endParaRPr lang="ru-RU"/>
        </a:p>
      </dgm:t>
    </dgm:pt>
    <dgm:pt modelId="{9841DE3C-32EE-4D3F-AAD6-92532AB9BF73}" type="sibTrans" cxnId="{4E89F33C-3CC1-42BD-BB81-ABDB2C569333}">
      <dgm:prSet/>
      <dgm:spPr/>
      <dgm:t>
        <a:bodyPr/>
        <a:lstStyle/>
        <a:p>
          <a:endParaRPr lang="ru-RU"/>
        </a:p>
      </dgm:t>
    </dgm:pt>
    <dgm:pt modelId="{753E0611-4EE0-4328-9AB7-08E9E98AB51B}" type="pres">
      <dgm:prSet presAssocID="{159D349E-5FD4-447B-B8D6-69C177BF40BD}" presName="Name0" presStyleCnt="0">
        <dgm:presLayoutVars>
          <dgm:chMax val="2"/>
          <dgm:chPref val="2"/>
          <dgm:dir/>
          <dgm:animOne/>
          <dgm:resizeHandles val="exact"/>
        </dgm:presLayoutVars>
      </dgm:prSet>
      <dgm:spPr/>
      <dgm:t>
        <a:bodyPr/>
        <a:lstStyle/>
        <a:p>
          <a:endParaRPr lang="ru-RU"/>
        </a:p>
      </dgm:t>
    </dgm:pt>
    <dgm:pt modelId="{164A7CDA-5571-43FE-AB71-B9EF242F9A11}" type="pres">
      <dgm:prSet presAssocID="{159D349E-5FD4-447B-B8D6-69C177BF40BD}" presName="Background" presStyleLbl="bgImgPlace1" presStyleIdx="0" presStyleCnt="1" custScaleX="148701"/>
      <dgm:spPr/>
    </dgm:pt>
    <dgm:pt modelId="{3BBA2422-2597-4FED-944D-08A9994B36C4}" type="pres">
      <dgm:prSet presAssocID="{159D349E-5FD4-447B-B8D6-69C177BF40BD}" presName="ParentText1" presStyleLbl="revTx" presStyleIdx="0" presStyleCnt="2" custScaleX="159379" custScaleY="79293" custLinFactNeighborX="-28452" custLinFactNeighborY="0">
        <dgm:presLayoutVars>
          <dgm:chMax val="0"/>
          <dgm:chPref val="0"/>
          <dgm:bulletEnabled val="1"/>
        </dgm:presLayoutVars>
      </dgm:prSet>
      <dgm:spPr/>
      <dgm:t>
        <a:bodyPr/>
        <a:lstStyle/>
        <a:p>
          <a:endParaRPr lang="ru-RU"/>
        </a:p>
      </dgm:t>
    </dgm:pt>
    <dgm:pt modelId="{58B130FC-B6EF-43B9-81C4-E47E11520947}" type="pres">
      <dgm:prSet presAssocID="{159D349E-5FD4-447B-B8D6-69C177BF40BD}" presName="ParentText2" presStyleLbl="revTx" presStyleIdx="1" presStyleCnt="2" custScaleX="159379" custScaleY="79293" custLinFactNeighborX="28699">
        <dgm:presLayoutVars>
          <dgm:chMax val="0"/>
          <dgm:chPref val="0"/>
          <dgm:bulletEnabled val="1"/>
        </dgm:presLayoutVars>
      </dgm:prSet>
      <dgm:spPr/>
      <dgm:t>
        <a:bodyPr/>
        <a:lstStyle/>
        <a:p>
          <a:endParaRPr lang="ru-RU"/>
        </a:p>
      </dgm:t>
    </dgm:pt>
    <dgm:pt modelId="{255457C8-0FAD-4E86-9667-64EC0E1A1E12}" type="pres">
      <dgm:prSet presAssocID="{159D349E-5FD4-447B-B8D6-69C177BF40BD}" presName="Plus" presStyleLbl="alignNode1" presStyleIdx="0" presStyleCnt="2"/>
      <dgm:spPr/>
    </dgm:pt>
    <dgm:pt modelId="{0E739E24-9A2E-4542-948D-0149B80C494F}" type="pres">
      <dgm:prSet presAssocID="{159D349E-5FD4-447B-B8D6-69C177BF40BD}" presName="Minus" presStyleLbl="alignNode1" presStyleIdx="1" presStyleCnt="2"/>
      <dgm:spPr/>
    </dgm:pt>
    <dgm:pt modelId="{DCAF9C7E-21EC-4E1E-81B9-FD90FF0E17BB}" type="pres">
      <dgm:prSet presAssocID="{159D349E-5FD4-447B-B8D6-69C177BF40BD}" presName="Divider" presStyleLbl="parChTrans1D1" presStyleIdx="0" presStyleCnt="1"/>
      <dgm:spPr/>
    </dgm:pt>
  </dgm:ptLst>
  <dgm:cxnLst>
    <dgm:cxn modelId="{4E89F33C-3CC1-42BD-BB81-ABDB2C569333}" srcId="{159D349E-5FD4-447B-B8D6-69C177BF40BD}" destId="{78CC61B3-92A2-42F4-946F-FC263149B1BE}" srcOrd="1" destOrd="0" parTransId="{B9297A20-1C0D-4857-9CB2-9044FC334DF0}" sibTransId="{9841DE3C-32EE-4D3F-AAD6-92532AB9BF73}"/>
    <dgm:cxn modelId="{4364F710-5B42-43CF-AE16-4F72F8B3A4B8}" srcId="{159D349E-5FD4-447B-B8D6-69C177BF40BD}" destId="{BD1B14DA-F1DB-470A-BB29-6831DC7C90B9}" srcOrd="0" destOrd="0" parTransId="{601447ED-B77C-4B35-8FBF-E70B8A0F0021}" sibTransId="{0AE511DC-72C4-465C-807C-7E67FB9B584C}"/>
    <dgm:cxn modelId="{AA3EA525-9A59-4A2C-9935-05CABD3BFDF7}" type="presOf" srcId="{BD1B14DA-F1DB-470A-BB29-6831DC7C90B9}" destId="{3BBA2422-2597-4FED-944D-08A9994B36C4}" srcOrd="0" destOrd="0" presId="urn:microsoft.com/office/officeart/2009/3/layout/PlusandMinus"/>
    <dgm:cxn modelId="{5A5543E2-1F6A-475D-869D-296C569F0B75}" type="presOf" srcId="{78CC61B3-92A2-42F4-946F-FC263149B1BE}" destId="{58B130FC-B6EF-43B9-81C4-E47E11520947}" srcOrd="0" destOrd="0" presId="urn:microsoft.com/office/officeart/2009/3/layout/PlusandMinus"/>
    <dgm:cxn modelId="{36D0EE22-EFF4-401F-87AC-7398C5D02D95}" type="presOf" srcId="{159D349E-5FD4-447B-B8D6-69C177BF40BD}" destId="{753E0611-4EE0-4328-9AB7-08E9E98AB51B}" srcOrd="0" destOrd="0" presId="urn:microsoft.com/office/officeart/2009/3/layout/PlusandMinus"/>
    <dgm:cxn modelId="{6FD5548C-11DE-400B-B675-68939B13D23F}" type="presParOf" srcId="{753E0611-4EE0-4328-9AB7-08E9E98AB51B}" destId="{164A7CDA-5571-43FE-AB71-B9EF242F9A11}" srcOrd="0" destOrd="0" presId="urn:microsoft.com/office/officeart/2009/3/layout/PlusandMinus"/>
    <dgm:cxn modelId="{EC732200-902B-4897-977D-C9923107DF7C}" type="presParOf" srcId="{753E0611-4EE0-4328-9AB7-08E9E98AB51B}" destId="{3BBA2422-2597-4FED-944D-08A9994B36C4}" srcOrd="1" destOrd="0" presId="urn:microsoft.com/office/officeart/2009/3/layout/PlusandMinus"/>
    <dgm:cxn modelId="{126427B7-46B0-479F-80DF-B624141A9384}" type="presParOf" srcId="{753E0611-4EE0-4328-9AB7-08E9E98AB51B}" destId="{58B130FC-B6EF-43B9-81C4-E47E11520947}" srcOrd="2" destOrd="0" presId="urn:microsoft.com/office/officeart/2009/3/layout/PlusandMinus"/>
    <dgm:cxn modelId="{519E92FA-654B-4A4C-B48C-50DA214D3DD8}" type="presParOf" srcId="{753E0611-4EE0-4328-9AB7-08E9E98AB51B}" destId="{255457C8-0FAD-4E86-9667-64EC0E1A1E12}" srcOrd="3" destOrd="0" presId="urn:microsoft.com/office/officeart/2009/3/layout/PlusandMinus"/>
    <dgm:cxn modelId="{B72DD2EE-CD0C-4405-8497-8259F0963D1A}" type="presParOf" srcId="{753E0611-4EE0-4328-9AB7-08E9E98AB51B}" destId="{0E739E24-9A2E-4542-948D-0149B80C494F}" srcOrd="4" destOrd="0" presId="urn:microsoft.com/office/officeart/2009/3/layout/PlusandMinus"/>
    <dgm:cxn modelId="{119B51EA-80AF-4DCC-A97E-171324AF8031}" type="presParOf" srcId="{753E0611-4EE0-4328-9AB7-08E9E98AB51B}" destId="{DCAF9C7E-21EC-4E1E-81B9-FD90FF0E17BB}"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399730B-2C7C-450D-A6B7-3401F327ACE4}" type="datetimeFigureOut">
              <a:rPr lang="ru-RU" smtClean="0"/>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3249963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99730B-2C7C-450D-A6B7-3401F327ACE4}" type="datetimeFigureOut">
              <a:rPr lang="ru-RU" smtClean="0"/>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471576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99730B-2C7C-450D-A6B7-3401F327ACE4}" type="datetimeFigureOut">
              <a:rPr lang="ru-RU" smtClean="0"/>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3070263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99730B-2C7C-450D-A6B7-3401F327ACE4}" type="datetimeFigureOut">
              <a:rPr lang="ru-RU" smtClean="0"/>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1874637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399730B-2C7C-450D-A6B7-3401F327ACE4}" type="datetimeFigureOut">
              <a:rPr lang="ru-RU" smtClean="0"/>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120762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399730B-2C7C-450D-A6B7-3401F327ACE4}" type="datetimeFigureOut">
              <a:rPr lang="ru-RU" smtClean="0"/>
              <a:t>06.10.2023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1766626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399730B-2C7C-450D-A6B7-3401F327ACE4}" type="datetimeFigureOut">
              <a:rPr lang="ru-RU" smtClean="0"/>
              <a:t>06.10.2023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2431886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399730B-2C7C-450D-A6B7-3401F327ACE4}" type="datetimeFigureOut">
              <a:rPr lang="ru-RU" smtClean="0"/>
              <a:t>06.10.2023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1827105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399730B-2C7C-450D-A6B7-3401F327ACE4}" type="datetimeFigureOut">
              <a:rPr lang="ru-RU" smtClean="0"/>
              <a:t>06.10.2023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821992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399730B-2C7C-450D-A6B7-3401F327ACE4}" type="datetimeFigureOut">
              <a:rPr lang="ru-RU" smtClean="0"/>
              <a:t>06.10.2023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2533562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7399730B-2C7C-450D-A6B7-3401F327ACE4}" type="datetimeFigureOut">
              <a:rPr lang="ru-RU" smtClean="0"/>
              <a:t>06.10.2023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DFDD45-9F61-4047-B41E-8D8F25ABC151}" type="slidenum">
              <a:rPr lang="ru-RU" smtClean="0"/>
              <a:t>‹#›</a:t>
            </a:fld>
            <a:endParaRPr lang="ru-RU"/>
          </a:p>
        </p:txBody>
      </p:sp>
    </p:spTree>
    <p:extLst>
      <p:ext uri="{BB962C8B-B14F-4D97-AF65-F5344CB8AC3E}">
        <p14:creationId xmlns:p14="http://schemas.microsoft.com/office/powerpoint/2010/main" val="1415791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9730B-2C7C-450D-A6B7-3401F327ACE4}" type="datetimeFigureOut">
              <a:rPr lang="ru-RU" smtClean="0"/>
              <a:t>06.10.2023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DFDD45-9F61-4047-B41E-8D8F25ABC151}" type="slidenum">
              <a:rPr lang="ru-RU" smtClean="0"/>
              <a:t>‹#›</a:t>
            </a:fld>
            <a:endParaRPr lang="ru-RU"/>
          </a:p>
        </p:txBody>
      </p:sp>
    </p:spTree>
    <p:extLst>
      <p:ext uri="{BB962C8B-B14F-4D97-AF65-F5344CB8AC3E}">
        <p14:creationId xmlns:p14="http://schemas.microsoft.com/office/powerpoint/2010/main" val="2432045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smtClean="0"/>
              <a:t>Итоги и анализ результатов КЕГЭ по информатике </a:t>
            </a:r>
            <a:br>
              <a:rPr lang="ru-RU" b="1" dirty="0" smtClean="0"/>
            </a:br>
            <a:r>
              <a:rPr lang="ru-RU" b="1" dirty="0" smtClean="0"/>
              <a:t>за 2023 год</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347603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333554" y="1914975"/>
            <a:ext cx="11524891" cy="4247317"/>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5.</a:t>
            </a:r>
          </a:p>
          <a:p>
            <a:r>
              <a:rPr lang="ru-RU" dirty="0" smtClean="0">
                <a:latin typeface="Times New Roman" panose="02020603050405020304" pitchFamily="18" charset="0"/>
                <a:cs typeface="Times New Roman" panose="02020603050405020304" pitchFamily="18" charset="0"/>
              </a:rPr>
              <a:t>На вход алгоритма подаётся натуральное число N. Алгоритм строит по нему новое число R следующим образом.</a:t>
            </a:r>
          </a:p>
          <a:p>
            <a:r>
              <a:rPr lang="ru-RU" dirty="0" smtClean="0">
                <a:latin typeface="Times New Roman" panose="02020603050405020304" pitchFamily="18" charset="0"/>
                <a:cs typeface="Times New Roman" panose="02020603050405020304" pitchFamily="18" charset="0"/>
              </a:rPr>
              <a:t>1. Строится двоичная запись числа N.</a:t>
            </a:r>
          </a:p>
          <a:p>
            <a:r>
              <a:rPr lang="ru-RU" dirty="0" smtClean="0">
                <a:latin typeface="Times New Roman" panose="02020603050405020304" pitchFamily="18" charset="0"/>
                <a:cs typeface="Times New Roman" panose="02020603050405020304" pitchFamily="18" charset="0"/>
              </a:rPr>
              <a:t>2. Далее эта запись обрабатывается по следующему правилу:</a:t>
            </a:r>
          </a:p>
          <a:p>
            <a:r>
              <a:rPr lang="ru-RU" dirty="0" smtClean="0">
                <a:latin typeface="Times New Roman" panose="02020603050405020304" pitchFamily="18" charset="0"/>
                <a:cs typeface="Times New Roman" panose="02020603050405020304" pitchFamily="18" charset="0"/>
              </a:rPr>
              <a:t>а) если число N делится на 3, то к этой записи дописываются три последние двоичные цифры;</a:t>
            </a:r>
          </a:p>
          <a:p>
            <a:r>
              <a:rPr lang="ru-RU" dirty="0" smtClean="0">
                <a:latin typeface="Times New Roman" panose="02020603050405020304" pitchFamily="18" charset="0"/>
                <a:cs typeface="Times New Roman" panose="02020603050405020304" pitchFamily="18" charset="0"/>
              </a:rPr>
              <a:t>б) если число N на 3 не делится, остаток от деления умножается на 3, переводится в двоичную запись и дописывается в конец числа.</a:t>
            </a:r>
          </a:p>
          <a:p>
            <a:r>
              <a:rPr lang="ru-RU" dirty="0" smtClean="0">
                <a:latin typeface="Times New Roman" panose="02020603050405020304" pitchFamily="18" charset="0"/>
                <a:cs typeface="Times New Roman" panose="02020603050405020304" pitchFamily="18" charset="0"/>
              </a:rPr>
              <a:t>Полученная таким образом запись является двоичной записью искомого числа R. </a:t>
            </a:r>
          </a:p>
          <a:p>
            <a:r>
              <a:rPr lang="ru-RU" dirty="0" smtClean="0">
                <a:latin typeface="Times New Roman" panose="02020603050405020304" pitchFamily="18" charset="0"/>
                <a:cs typeface="Times New Roman" panose="02020603050405020304" pitchFamily="18" charset="0"/>
              </a:rPr>
              <a:t>3. Результат переводится с десятичную систему и выводится на экран.</a:t>
            </a:r>
          </a:p>
          <a:p>
            <a:r>
              <a:rPr lang="ru-RU" dirty="0" smtClean="0">
                <a:latin typeface="Times New Roman" panose="02020603050405020304" pitchFamily="18" charset="0"/>
                <a:cs typeface="Times New Roman" panose="02020603050405020304" pitchFamily="18" charset="0"/>
              </a:rPr>
              <a:t>Укажите минимальное число R, большее 151, которое может быть получено с помощью описанного алгоритма. В ответе запишите это число в десятичной системе счисления.</a:t>
            </a:r>
          </a:p>
          <a:p>
            <a:r>
              <a:rPr lang="ru-RU" dirty="0" smtClean="0">
                <a:latin typeface="Times New Roman" panose="02020603050405020304" pitchFamily="18" charset="0"/>
                <a:cs typeface="Times New Roman" panose="02020603050405020304" pitchFamily="18" charset="0"/>
              </a:rPr>
              <a:t>Типичные ошибки: невнимательность при работе с числами в позиционных системах счисления, ошибки смыслового чтения в формулировке задания.</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при решении задач использовать один из языков программирования или электронные таблицы, что исключит арифметические ошибки.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2924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0" y="1690688"/>
            <a:ext cx="12192000" cy="5078313"/>
          </a:xfrm>
          <a:prstGeom prst="rect">
            <a:avLst/>
          </a:prstGeom>
        </p:spPr>
        <p:txBody>
          <a:bodyPr wrap="square">
            <a:spAutoFit/>
          </a:bodyPr>
          <a:lstStyle/>
          <a:p>
            <a:r>
              <a:rPr lang="ru-RU" b="1" dirty="0">
                <a:latin typeface="Times New Roman" panose="02020603050405020304" pitchFamily="18" charset="0"/>
                <a:cs typeface="Times New Roman" panose="02020603050405020304" pitchFamily="18" charset="0"/>
              </a:rPr>
              <a:t>Пример задания № 6</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Исполнитель Черепаха действует на плоскости с декартовой системой координат. В начальный момент Черепаха находится в начале координат, её голова направлена вдоль положительного направления оси ординат, хвост опущен. При опущенном хвосте Черепаха оставляет на поле след в виде линии. В каждый конкретный момент известно положение исполнителя и направление его движения. </a:t>
            </a:r>
          </a:p>
          <a:p>
            <a:r>
              <a:rPr lang="ru-RU" dirty="0">
                <a:latin typeface="Times New Roman" panose="02020603050405020304" pitchFamily="18" charset="0"/>
                <a:cs typeface="Times New Roman" panose="02020603050405020304" pitchFamily="18" charset="0"/>
              </a:rPr>
              <a:t>Черепахе был дан для исполнения следующий алгоритм:</a:t>
            </a:r>
          </a:p>
          <a:p>
            <a:r>
              <a:rPr lang="ru-RU" dirty="0">
                <a:latin typeface="Times New Roman" panose="02020603050405020304" pitchFamily="18" charset="0"/>
                <a:cs typeface="Times New Roman" panose="02020603050405020304" pitchFamily="18" charset="0"/>
              </a:rPr>
              <a:t>Повтори 2 [Вперёд 10 Направо 90 Вперёд 20 Направо 90]</a:t>
            </a:r>
          </a:p>
          <a:p>
            <a:r>
              <a:rPr lang="ru-RU" dirty="0">
                <a:latin typeface="Times New Roman" panose="02020603050405020304" pitchFamily="18" charset="0"/>
                <a:cs typeface="Times New Roman" panose="02020603050405020304" pitchFamily="18" charset="0"/>
              </a:rPr>
              <a:t>Поднять хвост</a:t>
            </a:r>
          </a:p>
          <a:p>
            <a:r>
              <a:rPr lang="ru-RU" dirty="0">
                <a:latin typeface="Times New Roman" panose="02020603050405020304" pitchFamily="18" charset="0"/>
                <a:cs typeface="Times New Roman" panose="02020603050405020304" pitchFamily="18" charset="0"/>
              </a:rPr>
              <a:t>Вперёд 5 Направо 90 Вперёд 9 Налево 90</a:t>
            </a:r>
          </a:p>
          <a:p>
            <a:r>
              <a:rPr lang="ru-RU" dirty="0">
                <a:latin typeface="Times New Roman" panose="02020603050405020304" pitchFamily="18" charset="0"/>
                <a:cs typeface="Times New Roman" panose="02020603050405020304" pitchFamily="18" charset="0"/>
              </a:rPr>
              <a:t>Опустить хвост</a:t>
            </a:r>
          </a:p>
          <a:p>
            <a:r>
              <a:rPr lang="ru-RU" dirty="0">
                <a:latin typeface="Times New Roman" panose="02020603050405020304" pitchFamily="18" charset="0"/>
                <a:cs typeface="Times New Roman" panose="02020603050405020304" pitchFamily="18" charset="0"/>
              </a:rPr>
              <a:t>Повтори 2 [Вперёд 10 Направо 90 Вперёд 15 Направо 90]</a:t>
            </a:r>
          </a:p>
          <a:p>
            <a:r>
              <a:rPr lang="ru-RU" dirty="0">
                <a:latin typeface="Times New Roman" panose="02020603050405020304" pitchFamily="18" charset="0"/>
                <a:cs typeface="Times New Roman" panose="02020603050405020304" pitchFamily="18" charset="0"/>
              </a:rPr>
              <a:t>Определите, сколько точек с целочисленными координатами будут находиться внутри объединения фигур, ограниченного заданными алгоритмом линиями, включая точки на линиях. </a:t>
            </a:r>
          </a:p>
          <a:p>
            <a:r>
              <a:rPr lang="ru-RU" dirty="0">
                <a:latin typeface="Times New Roman" panose="02020603050405020304" pitchFamily="18" charset="0"/>
                <a:cs typeface="Times New Roman" panose="02020603050405020304" pitchFamily="18" charset="0"/>
              </a:rPr>
              <a:t>Типичные ошибки: путаница понятий «объединение» и «пересечение» фигур; невнимательность при вызове команд «опустить хвост», «поднять хвост»; не включение точек на линиях при подсчете общего количества точек; отсутствие контроля </a:t>
            </a:r>
            <a:r>
              <a:rPr lang="ru-RU" dirty="0" smtClean="0">
                <a:latin typeface="Times New Roman" panose="02020603050405020304" pitchFamily="18" charset="0"/>
                <a:cs typeface="Times New Roman" panose="02020603050405020304" pitchFamily="18" charset="0"/>
              </a:rPr>
              <a:t>масштаба </a:t>
            </a:r>
            <a:r>
              <a:rPr lang="ru-RU" dirty="0">
                <a:latin typeface="Times New Roman" panose="02020603050405020304" pitchFamily="18" charset="0"/>
                <a:cs typeface="Times New Roman" panose="02020603050405020304" pitchFamily="18" charset="0"/>
              </a:rPr>
              <a:t>при решении в Кумире.</a:t>
            </a:r>
          </a:p>
          <a:p>
            <a:r>
              <a:rPr lang="ru-RU" dirty="0">
                <a:latin typeface="Times New Roman" panose="02020603050405020304" pitchFamily="18" charset="0"/>
                <a:cs typeface="Times New Roman" panose="02020603050405020304" pitchFamily="18" charset="0"/>
              </a:rPr>
              <a:t>Пути устранения ошибок в ходе обучения школьников: практиковать решение задач в Кумире, анализировать алгоритм для исполнителя используя формулы геометрии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768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3139321"/>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7.</a:t>
            </a:r>
          </a:p>
          <a:p>
            <a:r>
              <a:rPr lang="ru-RU" dirty="0" smtClean="0">
                <a:latin typeface="Times New Roman" panose="02020603050405020304" pitchFamily="18" charset="0"/>
                <a:cs typeface="Times New Roman" panose="02020603050405020304" pitchFamily="18" charset="0"/>
              </a:rPr>
              <a:t>Сколько секунд потребуется обычному модему, передающему сообщения со скоростью 28800 бит/с, чтобы передать цветное растровое изображение размером 640х480 пикселей, при условии, что цвет каждого пикселя кодируется 3 байтами?</a:t>
            </a:r>
          </a:p>
          <a:p>
            <a:r>
              <a:rPr lang="ru-RU" dirty="0" smtClean="0">
                <a:latin typeface="Times New Roman" panose="02020603050405020304" pitchFamily="18" charset="0"/>
                <a:cs typeface="Times New Roman" panose="02020603050405020304" pitchFamily="18" charset="0"/>
              </a:rPr>
              <a:t>Типичные ошибки: задание вычислительное, не сложное. Необходимо просто подставить указанные значения в формулу, определяющую время передачи графической информации по каналу связи. Возможно, причина низкого результат в том, что в большинстве тренировочных вариантов разбиралась ситуация хранения звукового или графического файла, а не их передача. Возможны пробелы в знаниях об алфавитном подходе к измерению количества информации, невнимательность при учете единиц измерения времени, при переводе в биты и байты.</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следует обратить внимание на задания прошлых лет, рассмотрев все виды задач и соответствующие им формулы.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41745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2585323"/>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8.</a:t>
            </a:r>
          </a:p>
          <a:p>
            <a:r>
              <a:rPr lang="ru-RU" dirty="0" smtClean="0">
                <a:latin typeface="Times New Roman" panose="02020603050405020304" pitchFamily="18" charset="0"/>
                <a:cs typeface="Times New Roman" panose="02020603050405020304" pitchFamily="18" charset="0"/>
              </a:rPr>
              <a:t>Сколько существует десятичных пятизначных чисел, делящихся на 5, в которых все цифры различны и никакие две четные или нечетные цифры не стоят рядом?</a:t>
            </a:r>
          </a:p>
          <a:p>
            <a:r>
              <a:rPr lang="ru-RU" dirty="0" smtClean="0">
                <a:latin typeface="Times New Roman" panose="02020603050405020304" pitchFamily="18" charset="0"/>
                <a:cs typeface="Times New Roman" panose="02020603050405020304" pitchFamily="18" charset="0"/>
              </a:rPr>
              <a:t>Типичные ошибки: забывают, что 0 – четное число, числа не начинаются с нуля, а слова в списке нумеруются с 1; при программировании перестановок не отсекают повторяющиеся комбинации; неверно применяют/составляют формулы или допускают арифметические ошибки.</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для выполнения этого задания необходимо, чтобы обучающиеся не только овладели операциями над числами в различных системах счисления, но и владели формулами комбинаторики.</a:t>
            </a:r>
          </a:p>
        </p:txBody>
      </p:sp>
    </p:spTree>
    <p:extLst>
      <p:ext uri="{BB962C8B-B14F-4D97-AF65-F5344CB8AC3E}">
        <p14:creationId xmlns:p14="http://schemas.microsoft.com/office/powerpoint/2010/main" val="16833617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2585323"/>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9.</a:t>
            </a:r>
          </a:p>
          <a:p>
            <a:r>
              <a:rPr lang="ru-RU" dirty="0" smtClean="0">
                <a:latin typeface="Times New Roman" panose="02020603050405020304" pitchFamily="18" charset="0"/>
                <a:cs typeface="Times New Roman" panose="02020603050405020304" pitchFamily="18" charset="0"/>
              </a:rPr>
              <a:t>Откройте файл электронной таблицы, содержащей в каждой строке 7 натуральных чисел. Определите количество строк таблицы, для которых выполнены оба условия:</a:t>
            </a:r>
          </a:p>
          <a:p>
            <a:r>
              <a:rPr lang="ru-RU" dirty="0" smtClean="0">
                <a:latin typeface="Times New Roman" panose="02020603050405020304" pitchFamily="18" charset="0"/>
                <a:cs typeface="Times New Roman" panose="02020603050405020304" pitchFamily="18" charset="0"/>
              </a:rPr>
              <a:t>- в строке есть два числа, каждое из которых повторяются дважды, остальные три числа различны;</a:t>
            </a:r>
          </a:p>
          <a:p>
            <a:r>
              <a:rPr lang="ru-RU" dirty="0" smtClean="0">
                <a:latin typeface="Times New Roman" panose="02020603050405020304" pitchFamily="18" charset="0"/>
                <a:cs typeface="Times New Roman" panose="02020603050405020304" pitchFamily="18" charset="0"/>
              </a:rPr>
              <a:t>- среднее арифметическое трех неповторяющихся чисел строки не больше среднего арифметического всех ее чисел.</a:t>
            </a:r>
          </a:p>
          <a:p>
            <a:r>
              <a:rPr lang="ru-RU" dirty="0" smtClean="0">
                <a:latin typeface="Times New Roman" panose="02020603050405020304" pitchFamily="18" charset="0"/>
                <a:cs typeface="Times New Roman" panose="02020603050405020304" pitchFamily="18" charset="0"/>
              </a:rPr>
              <a:t>В ответе запишите только число.</a:t>
            </a:r>
          </a:p>
          <a:p>
            <a:r>
              <a:rPr lang="ru-RU" dirty="0" smtClean="0">
                <a:latin typeface="Times New Roman" panose="02020603050405020304" pitchFamily="18" charset="0"/>
                <a:cs typeface="Times New Roman" panose="02020603050405020304" pitchFamily="18" charset="0"/>
              </a:rPr>
              <a:t>Типичные ошибки: ошибки смыслового чтения в формулировке задания.</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развивать навыки использования сложных условий, разбивать числа на группы или проверять их различность и количество повторений.</a:t>
            </a:r>
          </a:p>
        </p:txBody>
      </p:sp>
    </p:spTree>
    <p:extLst>
      <p:ext uri="{BB962C8B-B14F-4D97-AF65-F5344CB8AC3E}">
        <p14:creationId xmlns:p14="http://schemas.microsoft.com/office/powerpoint/2010/main" val="749334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2862322"/>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17.</a:t>
            </a:r>
          </a:p>
          <a:p>
            <a:r>
              <a:rPr lang="ru-RU" dirty="0" smtClean="0">
                <a:latin typeface="Times New Roman" panose="02020603050405020304" pitchFamily="18" charset="0"/>
                <a:cs typeface="Times New Roman" panose="02020603050405020304" pitchFamily="18" charset="0"/>
              </a:rPr>
              <a:t>В файле содержится последовательность натуральных чисел. Элементы последовательности могут принимать целые значения от 1 до 100 000 включительно. Определите количество троек элементов последовательности, в которых ровно два из трех  элементов являются трехзначными числами, а сумма элементов тройки не меньше максимального элемента последовательности, оканчивающегося на 13. В ответе запишите количество найденных троек чисел, затем максимальную из сумм элементов таких троек. В данной задаче под тройкой понимают три идущих подряд элемента последовательности.</a:t>
            </a:r>
          </a:p>
          <a:p>
            <a:r>
              <a:rPr lang="ru-RU" dirty="0" smtClean="0">
                <a:latin typeface="Times New Roman" panose="02020603050405020304" pitchFamily="18" charset="0"/>
                <a:cs typeface="Times New Roman" panose="02020603050405020304" pitchFamily="18" charset="0"/>
              </a:rPr>
              <a:t>Типичные ошибки: ошибки смыслового чтения в формулировке задания</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обращать внимание на результаты целочисленного деления отрицательных чисел, логические операции в языках программирования.</a:t>
            </a:r>
          </a:p>
        </p:txBody>
      </p:sp>
    </p:spTree>
    <p:extLst>
      <p:ext uri="{BB962C8B-B14F-4D97-AF65-F5344CB8AC3E}">
        <p14:creationId xmlns:p14="http://schemas.microsoft.com/office/powerpoint/2010/main" val="20721428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4801314"/>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18.</a:t>
            </a:r>
          </a:p>
          <a:p>
            <a:r>
              <a:rPr lang="ru-RU" dirty="0" smtClean="0">
                <a:latin typeface="Times New Roman" panose="02020603050405020304" pitchFamily="18" charset="0"/>
                <a:cs typeface="Times New Roman" panose="02020603050405020304" pitchFamily="18" charset="0"/>
              </a:rPr>
              <a:t>Квадрат разлинован на N×N клеток (1 &lt; N &lt; 30). Исполнитель Робот может перемещаться по клеткам, выполняя за одно перемещение одну из двух команд: вправо или вниз. По команде вправо Робот перемещается в соседнюю правую клетку; по команде вниз – в соседнюю нижнюю. Квадрат ограничен внешними стенами. Между соседними клетками квадрата также могут быть внутренние стены. Сквозь стену Робот пройти не может. Перед каждым запуском Робота в каждой клетке квадрата лежит монета достоинством от 1 до 100. Посетив клетку, Робот забирает монету с собой; это также относится к начальной и конечной клетке маршрута Робота.</a:t>
            </a:r>
          </a:p>
          <a:p>
            <a:r>
              <a:rPr lang="ru-RU" dirty="0" smtClean="0">
                <a:latin typeface="Times New Roman" panose="02020603050405020304" pitchFamily="18" charset="0"/>
                <a:cs typeface="Times New Roman" panose="02020603050405020304" pitchFamily="18" charset="0"/>
              </a:rPr>
              <a:t>В «угловых» клетках поля – тех, которые справа и снизу ограничены стенами, Робот не может продолжать движение, поэтому накопленная сумма считается итоговой. Таких конечных клеток на поле может быть несколько, включая правую нижнюю клетку поля. При разных запусках итоговые накопленные суммы могут различаться. Определите максимальную и минимальную денежные суммы, среди всех возможных итоговых сумм, которые может собрать Робот, пройдя из левой верхней клетки в конечную клетку маршрута. В ответе укажите два числа – сначала максимальную сумму, затем минимальную.</a:t>
            </a:r>
          </a:p>
          <a:p>
            <a:r>
              <a:rPr lang="ru-RU" dirty="0" smtClean="0">
                <a:latin typeface="Times New Roman" panose="02020603050405020304" pitchFamily="18" charset="0"/>
                <a:cs typeface="Times New Roman" panose="02020603050405020304" pitchFamily="18" charset="0"/>
              </a:rPr>
              <a:t>Типичные ошибки: при вычислении значений в ячейках не учитывают наличие «стен» и «углов», логические ошибки при определении вычислительных формул. </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при подготовке к экзамену разобрать больше сценариев поведения Робота. </a:t>
            </a:r>
          </a:p>
        </p:txBody>
      </p:sp>
    </p:spTree>
    <p:extLst>
      <p:ext uri="{BB962C8B-B14F-4D97-AF65-F5344CB8AC3E}">
        <p14:creationId xmlns:p14="http://schemas.microsoft.com/office/powerpoint/2010/main" val="169831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2585323"/>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24.</a:t>
            </a:r>
          </a:p>
          <a:p>
            <a:r>
              <a:rPr lang="ru-RU" dirty="0" smtClean="0">
                <a:latin typeface="Times New Roman" panose="02020603050405020304" pitchFamily="18" charset="0"/>
                <a:cs typeface="Times New Roman" panose="02020603050405020304" pitchFamily="18" charset="0"/>
              </a:rPr>
              <a:t>Текстовый файл состоит из символов T, U, V, W, X, Y, Z. Определите в прилагаемом файле максимальное количество идущих подряд символов (длину непрерывной </a:t>
            </a:r>
            <a:r>
              <a:rPr lang="ru-RU" dirty="0" err="1" smtClean="0">
                <a:latin typeface="Times New Roman" panose="02020603050405020304" pitchFamily="18" charset="0"/>
                <a:cs typeface="Times New Roman" panose="02020603050405020304" pitchFamily="18" charset="0"/>
              </a:rPr>
              <a:t>подпоследовательности</a:t>
            </a:r>
            <a:r>
              <a:rPr lang="ru-RU" dirty="0" smtClean="0">
                <a:latin typeface="Times New Roman" panose="02020603050405020304" pitchFamily="18" charset="0"/>
                <a:cs typeface="Times New Roman" panose="02020603050405020304" pitchFamily="18" charset="0"/>
              </a:rPr>
              <a:t>), среди которых символ Т встречается ровно 100 раз.</a:t>
            </a:r>
          </a:p>
          <a:p>
            <a:r>
              <a:rPr lang="ru-RU" dirty="0" smtClean="0">
                <a:latin typeface="Times New Roman" panose="02020603050405020304" pitchFamily="18" charset="0"/>
                <a:cs typeface="Times New Roman" panose="02020603050405020304" pitchFamily="18" charset="0"/>
              </a:rPr>
              <a:t>Для выполнения этого задания следует написать программу.</a:t>
            </a:r>
          </a:p>
          <a:p>
            <a:r>
              <a:rPr lang="ru-RU" dirty="0" smtClean="0">
                <a:latin typeface="Times New Roman" panose="02020603050405020304" pitchFamily="18" charset="0"/>
                <a:cs typeface="Times New Roman" panose="02020603050405020304" pitchFamily="18" charset="0"/>
              </a:rPr>
              <a:t>Типичные ошибки: неверное используют методы </a:t>
            </a:r>
            <a:r>
              <a:rPr lang="ru-RU" dirty="0" err="1" smtClean="0">
                <a:latin typeface="Times New Roman" panose="02020603050405020304" pitchFamily="18" charset="0"/>
                <a:cs typeface="Times New Roman" panose="02020603050405020304" pitchFamily="18" charset="0"/>
              </a:rPr>
              <a:t>replace</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split</a:t>
            </a:r>
            <a:r>
              <a:rPr lang="ru-RU" dirty="0" smtClean="0">
                <a:latin typeface="Times New Roman" panose="02020603050405020304" pitchFamily="18" charset="0"/>
                <a:cs typeface="Times New Roman" panose="02020603050405020304" pitchFamily="18" charset="0"/>
              </a:rPr>
              <a:t>; не проверяют решение на небольших примерах; ошибки смыслового чтения в формулировке задания.</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обратить внимание на методы работы с символьными строками; алгоритмы нахождения самой длинной цепочки символов, нахождения подстроки определенной длины.</a:t>
            </a:r>
          </a:p>
        </p:txBody>
      </p:sp>
    </p:spTree>
    <p:extLst>
      <p:ext uri="{BB962C8B-B14F-4D97-AF65-F5344CB8AC3E}">
        <p14:creationId xmlns:p14="http://schemas.microsoft.com/office/powerpoint/2010/main" val="24515789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4247317"/>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26.</a:t>
            </a:r>
          </a:p>
          <a:p>
            <a:r>
              <a:rPr lang="ru-RU" dirty="0" smtClean="0">
                <a:latin typeface="Times New Roman" panose="02020603050405020304" pitchFamily="18" charset="0"/>
                <a:cs typeface="Times New Roman" panose="02020603050405020304" pitchFamily="18" charset="0"/>
              </a:rPr>
              <a:t>Входной файл содержит сведения о заявках на проведение занятий в конференц-зале. В каждой заявке указаны время начала и время окончания мероприятия (в минутах от начала суток). Если время начала одного мероприятия меньше времени окончания другого, то провести можно только одно из них. Если время окончания одного мероприятия совпадает с временем начала другого, то провести можно оба. Определите максимальное количество мероприятий, которое можно провести в конференц-зале и каков при этом максимально возможный перерыв между двумя последними мероприятиями.</a:t>
            </a:r>
          </a:p>
          <a:p>
            <a:r>
              <a:rPr lang="ru-RU" dirty="0" smtClean="0">
                <a:latin typeface="Times New Roman" panose="02020603050405020304" pitchFamily="18" charset="0"/>
                <a:cs typeface="Times New Roman" panose="02020603050405020304" pitchFamily="18" charset="0"/>
              </a:rPr>
              <a:t>Входные данные. В первой строке - натуральное число N (N ≤ 1000) – количество заявок на проведение мероприятий. Следующие N строк содержат пары чисел, обозначающих время начала и время окончания мероприятий. Каждое из чисел натуральное, не превосходящее 1440.</a:t>
            </a:r>
          </a:p>
          <a:p>
            <a:r>
              <a:rPr lang="ru-RU" dirty="0" smtClean="0">
                <a:latin typeface="Times New Roman" panose="02020603050405020304" pitchFamily="18" charset="0"/>
                <a:cs typeface="Times New Roman" panose="02020603050405020304" pitchFamily="18" charset="0"/>
              </a:rPr>
              <a:t>Запишите в ответе два числа: максимальное количество мероприятий и самый длинный перерыв между двумя последними мероприятиями (в минутах).</a:t>
            </a:r>
          </a:p>
          <a:p>
            <a:r>
              <a:rPr lang="ru-RU" dirty="0" smtClean="0">
                <a:latin typeface="Times New Roman" panose="02020603050405020304" pitchFamily="18" charset="0"/>
                <a:cs typeface="Times New Roman" panose="02020603050405020304" pitchFamily="18" charset="0"/>
              </a:rPr>
              <a:t>Типичные ошибки: не проверяют свой код на примере входных данных; забывают сортировать данные.</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создавать собственные программы с использованием сортировки, решая задачи с различными сценариями.</a:t>
            </a:r>
          </a:p>
        </p:txBody>
      </p:sp>
    </p:spTree>
    <p:extLst>
      <p:ext uri="{BB962C8B-B14F-4D97-AF65-F5344CB8AC3E}">
        <p14:creationId xmlns:p14="http://schemas.microsoft.com/office/powerpoint/2010/main" val="18402143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Содержательный анализ выполнения заданий КИМ</a:t>
            </a:r>
          </a:p>
        </p:txBody>
      </p:sp>
      <p:sp>
        <p:nvSpPr>
          <p:cNvPr id="3" name="Прямоугольник 2"/>
          <p:cNvSpPr/>
          <p:nvPr/>
        </p:nvSpPr>
        <p:spPr>
          <a:xfrm>
            <a:off x="241540" y="2018491"/>
            <a:ext cx="11680166" cy="4801314"/>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Пример задания № 27.</a:t>
            </a:r>
          </a:p>
          <a:p>
            <a:r>
              <a:rPr lang="ru-RU" dirty="0" smtClean="0">
                <a:latin typeface="Times New Roman" panose="02020603050405020304" pitchFamily="18" charset="0"/>
                <a:cs typeface="Times New Roman" panose="02020603050405020304" pitchFamily="18" charset="0"/>
              </a:rPr>
              <a:t>По каналу связи передаётся последовательность целых чисел - показания прибора. В течение N минут (N – натуральное число) прибор ежеминутно регистрирует значение напряжения (в условных единицах) в электрической сети и передаёт его на сервер. Определите три таких переданных числа, чтобы между моментами передачи любых двух из них прошло не менее К минут, а сумма этих трех чисел было максимально возможным. Запишите в ответе найденную сумму.</a:t>
            </a:r>
          </a:p>
          <a:p>
            <a:r>
              <a:rPr lang="ru-RU" dirty="0" smtClean="0">
                <a:latin typeface="Times New Roman" panose="02020603050405020304" pitchFamily="18" charset="0"/>
                <a:cs typeface="Times New Roman" panose="02020603050405020304" pitchFamily="18" charset="0"/>
              </a:rPr>
              <a:t>Входные данные. Даны два входных файла (файл A и файл B), каждый из которых в первой строке содержит натуральное число К – минимальное количество минут, которое должно пройти между моментами передачами показаний, а во второй - количество переданных показаний N (1 &lt; N ≤ 10 000 000; N&gt;K). В каждой из следующих строк находится одно целое число, по модулю не превышающее 10 000 000, которое обозначает значение напряжения в соответствующую минуту.</a:t>
            </a:r>
          </a:p>
          <a:p>
            <a:r>
              <a:rPr lang="ru-RU" dirty="0" smtClean="0">
                <a:latin typeface="Times New Roman" panose="02020603050405020304" pitchFamily="18" charset="0"/>
                <a:cs typeface="Times New Roman" panose="02020603050405020304" pitchFamily="18" charset="0"/>
              </a:rPr>
              <a:t>Запишите в ответе два числа: сначала искомое значение для файла А, затем для файла B.</a:t>
            </a:r>
          </a:p>
          <a:p>
            <a:r>
              <a:rPr lang="ru-RU" dirty="0" smtClean="0">
                <a:latin typeface="Times New Roman" panose="02020603050405020304" pitchFamily="18" charset="0"/>
                <a:cs typeface="Times New Roman" panose="02020603050405020304" pitchFamily="18" charset="0"/>
              </a:rPr>
              <a:t>Типичные ошибки: неправильное проведение анализа условия задачи и выделение алгоритмических конструкций, необходимых для решения; недостаточное владение методом пошаговой детализации и основами разбиения задачи на подзадачи; недостаточное владение математическими навыками.</a:t>
            </a:r>
          </a:p>
          <a:p>
            <a:r>
              <a:rPr lang="ru-RU" dirty="0" smtClean="0">
                <a:latin typeface="Times New Roman" panose="02020603050405020304" pitchFamily="18" charset="0"/>
                <a:cs typeface="Times New Roman" panose="02020603050405020304" pitchFamily="18" charset="0"/>
              </a:rPr>
              <a:t>Пути устранения ошибок в ходе обучения школьников: создавать собственные программы для анализа больших числовых последовательностей (порядка 1000000), решая сюжетные задачи с различными сценариями.</a:t>
            </a:r>
          </a:p>
        </p:txBody>
      </p:sp>
    </p:spTree>
    <p:extLst>
      <p:ext uri="{BB962C8B-B14F-4D97-AF65-F5344CB8AC3E}">
        <p14:creationId xmlns:p14="http://schemas.microsoft.com/office/powerpoint/2010/main" val="721915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803275"/>
          </a:xfrm>
        </p:spPr>
        <p:txBody>
          <a:bodyPr>
            <a:normAutofit/>
          </a:bodyPr>
          <a:lstStyle/>
          <a:p>
            <a:r>
              <a:rPr lang="ru-RU" dirty="0" smtClean="0"/>
              <a:t>Характеристика участников ЕГЭ</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4278262609"/>
              </p:ext>
            </p:extLst>
          </p:nvPr>
        </p:nvGraphicFramePr>
        <p:xfrm>
          <a:off x="384554" y="1417266"/>
          <a:ext cx="11265579" cy="1207401"/>
        </p:xfrm>
        <a:graphic>
          <a:graphicData uri="http://schemas.openxmlformats.org/drawingml/2006/table">
            <a:tbl>
              <a:tblPr firstRow="1" firstCol="1" bandRow="1" bandCol="1"/>
              <a:tblGrid>
                <a:gridCol w="1516347"/>
                <a:gridCol w="1899377"/>
                <a:gridCol w="1903882"/>
                <a:gridCol w="1901630"/>
                <a:gridCol w="1901630"/>
                <a:gridCol w="2142713"/>
              </a:tblGrid>
              <a:tr h="301850">
                <a:tc gridSpan="2">
                  <a:txBody>
                    <a:bodyPr/>
                    <a:lstStyle/>
                    <a:p>
                      <a:pPr algn="ctr">
                        <a:spcAft>
                          <a:spcPts val="0"/>
                        </a:spcAft>
                        <a:tabLst>
                          <a:tab pos="6553200" algn="l"/>
                        </a:tabLst>
                      </a:pPr>
                      <a:r>
                        <a:rPr lang="ru-RU" sz="1800" b="1" dirty="0">
                          <a:effectLst/>
                          <a:latin typeface="Times New Roman" panose="02020603050405020304" pitchFamily="18" charset="0"/>
                          <a:ea typeface="Calibri" panose="020F0502020204030204" pitchFamily="34" charset="0"/>
                        </a:rPr>
                        <a:t>2021 г.</a:t>
                      </a:r>
                      <a:endParaRPr lang="ru-RU" sz="18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a:spcAft>
                          <a:spcPts val="0"/>
                        </a:spcAft>
                        <a:tabLst>
                          <a:tab pos="6553200" algn="l"/>
                        </a:tabLst>
                      </a:pPr>
                      <a:r>
                        <a:rPr lang="ru-RU" sz="1800" b="1">
                          <a:effectLst/>
                          <a:latin typeface="Times New Roman" panose="02020603050405020304" pitchFamily="18" charset="0"/>
                          <a:ea typeface="Calibri" panose="020F0502020204030204" pitchFamily="34" charset="0"/>
                        </a:rPr>
                        <a:t>2022 г.</a:t>
                      </a:r>
                      <a:endParaRPr lang="ru-RU" sz="18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gn="ctr">
                        <a:spcAft>
                          <a:spcPts val="0"/>
                        </a:spcAft>
                        <a:tabLst>
                          <a:tab pos="6553200" algn="l"/>
                        </a:tabLst>
                      </a:pPr>
                      <a:r>
                        <a:rPr lang="ru-RU" sz="1800" b="1" dirty="0">
                          <a:effectLst/>
                          <a:latin typeface="Times New Roman" panose="02020603050405020304" pitchFamily="18" charset="0"/>
                          <a:ea typeface="Calibri" panose="020F0502020204030204" pitchFamily="34" charset="0"/>
                        </a:rPr>
                        <a:t>2023 г.</a:t>
                      </a:r>
                      <a:endParaRPr lang="ru-RU" sz="18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603701">
                <a:tc>
                  <a:txBody>
                    <a:bodyPr/>
                    <a:lstStyle/>
                    <a:p>
                      <a:pPr algn="ctr">
                        <a:spcAft>
                          <a:spcPts val="0"/>
                        </a:spcAft>
                        <a:tabLst>
                          <a:tab pos="6553200" algn="l"/>
                        </a:tabLst>
                      </a:pPr>
                      <a:r>
                        <a:rPr lang="ru-RU" sz="1800">
                          <a:effectLst/>
                          <a:latin typeface="Times New Roman" panose="02020603050405020304" pitchFamily="18" charset="0"/>
                          <a:ea typeface="Calibri" panose="020F0502020204030204" pitchFamily="34" charset="0"/>
                        </a:rPr>
                        <a:t>чел.</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dirty="0">
                          <a:effectLst/>
                          <a:latin typeface="Times New Roman" panose="02020603050405020304" pitchFamily="18" charset="0"/>
                          <a:ea typeface="Calibri" panose="020F0502020204030204" pitchFamily="34" charset="0"/>
                        </a:rPr>
                        <a:t>% от общего числа участников</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a:effectLst/>
                          <a:latin typeface="Times New Roman" panose="02020603050405020304" pitchFamily="18" charset="0"/>
                          <a:ea typeface="Calibri" panose="020F0502020204030204" pitchFamily="34" charset="0"/>
                        </a:rPr>
                        <a:t>чел.</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a:effectLst/>
                          <a:latin typeface="Times New Roman" panose="02020603050405020304" pitchFamily="18" charset="0"/>
                          <a:ea typeface="Calibri" panose="020F0502020204030204" pitchFamily="34" charset="0"/>
                        </a:rPr>
                        <a:t>% от общего числа участников</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a:effectLst/>
                          <a:latin typeface="Times New Roman" panose="02020603050405020304" pitchFamily="18" charset="0"/>
                          <a:ea typeface="Calibri" panose="020F0502020204030204" pitchFamily="34" charset="0"/>
                        </a:rPr>
                        <a:t>чел.</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a:effectLst/>
                          <a:latin typeface="Times New Roman" panose="02020603050405020304" pitchFamily="18" charset="0"/>
                          <a:ea typeface="Calibri" panose="020F0502020204030204" pitchFamily="34" charset="0"/>
                        </a:rPr>
                        <a:t>% от общего числа участников</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850">
                <a:tc>
                  <a:txBody>
                    <a:bodyPr/>
                    <a:lstStyle/>
                    <a:p>
                      <a:pPr algn="ctr">
                        <a:spcAft>
                          <a:spcPts val="0"/>
                        </a:spcAft>
                      </a:pPr>
                      <a:r>
                        <a:rPr lang="ru-RU" sz="1800">
                          <a:solidFill>
                            <a:srgbClr val="000000"/>
                          </a:solidFill>
                          <a:effectLst/>
                          <a:latin typeface="Times New Roman" panose="02020603050405020304" pitchFamily="18" charset="0"/>
                          <a:ea typeface="Calibri" panose="020F0502020204030204" pitchFamily="34" charset="0"/>
                        </a:rPr>
                        <a:t>940</a:t>
                      </a:r>
                      <a:endParaRPr lang="ru-RU" sz="18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Calibri" panose="020F0502020204030204" pitchFamily="34" charset="0"/>
                        </a:rPr>
                        <a:t>15,99</a:t>
                      </a:r>
                      <a:endParaRPr lang="ru-RU" sz="18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a:solidFill>
                            <a:srgbClr val="000000"/>
                          </a:solidFill>
                          <a:effectLst/>
                          <a:latin typeface="Times New Roman" panose="02020603050405020304" pitchFamily="18" charset="0"/>
                          <a:ea typeface="Calibri" panose="020F0502020204030204" pitchFamily="34" charset="0"/>
                        </a:rPr>
                        <a:t>1030</a:t>
                      </a:r>
                      <a:endParaRPr lang="ru-RU" sz="18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tabLst>
                          <a:tab pos="6553200" algn="l"/>
                        </a:tabLst>
                      </a:pPr>
                      <a:r>
                        <a:rPr lang="ru-RU" sz="1800">
                          <a:solidFill>
                            <a:srgbClr val="000000"/>
                          </a:solidFill>
                          <a:effectLst/>
                          <a:latin typeface="Times New Roman" panose="02020603050405020304" pitchFamily="18" charset="0"/>
                          <a:ea typeface="Calibri" panose="020F0502020204030204" pitchFamily="34" charset="0"/>
                        </a:rPr>
                        <a:t>18,88</a:t>
                      </a:r>
                      <a:endParaRPr lang="ru-RU" sz="18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Calibri" panose="020F0502020204030204" pitchFamily="34" charset="0"/>
                        </a:rPr>
                        <a:t>1097</a:t>
                      </a:r>
                      <a:endParaRPr lang="ru-RU" sz="180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Calibri" panose="020F0502020204030204" pitchFamily="34" charset="0"/>
                        </a:rPr>
                        <a:t>20,69</a:t>
                      </a:r>
                      <a:endParaRPr lang="ru-RU" sz="1800" dirty="0">
                        <a:effectLst/>
                        <a:latin typeface="Times New Roman" panose="02020603050405020304" pitchFamily="18" charset="0"/>
                        <a:ea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7" name="Таблица 6"/>
          <p:cNvGraphicFramePr>
            <a:graphicFrameLocks noGrp="1"/>
          </p:cNvGraphicFramePr>
          <p:nvPr>
            <p:extLst>
              <p:ext uri="{D42A27DB-BD31-4B8C-83A1-F6EECF244321}">
                <p14:modId xmlns:p14="http://schemas.microsoft.com/office/powerpoint/2010/main" val="1238125941"/>
              </p:ext>
            </p:extLst>
          </p:nvPr>
        </p:nvGraphicFramePr>
        <p:xfrm>
          <a:off x="384554" y="2873533"/>
          <a:ext cx="11265578" cy="3346704"/>
        </p:xfrm>
        <a:graphic>
          <a:graphicData uri="http://schemas.openxmlformats.org/drawingml/2006/table">
            <a:tbl>
              <a:tblPr firstRow="1" firstCol="1" bandRow="1"/>
              <a:tblGrid>
                <a:gridCol w="10198778"/>
                <a:gridCol w="1066800"/>
              </a:tblGrid>
              <a:tr h="0">
                <a:tc>
                  <a:txBody>
                    <a:bodyPr/>
                    <a:lstStyle/>
                    <a:p>
                      <a:pPr algn="just"/>
                      <a:r>
                        <a:rPr lang="ru-RU" sz="1800" b="1" dirty="0" smtClean="0">
                          <a:effectLst/>
                          <a:latin typeface="Calibri" panose="020F0502020204030204" pitchFamily="34" charset="0"/>
                        </a:rPr>
                        <a:t>ВТГ, обучающихся по программам СПО</a:t>
                      </a:r>
                      <a:endParaRPr lang="ru-RU" sz="1800" b="1"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b="1" dirty="0" smtClean="0">
                          <a:effectLst/>
                          <a:latin typeface="Calibri" panose="020F0502020204030204" pitchFamily="34" charset="0"/>
                        </a:rPr>
                        <a:t>22</a:t>
                      </a:r>
                      <a:endParaRPr lang="ru-RU" sz="1800" b="1"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ru-RU" sz="1800" b="1" dirty="0" smtClean="0">
                          <a:effectLst/>
                          <a:latin typeface="Calibri" panose="020F0502020204030204" pitchFamily="34" charset="0"/>
                        </a:rPr>
                        <a:t>ВТГ, обучающихся по программам СОО</a:t>
                      </a:r>
                      <a:endParaRPr lang="ru-RU" sz="1800" b="1"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b="1" dirty="0">
                          <a:solidFill>
                            <a:srgbClr val="000000"/>
                          </a:solidFill>
                          <a:effectLst/>
                          <a:latin typeface="Calibri" panose="020F0502020204030204" pitchFamily="34" charset="0"/>
                        </a:rPr>
                        <a:t>1075</a:t>
                      </a:r>
                      <a:endParaRPr lang="ru-RU" sz="1800" b="1"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r>
                        <a:rPr lang="ru-RU" sz="1800" dirty="0">
                          <a:effectLst/>
                          <a:latin typeface="Calibri" panose="020F0502020204030204" pitchFamily="34" charset="0"/>
                        </a:rPr>
                        <a:t>Из них:</a:t>
                      </a:r>
                    </a:p>
                    <a:p>
                      <a:pPr marL="342900" lvl="0" indent="-342900" algn="just">
                        <a:lnSpc>
                          <a:spcPct val="115000"/>
                        </a:lnSpc>
                        <a:spcAft>
                          <a:spcPts val="0"/>
                        </a:spcAft>
                        <a:buFont typeface="Symbol" panose="05050102010706020507" pitchFamily="18" charset="2"/>
                        <a:buChar char=""/>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Выпускники средних общеобразовательных школ</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720</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Выпускники средних общеобразовательных школ с углубленным изучением отдельных предметов</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165</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a:effectLst/>
                          <a:latin typeface="Times New Roman" panose="02020603050405020304" pitchFamily="18" charset="0"/>
                          <a:ea typeface="Calibri" panose="020F0502020204030204" pitchFamily="34" charset="0"/>
                          <a:cs typeface="Times New Roman" panose="02020603050405020304" pitchFamily="18" charset="0"/>
                        </a:rPr>
                        <a:t>Выпускники гимназий</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107</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a:effectLst/>
                          <a:latin typeface="Times New Roman" panose="02020603050405020304" pitchFamily="18" charset="0"/>
                          <a:ea typeface="Calibri" panose="020F0502020204030204" pitchFamily="34" charset="0"/>
                          <a:cs typeface="Times New Roman" panose="02020603050405020304" pitchFamily="18" charset="0"/>
                        </a:rPr>
                        <a:t>Выпускники лицеев</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dirty="0">
                          <a:solidFill>
                            <a:srgbClr val="000000"/>
                          </a:solidFill>
                          <a:effectLst/>
                          <a:latin typeface="Calibri" panose="020F0502020204030204" pitchFamily="34" charset="0"/>
                        </a:rPr>
                        <a:t>71</a:t>
                      </a:r>
                      <a:endParaRPr lang="ru-RU"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a:effectLst/>
                          <a:latin typeface="Times New Roman" panose="02020603050405020304" pitchFamily="18" charset="0"/>
                          <a:ea typeface="Calibri" panose="020F0502020204030204" pitchFamily="34" charset="0"/>
                          <a:cs typeface="Times New Roman" panose="02020603050405020304" pitchFamily="18" charset="0"/>
                        </a:rPr>
                        <a:t>Выпускники средних общеобразовательных школ-интернат</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1</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a:effectLst/>
                          <a:latin typeface="Times New Roman" panose="02020603050405020304" pitchFamily="18" charset="0"/>
                          <a:ea typeface="Calibri" panose="020F0502020204030204" pitchFamily="34" charset="0"/>
                          <a:cs typeface="Times New Roman" panose="02020603050405020304" pitchFamily="18" charset="0"/>
                        </a:rPr>
                        <a:t>Выпускники вечерних (сменных) общеобразовательных школ</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0</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a:effectLst/>
                          <a:latin typeface="Times New Roman" panose="02020603050405020304" pitchFamily="18" charset="0"/>
                          <a:ea typeface="Calibri" panose="020F0502020204030204" pitchFamily="34" charset="0"/>
                          <a:cs typeface="Times New Roman" panose="02020603050405020304" pitchFamily="18" charset="0"/>
                        </a:rPr>
                        <a:t>Выпускники открытых (сменных) общеобразовательных школ</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2</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342900" lvl="0" indent="-342900">
                        <a:lnSpc>
                          <a:spcPct val="115000"/>
                        </a:lnSpc>
                        <a:spcAft>
                          <a:spcPts val="0"/>
                        </a:spcAft>
                        <a:buFont typeface="Symbol" panose="05050102010706020507" pitchFamily="18" charset="2"/>
                        <a:buChar char=""/>
                      </a:pPr>
                      <a:r>
                        <a:rPr lang="ru-RU" sz="1800">
                          <a:effectLst/>
                          <a:latin typeface="Times New Roman" panose="02020603050405020304" pitchFamily="18" charset="0"/>
                          <a:ea typeface="Calibri" panose="020F0502020204030204" pitchFamily="34" charset="0"/>
                          <a:cs typeface="Times New Roman" panose="02020603050405020304" pitchFamily="18" charset="0"/>
                        </a:rPr>
                        <a:t>Экстерны</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dirty="0">
                          <a:solidFill>
                            <a:srgbClr val="000000"/>
                          </a:solidFill>
                          <a:effectLst/>
                          <a:latin typeface="Calibri" panose="020F0502020204030204" pitchFamily="34" charset="0"/>
                        </a:rPr>
                        <a:t>9</a:t>
                      </a:r>
                      <a:endParaRPr lang="ru-RU"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510327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Анализ </a:t>
            </a:r>
            <a:r>
              <a:rPr lang="ru-RU" dirty="0" err="1" smtClean="0"/>
              <a:t>метапредметных</a:t>
            </a:r>
            <a:r>
              <a:rPr lang="ru-RU" dirty="0" smtClean="0"/>
              <a:t> результатов обучения</a:t>
            </a:r>
            <a:endParaRPr lang="ru-RU" dirty="0"/>
          </a:p>
        </p:txBody>
      </p:sp>
      <p:graphicFrame>
        <p:nvGraphicFramePr>
          <p:cNvPr id="4" name="Схема 3"/>
          <p:cNvGraphicFramePr/>
          <p:nvPr>
            <p:extLst>
              <p:ext uri="{D42A27DB-BD31-4B8C-83A1-F6EECF244321}">
                <p14:modId xmlns:p14="http://schemas.microsoft.com/office/powerpoint/2010/main" val="1564316602"/>
              </p:ext>
            </p:extLst>
          </p:nvPr>
        </p:nvGraphicFramePr>
        <p:xfrm>
          <a:off x="0" y="1690688"/>
          <a:ext cx="12191999" cy="5167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539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23585"/>
            <a:ext cx="10515600" cy="1325563"/>
          </a:xfrm>
        </p:spPr>
        <p:txBody>
          <a:bodyPr/>
          <a:lstStyle/>
          <a:p>
            <a:r>
              <a:rPr lang="ru-RU" dirty="0" smtClean="0"/>
              <a:t>Выводы об итогах анализа выполнения заданий, групп заданий</a:t>
            </a:r>
            <a:endParaRPr lang="ru-RU" dirty="0"/>
          </a:p>
        </p:txBody>
      </p:sp>
      <p:graphicFrame>
        <p:nvGraphicFramePr>
          <p:cNvPr id="3" name="Таблица 2"/>
          <p:cNvGraphicFramePr>
            <a:graphicFrameLocks noGrp="1"/>
          </p:cNvGraphicFramePr>
          <p:nvPr>
            <p:extLst>
              <p:ext uri="{D42A27DB-BD31-4B8C-83A1-F6EECF244321}">
                <p14:modId xmlns:p14="http://schemas.microsoft.com/office/powerpoint/2010/main" val="734995955"/>
              </p:ext>
            </p:extLst>
          </p:nvPr>
        </p:nvGraphicFramePr>
        <p:xfrm>
          <a:off x="0" y="1449148"/>
          <a:ext cx="12192000" cy="5438255"/>
        </p:xfrm>
        <a:graphic>
          <a:graphicData uri="http://schemas.openxmlformats.org/drawingml/2006/table">
            <a:tbl>
              <a:tblPr firstRow="1" bandRow="1"/>
              <a:tblGrid>
                <a:gridCol w="4088921"/>
                <a:gridCol w="8103079"/>
              </a:tblGrid>
              <a:tr h="610677">
                <a:tc>
                  <a:txBody>
                    <a:bodyPr/>
                    <a:lstStyle/>
                    <a:p>
                      <a:r>
                        <a:rPr lang="ru-RU" dirty="0" smtClean="0">
                          <a:latin typeface="Times New Roman" panose="02020603050405020304" pitchFamily="18" charset="0"/>
                          <a:cs typeface="Times New Roman" panose="02020603050405020304" pitchFamily="18" charset="0"/>
                        </a:rPr>
                        <a:t>Достаточное освоение элементов содержания</a:t>
                      </a:r>
                      <a:endParaRPr lang="ru-RU"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smtClean="0">
                          <a:latin typeface="Times New Roman" panose="02020603050405020304" pitchFamily="18" charset="0"/>
                          <a:cs typeface="Times New Roman" panose="02020603050405020304" pitchFamily="18" charset="0"/>
                        </a:rPr>
                        <a:t>Недостаточное освоение элементов содержания</a:t>
                      </a:r>
                      <a:endParaRPr lang="ru-RU" dirty="0">
                        <a:latin typeface="Times New Roman" panose="02020603050405020304" pitchFamily="18" charset="0"/>
                        <a:cs typeface="Times New Roman" panose="02020603050405020304" pitchFamily="18" charset="0"/>
                      </a:endParaRPr>
                    </a:p>
                  </a:txBody>
                  <a:tcPr/>
                </a:tc>
              </a:tr>
              <a:tr h="4798175">
                <a:tc>
                  <a:txBody>
                    <a:bodyPr/>
                    <a:lstStyle/>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представлять и считывать данные в разных типах информационных моделей (схемы, карты, таблицы, графики и формулы)</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строить таблицы истинности и логические схемы</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поиска информации в реляционных базах данных</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кодировать и декодировать информацию</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Информационный поиск средствами операционной системы или текстового процессора</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анализировать алгоритм логической игры</a:t>
                      </a:r>
                    </a:p>
                  </a:txBody>
                  <a:tcPr/>
                </a:tc>
                <a:tc>
                  <a:txBody>
                    <a:bodyPr/>
                    <a:lstStyle/>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создавать собственные программы (10–20 строк) для обработки символьной и целочисленной информации</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обрабатывать целочисленную информацию с использованием сортировки</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создавать собственные программы (20–40 строк) для анализа числовых последовательностей</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составить алгоритм обработки числовой последовательности и записать его в виде простой программы (10–15 строк) на языке программирования</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использовать электронные таблицы для обработки целочисленных данных</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Определение возможных результатов работы простейших алгоритмов управления исполнителями и вычислительных алгоритмов</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Умение определять объём памяти, необходимый для хранения графической и звуковой информации</a:t>
                      </a:r>
                    </a:p>
                    <a:p>
                      <a:pPr marL="342900" indent="-342900">
                        <a:buFont typeface="+mj-lt"/>
                        <a:buAutoNum type="arabicPeriod"/>
                      </a:pPr>
                      <a:r>
                        <a:rPr lang="ru-RU" dirty="0" smtClean="0">
                          <a:latin typeface="Times New Roman" panose="02020603050405020304" pitchFamily="18" charset="0"/>
                          <a:cs typeface="Times New Roman" panose="02020603050405020304" pitchFamily="18" charset="0"/>
                        </a:rPr>
                        <a:t>Знание основных понятий и методов, используемых при измерении количества информации</a:t>
                      </a:r>
                    </a:p>
                  </a:txBody>
                  <a:tcPr/>
                </a:tc>
              </a:tr>
            </a:tbl>
          </a:graphicData>
        </a:graphic>
      </p:graphicFrame>
    </p:spTree>
    <p:extLst>
      <p:ext uri="{BB962C8B-B14F-4D97-AF65-F5344CB8AC3E}">
        <p14:creationId xmlns:p14="http://schemas.microsoft.com/office/powerpoint/2010/main" val="40651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350" y="365126"/>
            <a:ext cx="11601091" cy="1325563"/>
          </a:xfrm>
        </p:spPr>
        <p:txBody>
          <a:bodyPr>
            <a:normAutofit fontScale="90000"/>
          </a:bodyPr>
          <a:lstStyle/>
          <a:p>
            <a:r>
              <a:rPr lang="ru-RU" dirty="0" smtClean="0"/>
              <a:t>Рекомендации по совершенствованию организации и методики преподавания информатики на основе выявленных типичных затруднений и ошибок</a:t>
            </a:r>
            <a:endParaRPr lang="ru-RU" dirty="0"/>
          </a:p>
        </p:txBody>
      </p:sp>
      <p:sp>
        <p:nvSpPr>
          <p:cNvPr id="3" name="Прямоугольник 2"/>
          <p:cNvSpPr/>
          <p:nvPr/>
        </p:nvSpPr>
        <p:spPr>
          <a:xfrm>
            <a:off x="0" y="1953081"/>
            <a:ext cx="12192000" cy="4801314"/>
          </a:xfrm>
          <a:prstGeom prst="rect">
            <a:avLst/>
          </a:prstGeom>
        </p:spPr>
        <p:txBody>
          <a:bodyPr wrap="square">
            <a:spAutoFit/>
          </a:bodyPr>
          <a:lstStyle/>
          <a:p>
            <a:pPr marL="285750" indent="-285750">
              <a:buFont typeface="Arial" panose="020B0604020202020204" pitchFamily="34" charset="0"/>
              <a:buChar char="•"/>
            </a:pPr>
            <a:r>
              <a:rPr lang="ru-RU" dirty="0">
                <a:latin typeface="Times New Roman" panose="02020603050405020304" pitchFamily="18" charset="0"/>
                <a:cs typeface="Times New Roman" panose="02020603050405020304" pitchFamily="18" charset="0"/>
              </a:rPr>
              <a:t>Определить целевые установки, уровень знаний и проблемные зоны </a:t>
            </a:r>
            <a:r>
              <a:rPr lang="ru-RU" dirty="0" smtClean="0">
                <a:latin typeface="Times New Roman" panose="02020603050405020304" pitchFamily="18" charset="0"/>
                <a:cs typeface="Times New Roman" panose="02020603050405020304" pitchFamily="18" charset="0"/>
              </a:rPr>
              <a:t>обучающихся; организовать пробные экзамены.</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Использовать разнообразные приемы, алгоритмы и вариативные способы решения одних и тех же заданий. </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Проводить регулярную работу по постоянному повторению ранее изученного материала и применение стандартных алгоритмов в новых ситуациях и заданиях.</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Использовать для подготовки к ЕГЭ дополнительно часы факультативов, элективных курсов или внеурочную деятельность.</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При изучении темы «Программирование» использовать возможности онлайн ресурсов, цифровых приложений, сетевых сервисов.</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Способствовать развитию у учеников </a:t>
            </a:r>
            <a:r>
              <a:rPr lang="ru-RU" dirty="0" err="1" smtClean="0">
                <a:latin typeface="Times New Roman" panose="02020603050405020304" pitchFamily="18" charset="0"/>
                <a:cs typeface="Times New Roman" panose="02020603050405020304" pitchFamily="18" charset="0"/>
              </a:rPr>
              <a:t>метапредметных</a:t>
            </a:r>
            <a:r>
              <a:rPr lang="ru-RU" dirty="0" smtClean="0">
                <a:latin typeface="Times New Roman" panose="02020603050405020304" pitchFamily="18" charset="0"/>
                <a:cs typeface="Times New Roman" panose="02020603050405020304" pitchFamily="18" charset="0"/>
              </a:rPr>
              <a:t> навыков, таких как анализ условия задания, способность к самопроверке, смысловому чтению.</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Необходимо использовать на уроке задания по структуре и содержанию, максимально приближенные к формату ЕГЭ.</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Разнообразить условия заданий, развивать навык работы с различными видами информации.</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При выстраивании контрольно-оценочной деятельности систематически использовать </a:t>
            </a:r>
            <a:r>
              <a:rPr lang="ru-RU" dirty="0" err="1" smtClean="0">
                <a:latin typeface="Times New Roman" panose="02020603050405020304" pitchFamily="18" charset="0"/>
                <a:cs typeface="Times New Roman" panose="02020603050405020304" pitchFamily="18" charset="0"/>
              </a:rPr>
              <a:t>критериальное</a:t>
            </a:r>
            <a:r>
              <a:rPr lang="ru-RU" dirty="0" smtClean="0">
                <a:latin typeface="Times New Roman" panose="02020603050405020304" pitchFamily="18" charset="0"/>
                <a:cs typeface="Times New Roman" panose="02020603050405020304" pitchFamily="18" charset="0"/>
              </a:rPr>
              <a:t> оценивание выполнения заданий.</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Использовать различные методические и тренировочные материалы: материалы сайта К. Ю. Полякова, онлайн ресурсы из многочисленных групп </a:t>
            </a:r>
            <a:r>
              <a:rPr lang="ru-RU" dirty="0" err="1" smtClean="0">
                <a:latin typeface="Times New Roman" panose="02020603050405020304" pitchFamily="18" charset="0"/>
                <a:cs typeface="Times New Roman" panose="02020603050405020304" pitchFamily="18" charset="0"/>
              </a:rPr>
              <a:t>ВКонтакте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ИнформатикБУ</a:t>
            </a:r>
            <a:r>
              <a:rPr lang="ru-RU" dirty="0" smtClean="0">
                <a:latin typeface="Times New Roman" panose="02020603050405020304" pitchFamily="18" charset="0"/>
                <a:cs typeface="Times New Roman" panose="02020603050405020304" pitchFamily="18" charset="0"/>
              </a:rPr>
              <a:t>, Информатика с Джобсом и т.д.), вариантов от </a:t>
            </a:r>
            <a:r>
              <a:rPr lang="ru-RU" dirty="0" err="1" smtClean="0">
                <a:latin typeface="Times New Roman" panose="02020603050405020304" pitchFamily="18" charset="0"/>
                <a:cs typeface="Times New Roman" panose="02020603050405020304" pitchFamily="18" charset="0"/>
              </a:rPr>
              <a:t>Статграда</a:t>
            </a:r>
            <a:r>
              <a:rPr lang="ru-RU" dirty="0" smtClean="0">
                <a:latin typeface="Times New Roman" panose="02020603050405020304" pitchFamily="18" charset="0"/>
                <a:cs typeface="Times New Roman" panose="02020603050405020304" pitchFamily="18" charset="0"/>
              </a:rPr>
              <a:t> (https://statgrad.org).</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67263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350" y="365126"/>
            <a:ext cx="11601091" cy="1325563"/>
          </a:xfrm>
        </p:spPr>
        <p:txBody>
          <a:bodyPr>
            <a:normAutofit fontScale="90000"/>
          </a:bodyPr>
          <a:lstStyle/>
          <a:p>
            <a:r>
              <a:rPr lang="ru-RU" dirty="0" smtClean="0"/>
              <a:t>Рекомендации по организации дифференцированного обучения школьников с разными уровнями предметной подготовки</a:t>
            </a:r>
            <a:endParaRPr lang="ru-RU" dirty="0"/>
          </a:p>
        </p:txBody>
      </p:sp>
      <p:sp>
        <p:nvSpPr>
          <p:cNvPr id="3" name="Прямоугольник 2"/>
          <p:cNvSpPr/>
          <p:nvPr/>
        </p:nvSpPr>
        <p:spPr>
          <a:xfrm>
            <a:off x="0" y="1953081"/>
            <a:ext cx="12192000" cy="2862322"/>
          </a:xfrm>
          <a:prstGeom prst="rect">
            <a:avLst/>
          </a:prstGeom>
        </p:spPr>
        <p:txBody>
          <a:bodyPr wrap="square">
            <a:spAutoFit/>
          </a:bodyPr>
          <a:lstStyle/>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Регулярно повторять базовые понятия тем «Информация и измерение информации», «Алгоритмизация и программирование»: уделить внимание аналитической работе обучающихся - формировать умения выделять ключевые моменты в условии и строить доказательную часть в ходе рассуждений и решения задач.</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Для обучающихся, испытывающих проблемы с грамотностью чтения и информационной грамотностью - уделять внимание работе с текстом учебника, детальному разбору содержания выдаваемых обучающимся заданий.</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Усилить работу по совершенствованию практической грамотности обучающихся: работа с базовыми алгоритмическими структурами, реализация алгоритмов задач, самопроверка собственных алгоритмических решений.</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Использовать в процессе обучения формирующее оценивание.</a:t>
            </a:r>
          </a:p>
          <a:p>
            <a:pPr marL="285750" indent="-285750">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Уделять внимание дифференцированным заданиям, групповой и индивидуальной (в </a:t>
            </a:r>
            <a:r>
              <a:rPr lang="ru-RU" dirty="0" err="1" smtClean="0">
                <a:latin typeface="Times New Roman" panose="02020603050405020304" pitchFamily="18" charset="0"/>
                <a:cs typeface="Times New Roman" panose="02020603050405020304" pitchFamily="18" charset="0"/>
              </a:rPr>
              <a:t>т.ч</a:t>
            </a:r>
            <a:r>
              <a:rPr lang="ru-RU" dirty="0" smtClean="0">
                <a:latin typeface="Times New Roman" panose="02020603050405020304" pitchFamily="18" charset="0"/>
                <a:cs typeface="Times New Roman" panose="02020603050405020304" pitchFamily="18" charset="0"/>
              </a:rPr>
              <a:t>. исследовательской) деятельности обучающихся.</a:t>
            </a:r>
          </a:p>
        </p:txBody>
      </p:sp>
    </p:spTree>
    <p:extLst>
      <p:ext uri="{BB962C8B-B14F-4D97-AF65-F5344CB8AC3E}">
        <p14:creationId xmlns:p14="http://schemas.microsoft.com/office/powerpoint/2010/main" val="25027029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2"/>
          <a:stretch>
            <a:fillRect/>
          </a:stretch>
        </p:blipFill>
        <p:spPr>
          <a:xfrm>
            <a:off x="0" y="0"/>
            <a:ext cx="6205928" cy="2730608"/>
          </a:xfrm>
          <a:prstGeom prst="rect">
            <a:avLst/>
          </a:prstGeom>
        </p:spPr>
      </p:pic>
      <p:pic>
        <p:nvPicPr>
          <p:cNvPr id="4" name="Рисунок 3"/>
          <p:cNvPicPr>
            <a:picLocks noChangeAspect="1"/>
          </p:cNvPicPr>
          <p:nvPr/>
        </p:nvPicPr>
        <p:blipFill>
          <a:blip r:embed="rId3"/>
          <a:stretch>
            <a:fillRect/>
          </a:stretch>
        </p:blipFill>
        <p:spPr>
          <a:xfrm>
            <a:off x="5276538" y="2447092"/>
            <a:ext cx="6915462" cy="4410908"/>
          </a:xfrm>
          <a:prstGeom prst="rect">
            <a:avLst/>
          </a:prstGeom>
        </p:spPr>
      </p:pic>
    </p:spTree>
    <p:extLst>
      <p:ext uri="{BB962C8B-B14F-4D97-AF65-F5344CB8AC3E}">
        <p14:creationId xmlns:p14="http://schemas.microsoft.com/office/powerpoint/2010/main" val="12345449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90512" y="314325"/>
            <a:ext cx="11610975" cy="6229350"/>
          </a:xfrm>
          <a:prstGeom prst="rect">
            <a:avLst/>
          </a:prstGeom>
        </p:spPr>
      </p:pic>
    </p:spTree>
    <p:extLst>
      <p:ext uri="{BB962C8B-B14F-4D97-AF65-F5344CB8AC3E}">
        <p14:creationId xmlns:p14="http://schemas.microsoft.com/office/powerpoint/2010/main" val="21253811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2"/>
          <a:stretch>
            <a:fillRect/>
          </a:stretch>
        </p:blipFill>
        <p:spPr>
          <a:xfrm>
            <a:off x="2618283" y="0"/>
            <a:ext cx="7399372" cy="2835102"/>
          </a:xfrm>
          <a:prstGeom prst="rect">
            <a:avLst/>
          </a:prstGeom>
        </p:spPr>
      </p:pic>
      <p:pic>
        <p:nvPicPr>
          <p:cNvPr id="3" name="Рисунок 2"/>
          <p:cNvPicPr>
            <a:picLocks noChangeAspect="1"/>
          </p:cNvPicPr>
          <p:nvPr/>
        </p:nvPicPr>
        <p:blipFill>
          <a:blip r:embed="rId3"/>
          <a:stretch>
            <a:fillRect/>
          </a:stretch>
        </p:blipFill>
        <p:spPr>
          <a:xfrm>
            <a:off x="2650351" y="2817250"/>
            <a:ext cx="7335235" cy="4040750"/>
          </a:xfrm>
          <a:prstGeom prst="rect">
            <a:avLst/>
          </a:prstGeom>
        </p:spPr>
      </p:pic>
    </p:spTree>
    <p:extLst>
      <p:ext uri="{BB962C8B-B14F-4D97-AF65-F5344CB8AC3E}">
        <p14:creationId xmlns:p14="http://schemas.microsoft.com/office/powerpoint/2010/main" val="10890301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ru-RU" dirty="0"/>
              <a:t>Диаграмма распределения тестовых баллов участников ЕГЭ </a:t>
            </a:r>
            <a:r>
              <a:rPr lang="ru-RU" dirty="0" smtClean="0"/>
              <a:t>в </a:t>
            </a:r>
            <a:r>
              <a:rPr lang="ru-RU" dirty="0"/>
              <a:t>2023 г.</a:t>
            </a:r>
          </a:p>
        </p:txBody>
      </p:sp>
      <p:graphicFrame>
        <p:nvGraphicFramePr>
          <p:cNvPr id="7" name="Диаграмма 6"/>
          <p:cNvGraphicFramePr/>
          <p:nvPr>
            <p:extLst>
              <p:ext uri="{D42A27DB-BD31-4B8C-83A1-F6EECF244321}">
                <p14:modId xmlns:p14="http://schemas.microsoft.com/office/powerpoint/2010/main" val="3540766845"/>
              </p:ext>
            </p:extLst>
          </p:nvPr>
        </p:nvGraphicFramePr>
        <p:xfrm>
          <a:off x="1756833" y="1721909"/>
          <a:ext cx="8678333" cy="51673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80908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72067" y="686858"/>
            <a:ext cx="10515600" cy="1325563"/>
          </a:xfrm>
        </p:spPr>
        <p:txBody>
          <a:bodyPr>
            <a:normAutofit fontScale="90000"/>
          </a:bodyPr>
          <a:lstStyle/>
          <a:p>
            <a:r>
              <a:rPr lang="ru-RU" dirty="0"/>
              <a:t>Распределение участников ЕГЭ, по количеству получивших балл (%) по учебному предмету «Информатика»</a:t>
            </a:r>
            <a:br>
              <a:rPr lang="ru-RU" dirty="0"/>
            </a:br>
            <a:endParaRPr lang="ru-RU" dirty="0"/>
          </a:p>
        </p:txBody>
      </p:sp>
      <p:graphicFrame>
        <p:nvGraphicFramePr>
          <p:cNvPr id="5" name="Диаграмма 4"/>
          <p:cNvGraphicFramePr/>
          <p:nvPr>
            <p:extLst>
              <p:ext uri="{D42A27DB-BD31-4B8C-83A1-F6EECF244321}">
                <p14:modId xmlns:p14="http://schemas.microsoft.com/office/powerpoint/2010/main" val="1034136823"/>
              </p:ext>
            </p:extLst>
          </p:nvPr>
        </p:nvGraphicFramePr>
        <p:xfrm>
          <a:off x="-1114636" y="1747520"/>
          <a:ext cx="7038340" cy="51104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Таблица 5"/>
          <p:cNvGraphicFramePr>
            <a:graphicFrameLocks noGrp="1"/>
          </p:cNvGraphicFramePr>
          <p:nvPr>
            <p:extLst>
              <p:ext uri="{D42A27DB-BD31-4B8C-83A1-F6EECF244321}">
                <p14:modId xmlns:p14="http://schemas.microsoft.com/office/powerpoint/2010/main" val="2632539204"/>
              </p:ext>
            </p:extLst>
          </p:nvPr>
        </p:nvGraphicFramePr>
        <p:xfrm>
          <a:off x="4941571" y="2143337"/>
          <a:ext cx="7025534" cy="4327585"/>
        </p:xfrm>
        <a:graphic>
          <a:graphicData uri="http://schemas.openxmlformats.org/drawingml/2006/table">
            <a:tbl>
              <a:tblPr firstRow="1" firstCol="1" bandRow="1" bandCol="1"/>
              <a:tblGrid>
                <a:gridCol w="477096"/>
                <a:gridCol w="3471333"/>
                <a:gridCol w="1032933"/>
                <a:gridCol w="1049867"/>
                <a:gridCol w="994305"/>
              </a:tblGrid>
              <a:tr h="911702">
                <a:tc>
                  <a:txBody>
                    <a:bodyPr/>
                    <a:lstStyle/>
                    <a:p>
                      <a:pPr algn="ctr"/>
                      <a:r>
                        <a:rPr lang="ru-RU" sz="1800" dirty="0">
                          <a:effectLst/>
                          <a:latin typeface="Calibri" panose="020F0502020204030204" pitchFamily="34" charset="0"/>
                          <a:ea typeface="MS Mincho"/>
                        </a:rPr>
                        <a:t>№ п/п</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ru-RU" sz="1800" dirty="0">
                          <a:effectLst/>
                          <a:latin typeface="Calibri" panose="020F0502020204030204" pitchFamily="34" charset="0"/>
                          <a:ea typeface="MS Mincho"/>
                        </a:rPr>
                        <a:t>Участников, набравших балл</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dirty="0">
                          <a:effectLst/>
                          <a:latin typeface="Calibri" panose="020F0502020204030204" pitchFamily="34" charset="0"/>
                          <a:ea typeface="MS Mincho"/>
                        </a:rPr>
                        <a:t>2021 г.</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effectLst/>
                          <a:latin typeface="Calibri" panose="020F0502020204030204" pitchFamily="34" charset="0"/>
                          <a:ea typeface="MS Mincho"/>
                        </a:rPr>
                        <a:t>2022 г.</a:t>
                      </a:r>
                      <a:endParaRPr lang="ru-RU"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dirty="0">
                          <a:effectLst/>
                          <a:latin typeface="Calibri" panose="020F0502020204030204" pitchFamily="34" charset="0"/>
                          <a:ea typeface="MS Mincho"/>
                        </a:rPr>
                        <a:t>2023 г.</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0961">
                <a:tc>
                  <a:txBody>
                    <a:bodyPr/>
                    <a:lstStyle/>
                    <a:p>
                      <a:pPr marL="0" lvl="0" indent="0" algn="ctr">
                        <a:buFont typeface="+mj-lt"/>
                        <a:buNone/>
                      </a:pPr>
                      <a:r>
                        <a:rPr lang="ru-RU" sz="1800" baseline="0" dirty="0" smtClean="0">
                          <a:effectLst/>
                          <a:latin typeface="Calibri" panose="020F0502020204030204" pitchFamily="34" charset="0"/>
                        </a:rPr>
                        <a:t>1 </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ru-RU" sz="1800">
                          <a:effectLst/>
                          <a:latin typeface="Calibri" panose="020F0502020204030204" pitchFamily="34" charset="0"/>
                          <a:ea typeface="MS Mincho"/>
                        </a:rPr>
                        <a:t> ниже минимального балла, %</a:t>
                      </a:r>
                      <a:endParaRPr lang="ru-RU"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3,85</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7,83</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10,45</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7123">
                <a:tc>
                  <a:txBody>
                    <a:bodyPr/>
                    <a:lstStyle/>
                    <a:p>
                      <a:pPr marL="0" lvl="0" indent="0" algn="ctr">
                        <a:buFont typeface="+mj-lt"/>
                        <a:buNone/>
                      </a:pPr>
                      <a:r>
                        <a:rPr lang="ru-RU" sz="1800" dirty="0" smtClean="0">
                          <a:effectLst/>
                          <a:latin typeface="Calibri" panose="020F0502020204030204" pitchFamily="34" charset="0"/>
                        </a:rPr>
                        <a:t>2</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ru-RU" sz="1800" dirty="0">
                          <a:effectLst/>
                          <a:latin typeface="Calibri" panose="020F0502020204030204" pitchFamily="34" charset="0"/>
                          <a:ea typeface="MS Mincho"/>
                        </a:rPr>
                        <a:t>от </a:t>
                      </a:r>
                      <a:r>
                        <a:rPr lang="ru-RU" sz="1800" dirty="0" smtClean="0">
                          <a:effectLst/>
                          <a:latin typeface="Calibri" panose="020F0502020204030204" pitchFamily="34" charset="0"/>
                          <a:ea typeface="MS Mincho"/>
                        </a:rPr>
                        <a:t>40 </a:t>
                      </a:r>
                      <a:r>
                        <a:rPr lang="ru-RU" sz="1800" dirty="0">
                          <a:effectLst/>
                          <a:latin typeface="Calibri" panose="020F0502020204030204" pitchFamily="34" charset="0"/>
                          <a:ea typeface="MS Mincho"/>
                        </a:rPr>
                        <a:t>до 60 баллов, %</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31,44</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32,00</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dirty="0">
                          <a:solidFill>
                            <a:srgbClr val="000000"/>
                          </a:solidFill>
                          <a:effectLst/>
                          <a:latin typeface="Calibri" panose="020F0502020204030204" pitchFamily="34" charset="0"/>
                        </a:rPr>
                        <a:t>34,19</a:t>
                      </a:r>
                      <a:endParaRPr lang="ru-RU"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58379">
                <a:tc>
                  <a:txBody>
                    <a:bodyPr/>
                    <a:lstStyle/>
                    <a:p>
                      <a:pPr marL="0" lvl="0" indent="0" algn="ctr">
                        <a:buFont typeface="+mj-lt"/>
                        <a:buNone/>
                      </a:pPr>
                      <a:r>
                        <a:rPr lang="ru-RU" sz="1800" dirty="0" smtClean="0">
                          <a:effectLst/>
                          <a:latin typeface="Calibri" panose="020F0502020204030204" pitchFamily="34" charset="0"/>
                        </a:rPr>
                        <a:t>3</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ru-RU" sz="1800">
                          <a:effectLst/>
                          <a:latin typeface="Calibri" panose="020F0502020204030204" pitchFamily="34" charset="0"/>
                          <a:ea typeface="MS Mincho"/>
                        </a:rPr>
                        <a:t>от 61 до 80 баллов, %</a:t>
                      </a:r>
                      <a:endParaRPr lang="ru-RU"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38,18</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36,69</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37,67</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140">
                <a:tc>
                  <a:txBody>
                    <a:bodyPr/>
                    <a:lstStyle/>
                    <a:p>
                      <a:pPr marL="0" lvl="0" indent="0" algn="ctr">
                        <a:buFont typeface="+mj-lt"/>
                        <a:buNone/>
                      </a:pPr>
                      <a:r>
                        <a:rPr lang="ru-RU" sz="1800" dirty="0" smtClean="0">
                          <a:effectLst/>
                          <a:latin typeface="Calibri" panose="020F0502020204030204" pitchFamily="34" charset="0"/>
                        </a:rPr>
                        <a:t>4</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ru-RU" sz="1800">
                          <a:effectLst/>
                          <a:latin typeface="Calibri" panose="020F0502020204030204" pitchFamily="34" charset="0"/>
                          <a:ea typeface="MS Mincho"/>
                        </a:rPr>
                        <a:t>от 81 до 99 баллов, %</a:t>
                      </a:r>
                      <a:endParaRPr lang="ru-RU"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25,99</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23,19</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16,96</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140">
                <a:tc>
                  <a:txBody>
                    <a:bodyPr/>
                    <a:lstStyle/>
                    <a:p>
                      <a:pPr marL="0" lvl="0" indent="0" algn="ctr">
                        <a:buFont typeface="+mj-lt"/>
                        <a:buNone/>
                      </a:pPr>
                      <a:r>
                        <a:rPr lang="ru-RU" sz="1800" dirty="0" smtClean="0">
                          <a:effectLst/>
                          <a:latin typeface="Calibri" panose="020F0502020204030204" pitchFamily="34" charset="0"/>
                        </a:rPr>
                        <a:t>5</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ru-RU" sz="1800">
                          <a:effectLst/>
                          <a:latin typeface="Calibri" panose="020F0502020204030204" pitchFamily="34" charset="0"/>
                          <a:ea typeface="MS Mincho"/>
                        </a:rPr>
                        <a:t>100 баллов, чел.</a:t>
                      </a:r>
                      <a:endParaRPr lang="ru-RU" sz="180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5</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3</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8</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140">
                <a:tc>
                  <a:txBody>
                    <a:bodyPr/>
                    <a:lstStyle/>
                    <a:p>
                      <a:pPr marL="0" lvl="0" indent="0" algn="ctr">
                        <a:buFont typeface="+mj-lt"/>
                        <a:buNone/>
                      </a:pP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ru-RU" sz="1800" dirty="0">
                          <a:effectLst/>
                          <a:latin typeface="Calibri" panose="020F0502020204030204" pitchFamily="34" charset="0"/>
                          <a:ea typeface="MS Mincho"/>
                        </a:rPr>
                        <a:t>Средний тестовый балл</a:t>
                      </a:r>
                      <a:endParaRPr lang="ru-RU"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68,0</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a:solidFill>
                            <a:srgbClr val="000000"/>
                          </a:solidFill>
                          <a:effectLst/>
                          <a:latin typeface="Calibri" panose="020F0502020204030204" pitchFamily="34" charset="0"/>
                        </a:rPr>
                        <a:t>64,9</a:t>
                      </a:r>
                      <a:endParaRPr lang="ru-RU" sz="180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1800" dirty="0">
                          <a:solidFill>
                            <a:srgbClr val="000000"/>
                          </a:solidFill>
                          <a:effectLst/>
                          <a:latin typeface="Calibri" panose="020F0502020204030204" pitchFamily="34" charset="0"/>
                        </a:rPr>
                        <a:t>62,0</a:t>
                      </a:r>
                      <a:endParaRPr lang="ru-RU" sz="1800" dirty="0">
                        <a:effectLst/>
                        <a:latin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2247707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5135" y="0"/>
            <a:ext cx="10515600" cy="1325563"/>
          </a:xfrm>
        </p:spPr>
        <p:txBody>
          <a:bodyPr>
            <a:normAutofit fontScale="90000"/>
          </a:bodyPr>
          <a:lstStyle/>
          <a:p>
            <a:r>
              <a:rPr lang="ru-RU" dirty="0"/>
              <a:t>ОО, продемонстрировавших наиболее высокие и низкие результаты ЕГЭ по информатике</a:t>
            </a:r>
          </a:p>
        </p:txBody>
      </p:sp>
      <p:graphicFrame>
        <p:nvGraphicFramePr>
          <p:cNvPr id="3" name="Таблица 2"/>
          <p:cNvGraphicFramePr>
            <a:graphicFrameLocks noGrp="1"/>
          </p:cNvGraphicFramePr>
          <p:nvPr>
            <p:extLst>
              <p:ext uri="{D42A27DB-BD31-4B8C-83A1-F6EECF244321}">
                <p14:modId xmlns:p14="http://schemas.microsoft.com/office/powerpoint/2010/main" val="17895453"/>
              </p:ext>
            </p:extLst>
          </p:nvPr>
        </p:nvGraphicFramePr>
        <p:xfrm>
          <a:off x="186268" y="1550535"/>
          <a:ext cx="11853334" cy="2277072"/>
        </p:xfrm>
        <a:graphic>
          <a:graphicData uri="http://schemas.openxmlformats.org/drawingml/2006/table">
            <a:tbl>
              <a:tblPr firstRow="1" firstCol="1" bandRow="1"/>
              <a:tblGrid>
                <a:gridCol w="457199"/>
                <a:gridCol w="5808133"/>
                <a:gridCol w="1320800"/>
                <a:gridCol w="1168400"/>
                <a:gridCol w="1151467"/>
                <a:gridCol w="1168400"/>
                <a:gridCol w="778935"/>
              </a:tblGrid>
              <a:tr h="764840">
                <a:tc>
                  <a:txBody>
                    <a:bodyPr/>
                    <a:lstStyle/>
                    <a:p>
                      <a:pPr marL="0" indent="0" algn="l">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п/п</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4138" indent="0" algn="ctr">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Наименование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ОО</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Кол-во </a:t>
                      </a:r>
                      <a:r>
                        <a:rPr lang="ru-RU" sz="18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участ</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чел.</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81 - 100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61 - 80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40 - 60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- 39</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6225">
                <a:tc>
                  <a:txBody>
                    <a:bodyPr/>
                    <a:lstStyle/>
                    <a:p>
                      <a:pPr marL="0" indent="0" algn="l">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г. Рыбинск: лицей № 2</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68,00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28,00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7367">
                <a:tc>
                  <a:txBody>
                    <a:bodyPr/>
                    <a:lstStyle/>
                    <a:p>
                      <a:pPr marL="0" indent="0" algn="l">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Государственные ОО - базовые школы РАН: Средняя школа "Провинциальный колледж"</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25</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17463"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52,00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36,00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17463"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9893">
                <a:tc>
                  <a:txBody>
                    <a:bodyPr/>
                    <a:lstStyle/>
                    <a:p>
                      <a:pPr marL="0" indent="0" algn="l">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l">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Государственные ОО - базовые школы РАН: средняя школа № 33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51,16</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32,56</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16,28</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260072200"/>
              </p:ext>
            </p:extLst>
          </p:nvPr>
        </p:nvGraphicFramePr>
        <p:xfrm>
          <a:off x="186268" y="4265062"/>
          <a:ext cx="11853334" cy="1982461"/>
        </p:xfrm>
        <a:graphic>
          <a:graphicData uri="http://schemas.openxmlformats.org/drawingml/2006/table">
            <a:tbl>
              <a:tblPr firstRow="1" firstCol="1" bandRow="1"/>
              <a:tblGrid>
                <a:gridCol w="457199"/>
                <a:gridCol w="5808133"/>
                <a:gridCol w="1320800"/>
                <a:gridCol w="1168400"/>
                <a:gridCol w="1151467"/>
                <a:gridCol w="1168400"/>
                <a:gridCol w="778935"/>
              </a:tblGrid>
              <a:tr h="737550">
                <a:tc>
                  <a:txBody>
                    <a:bodyPr/>
                    <a:lstStyle/>
                    <a:p>
                      <a:pPr marL="0" indent="0" algn="l">
                        <a:lnSpc>
                          <a:spcPct val="100000"/>
                        </a:lnSpc>
                        <a:spcAft>
                          <a:spcPts val="0"/>
                        </a:spcAf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п/п</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84138" indent="0" algn="ctr">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Наименование </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ОО</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Кол-во </a:t>
                      </a:r>
                      <a:r>
                        <a:rPr lang="ru-RU" sz="18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участ</a:t>
                      </a: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-в</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чел.</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81 - 100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61 - 80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40 - 60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- 39</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5255">
                <a:tc>
                  <a:txBody>
                    <a:bodyPr/>
                    <a:lstStyle/>
                    <a:p>
                      <a:pPr marL="0" indent="0" algn="l">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г. Ярославль: средняя школа № 28</a:t>
                      </a:r>
                      <a:endParaRPr lang="ru-RU" sz="1800" dirty="0" smtClean="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7956">
                <a:tc>
                  <a:txBody>
                    <a:bodyPr/>
                    <a:lstStyle/>
                    <a:p>
                      <a:pPr marL="0" indent="0" algn="l">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2.</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г. Рыбинск: СОШ № 10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14</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17463"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7,14</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35,71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35,71</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17463"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21,43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1700">
                <a:tc>
                  <a:txBody>
                    <a:bodyPr/>
                    <a:lstStyle/>
                    <a:p>
                      <a:pPr marL="0" indent="0" algn="l">
                        <a:lnSpc>
                          <a:spcPct val="100000"/>
                        </a:lnSpc>
                        <a:spcAft>
                          <a:spcPts val="0"/>
                        </a:spcAft>
                      </a:pPr>
                      <a:r>
                        <a:rPr lang="ru-RU" sz="1800" dirty="0">
                          <a:effectLst/>
                          <a:latin typeface="Times New Roman" panose="02020603050405020304" pitchFamily="18" charset="0"/>
                          <a:ea typeface="Calibri" panose="020F0502020204030204" pitchFamily="34" charset="0"/>
                          <a:cs typeface="Times New Roman" panose="02020603050405020304" pitchFamily="18" charset="0"/>
                        </a:rPr>
                        <a:t>3.</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г. Ярославль: средняя школа № 90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15</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Aft>
                          <a:spcPts val="0"/>
                        </a:spcAft>
                      </a:pPr>
                      <a:r>
                        <a:rPr lang="ru-RU" sz="18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20,00</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4341" marR="443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95224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83781"/>
          </a:xfrm>
        </p:spPr>
        <p:txBody>
          <a:bodyPr>
            <a:normAutofit fontScale="90000"/>
          </a:bodyPr>
          <a:lstStyle/>
          <a:p>
            <a:r>
              <a:rPr lang="ru-RU" dirty="0" smtClean="0"/>
              <a:t>Анализ результатов выполнения заданий</a:t>
            </a:r>
            <a:endParaRPr lang="ru-RU" dirty="0"/>
          </a:p>
        </p:txBody>
      </p:sp>
      <p:pic>
        <p:nvPicPr>
          <p:cNvPr id="3" name="Рисунок 2"/>
          <p:cNvPicPr>
            <a:picLocks noChangeAspect="1"/>
          </p:cNvPicPr>
          <p:nvPr/>
        </p:nvPicPr>
        <p:blipFill>
          <a:blip r:embed="rId2"/>
          <a:stretch>
            <a:fillRect/>
          </a:stretch>
        </p:blipFill>
        <p:spPr>
          <a:xfrm>
            <a:off x="2727663" y="1466321"/>
            <a:ext cx="6736674" cy="5120746"/>
          </a:xfrm>
          <a:prstGeom prst="rect">
            <a:avLst/>
          </a:prstGeom>
        </p:spPr>
      </p:pic>
    </p:spTree>
    <p:extLst>
      <p:ext uri="{BB962C8B-B14F-4D97-AF65-F5344CB8AC3E}">
        <p14:creationId xmlns:p14="http://schemas.microsoft.com/office/powerpoint/2010/main" val="2518804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Диаграмма 2"/>
          <p:cNvGraphicFramePr>
            <a:graphicFrameLocks/>
          </p:cNvGraphicFramePr>
          <p:nvPr>
            <p:extLst>
              <p:ext uri="{D42A27DB-BD31-4B8C-83A1-F6EECF244321}">
                <p14:modId xmlns:p14="http://schemas.microsoft.com/office/powerpoint/2010/main" val="944760376"/>
              </p:ext>
            </p:extLst>
          </p:nvPr>
        </p:nvGraphicFramePr>
        <p:xfrm>
          <a:off x="0" y="269345"/>
          <a:ext cx="12191999" cy="623497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200775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Диаграмма 11"/>
          <p:cNvGraphicFramePr>
            <a:graphicFrameLocks/>
          </p:cNvGraphicFramePr>
          <p:nvPr>
            <p:extLst>
              <p:ext uri="{D42A27DB-BD31-4B8C-83A1-F6EECF244321}">
                <p14:modId xmlns:p14="http://schemas.microsoft.com/office/powerpoint/2010/main" val="3673254095"/>
              </p:ext>
            </p:extLst>
          </p:nvPr>
        </p:nvGraphicFramePr>
        <p:xfrm>
          <a:off x="113348" y="306000"/>
          <a:ext cx="11933872" cy="60376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39550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Сравнение результатов 2023 и 2022 годов по заданиям</a:t>
            </a:r>
            <a:endParaRPr lang="ru-RU" dirty="0"/>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48000" y="1690688"/>
            <a:ext cx="12096000" cy="5184000"/>
          </a:xfrm>
          <a:prstGeom prst="rect">
            <a:avLst/>
          </a:prstGeom>
          <a:noFill/>
        </p:spPr>
      </p:pic>
    </p:spTree>
    <p:extLst>
      <p:ext uri="{BB962C8B-B14F-4D97-AF65-F5344CB8AC3E}">
        <p14:creationId xmlns:p14="http://schemas.microsoft.com/office/powerpoint/2010/main" val="588553798"/>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549</TotalTime>
  <Words>2595</Words>
  <Application>Microsoft Office PowerPoint</Application>
  <PresentationFormat>Широкоэкранный</PresentationFormat>
  <Paragraphs>252</Paragraphs>
  <Slides>26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26</vt:i4>
      </vt:variant>
    </vt:vector>
  </HeadingPairs>
  <TitlesOfParts>
    <vt:vector size="33" baseType="lpstr">
      <vt:lpstr>Arial</vt:lpstr>
      <vt:lpstr>Calibri</vt:lpstr>
      <vt:lpstr>Calibri Light</vt:lpstr>
      <vt:lpstr>MS Mincho</vt:lpstr>
      <vt:lpstr>Symbol</vt:lpstr>
      <vt:lpstr>Times New Roman</vt:lpstr>
      <vt:lpstr>Тема Office</vt:lpstr>
      <vt:lpstr>Итоги и анализ результатов КЕГЭ по информатике  за 2023 год</vt:lpstr>
      <vt:lpstr>Характеристика участников ЕГЭ</vt:lpstr>
      <vt:lpstr>Диаграмма распределения тестовых баллов участников ЕГЭ в 2023 г.</vt:lpstr>
      <vt:lpstr>Распределение участников ЕГЭ, по количеству получивших балл (%) по учебному предмету «Информатика» </vt:lpstr>
      <vt:lpstr>ОО, продемонстрировавших наиболее высокие и низкие результаты ЕГЭ по информатике</vt:lpstr>
      <vt:lpstr>Анализ результатов выполнения заданий</vt:lpstr>
      <vt:lpstr>Презентация PowerPoint</vt:lpstr>
      <vt:lpstr>Презентация PowerPoint</vt:lpstr>
      <vt:lpstr>Сравнение результатов 2023 и 2022 годов по заданиям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Содержательный анализ выполнения заданий КИМ</vt:lpstr>
      <vt:lpstr>Анализ метапредметных результатов обучения</vt:lpstr>
      <vt:lpstr>Выводы об итогах анализа выполнения заданий, групп заданий</vt:lpstr>
      <vt:lpstr>Рекомендации по совершенствованию организации и методики преподавания информатики на основе выявленных типичных затруднений и ошибок</vt:lpstr>
      <vt:lpstr>Рекомендации по организации дифференцированного обучения школьников с разными уровнями предметной подготовки</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Итоги и анализ результатов КЕГЭ по информатике  за 2023 год</dc:title>
  <dc:creator>Светлана Юрьевна Белянчева</dc:creator>
  <cp:lastModifiedBy>Светлана Юрьевна Белянчева</cp:lastModifiedBy>
  <cp:revision>28</cp:revision>
  <dcterms:created xsi:type="dcterms:W3CDTF">2023-10-03T06:50:42Z</dcterms:created>
  <dcterms:modified xsi:type="dcterms:W3CDTF">2023-10-06T09:38:44Z</dcterms:modified>
</cp:coreProperties>
</file>