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5" r:id="rId3"/>
    <p:sldId id="294" r:id="rId4"/>
    <p:sldId id="296" r:id="rId5"/>
    <p:sldId id="257" r:id="rId6"/>
    <p:sldId id="258" r:id="rId7"/>
    <p:sldId id="260" r:id="rId8"/>
    <p:sldId id="262" r:id="rId9"/>
    <p:sldId id="264" r:id="rId10"/>
    <p:sldId id="265" r:id="rId11"/>
    <p:sldId id="287" r:id="rId12"/>
    <p:sldId id="288" r:id="rId13"/>
    <p:sldId id="289" r:id="rId14"/>
    <p:sldId id="290" r:id="rId15"/>
    <p:sldId id="291" r:id="rId16"/>
    <p:sldId id="292" r:id="rId17"/>
    <p:sldId id="266" r:id="rId18"/>
    <p:sldId id="267" r:id="rId19"/>
    <p:sldId id="297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70" r:id="rId28"/>
    <p:sldId id="298" r:id="rId29"/>
    <p:sldId id="299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27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20" autoAdjust="0"/>
  </p:normalViewPr>
  <p:slideViewPr>
    <p:cSldViewPr>
      <p:cViewPr>
        <p:scale>
          <a:sx n="97" d="100"/>
          <a:sy n="97" d="100"/>
        </p:scale>
        <p:origin x="-11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-landia.ru/" TargetMode="External"/><Relationship Id="rId2" Type="http://schemas.openxmlformats.org/officeDocument/2006/relationships/hyperlink" Target="http://cat.rgdb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gid.ru/" TargetMode="External"/><Relationship Id="rId2" Type="http://schemas.openxmlformats.org/officeDocument/2006/relationships/hyperlink" Target="http://www.rgdb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rzilka.org/" TargetMode="External"/><Relationship Id="rId2" Type="http://schemas.openxmlformats.org/officeDocument/2006/relationships/hyperlink" Target="http://www.papmambook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etmagazin.ucoz.ru/" TargetMode="External"/><Relationship Id="rId3" Type="http://schemas.openxmlformats.org/officeDocument/2006/relationships/hyperlink" Target="http://www.cofe.ru/read-ka/" TargetMode="External"/><Relationship Id="rId7" Type="http://schemas.openxmlformats.org/officeDocument/2006/relationships/hyperlink" Target="http://sashka.inf.ua/" TargetMode="External"/><Relationship Id="rId2" Type="http://schemas.openxmlformats.org/officeDocument/2006/relationships/hyperlink" Target="http://www.epampa.naro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ykymber.ru/" TargetMode="External"/><Relationship Id="rId5" Type="http://schemas.openxmlformats.org/officeDocument/2006/relationships/hyperlink" Target="http://www.klepa.ru/" TargetMode="External"/><Relationship Id="rId4" Type="http://schemas.openxmlformats.org/officeDocument/2006/relationships/hyperlink" Target="http://www.solnet.e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imam.com/" TargetMode="External"/><Relationship Id="rId2" Type="http://schemas.openxmlformats.org/officeDocument/2006/relationships/hyperlink" Target="http://5razvorotov.livejournal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novayadoroga.livejournal.com/385552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328592" cy="3456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8722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Семья всему начало. Организация</a:t>
            </a:r>
            <a:r>
              <a:rPr lang="ru-RU" sz="3600" dirty="0" smtClean="0"/>
              <a:t> 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семейного</a:t>
            </a:r>
            <a:r>
              <a:rPr lang="ru-RU" sz="3600" dirty="0" smtClean="0"/>
              <a:t>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чтения в библиотеке.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Журналы для родителей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Виноград </a:t>
            </a:r>
          </a:p>
          <a:p>
            <a:r>
              <a:rPr lang="ru-RU" b="1" dirty="0" smtClean="0"/>
              <a:t>Воспитание школьников</a:t>
            </a:r>
            <a:endParaRPr lang="ru-RU" dirty="0" smtClean="0"/>
          </a:p>
          <a:p>
            <a:r>
              <a:rPr lang="ru-RU" b="1" dirty="0" smtClean="0"/>
              <a:t>Дошкольное воспитание</a:t>
            </a:r>
            <a:endParaRPr lang="ru-RU" dirty="0" smtClean="0"/>
          </a:p>
          <a:p>
            <a:r>
              <a:rPr lang="ru-RU" b="1" dirty="0" smtClean="0"/>
              <a:t>Духовно – нравственное воспитание</a:t>
            </a:r>
            <a:endParaRPr lang="ru-RU" dirty="0" smtClean="0"/>
          </a:p>
          <a:p>
            <a:r>
              <a:rPr lang="ru-RU" b="1" dirty="0" smtClean="0"/>
              <a:t>Начальная школа</a:t>
            </a:r>
            <a:endParaRPr lang="ru-RU" dirty="0" smtClean="0"/>
          </a:p>
          <a:p>
            <a:r>
              <a:rPr lang="ru-RU" b="1" dirty="0" smtClean="0"/>
              <a:t>Семья и школа</a:t>
            </a:r>
            <a:endParaRPr lang="ru-RU" dirty="0" smtClean="0"/>
          </a:p>
          <a:p>
            <a:r>
              <a:rPr lang="ru-RU" b="1" dirty="0" smtClean="0"/>
              <a:t>Читаем вместе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Библиографические  указатели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Педагогическая литература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Библиотечно</a:t>
            </a:r>
            <a:r>
              <a:rPr lang="ru-RU" sz="3600" dirty="0" smtClean="0"/>
              <a:t> – библиографическое просвещение родителей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/>
              <a:t>1. Ежеквартальный аннотированный </a:t>
            </a:r>
            <a:r>
              <a:rPr lang="ru-RU" b="1" dirty="0" smtClean="0"/>
              <a:t>рекомендательный </a:t>
            </a:r>
            <a:r>
              <a:rPr lang="ru-RU" b="1" dirty="0"/>
              <a:t>каталог детской литературы  "Детям и о детях"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>
                <a:hlinkClick r:id="rId2"/>
              </a:rPr>
              <a:t>http://cat.rgdb.ru</a:t>
            </a:r>
            <a:endParaRPr lang="ru-RU" dirty="0"/>
          </a:p>
          <a:p>
            <a:r>
              <a:rPr lang="ru-RU" b="1" dirty="0"/>
              <a:t>2. Страна лучших детских  </a:t>
            </a:r>
            <a:r>
              <a:rPr lang="ru-RU" b="1" dirty="0" smtClean="0"/>
              <a:t>веб- ресурсов </a:t>
            </a:r>
            <a:r>
              <a:rPr lang="ru-RU" b="1" dirty="0"/>
              <a:t>"</a:t>
            </a:r>
            <a:r>
              <a:rPr lang="ru-RU" b="1" dirty="0" err="1"/>
              <a:t>Вебландия</a:t>
            </a:r>
            <a:r>
              <a:rPr lang="ru-RU" b="1" dirty="0"/>
              <a:t>"</a:t>
            </a:r>
            <a:endParaRPr lang="ru-RU" dirty="0"/>
          </a:p>
          <a:p>
            <a:pPr marL="0" indent="0">
              <a:buNone/>
            </a:pPr>
            <a:r>
              <a:rPr lang="ru-RU" u="sng" dirty="0" smtClean="0">
                <a:hlinkClick r:id="rId3"/>
              </a:rPr>
              <a:t>      http</a:t>
            </a:r>
            <a:r>
              <a:rPr lang="ru-RU" u="sng" dirty="0">
                <a:hlinkClick r:id="rId3"/>
              </a:rPr>
              <a:t>://web-landia.ru/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077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Сайты и блоги по детской литератур</a:t>
            </a:r>
            <a:r>
              <a:rPr lang="ru-RU" b="1" dirty="0" smtClean="0"/>
              <a:t>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3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Российская государственная детская библиотека</a:t>
            </a:r>
            <a:endParaRPr lang="ru-RU" dirty="0"/>
          </a:p>
          <a:p>
            <a:pPr marL="0" indent="0">
              <a:buNone/>
            </a:pPr>
            <a:r>
              <a:rPr lang="ru-RU" u="sng" dirty="0" smtClean="0">
                <a:hlinkClick r:id="rId2"/>
              </a:rPr>
              <a:t>     http</a:t>
            </a:r>
            <a:r>
              <a:rPr lang="ru-RU" u="sng" dirty="0">
                <a:hlinkClick r:id="rId2"/>
              </a:rPr>
              <a:t>://www.rgdb.ru/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b="1" dirty="0"/>
              <a:t>"</a:t>
            </a:r>
            <a:r>
              <a:rPr lang="ru-RU" b="1" dirty="0" err="1"/>
              <a:t>Библиогид</a:t>
            </a:r>
            <a:r>
              <a:rPr lang="ru-RU" b="1" dirty="0"/>
              <a:t>"</a:t>
            </a:r>
            <a:r>
              <a:rPr lang="ru-RU" dirty="0"/>
              <a:t> Рекомендательный сервис Российской государственной детской библиотеки </a:t>
            </a:r>
          </a:p>
          <a:p>
            <a:pPr marL="0" indent="0">
              <a:buNone/>
            </a:pPr>
            <a:r>
              <a:rPr lang="ru-RU" u="sng" dirty="0" smtClean="0">
                <a:hlinkClick r:id="rId3"/>
              </a:rPr>
              <a:t>     http</a:t>
            </a:r>
            <a:r>
              <a:rPr lang="ru-RU" u="sng" dirty="0">
                <a:hlinkClick r:id="rId3"/>
              </a:rPr>
              <a:t>://bibliogid.ru/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Сайты библиотек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7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"</a:t>
            </a:r>
            <a:r>
              <a:rPr lang="ru-RU" b="1" dirty="0" err="1"/>
              <a:t>Папмамбук</a:t>
            </a:r>
            <a:r>
              <a:rPr lang="ru-RU" b="1" dirty="0"/>
              <a:t>"</a:t>
            </a:r>
            <a:r>
              <a:rPr lang="ru-RU" dirty="0"/>
              <a:t> – это сайт для тех, кто воспитывает детей в возрасте от полутора до девяти лет и читает им книги. Мы объединили на страницах сайта две важные темы: «Что и как читать ребенку» и «Как вырастить из ребенка читателя». </a:t>
            </a:r>
          </a:p>
          <a:p>
            <a:pPr marL="0" indent="0">
              <a:buNone/>
            </a:pPr>
            <a:r>
              <a:rPr lang="ru-RU" u="sng" dirty="0" smtClean="0">
                <a:hlinkClick r:id="rId2"/>
              </a:rPr>
              <a:t>      http</a:t>
            </a:r>
            <a:r>
              <a:rPr lang="ru-RU" u="sng" dirty="0">
                <a:hlinkClick r:id="rId2"/>
              </a:rPr>
              <a:t>://www.papmambook.ru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-  </a:t>
            </a:r>
            <a:r>
              <a:rPr lang="ru-RU" b="1" dirty="0"/>
              <a:t>"</a:t>
            </a:r>
            <a:r>
              <a:rPr lang="ru-RU" b="1" dirty="0" err="1"/>
              <a:t>Мурзилка</a:t>
            </a:r>
            <a:r>
              <a:rPr lang="ru-RU" b="1" dirty="0"/>
              <a:t>"</a:t>
            </a:r>
            <a:r>
              <a:rPr lang="ru-RU" dirty="0"/>
              <a:t> — популярный детский литературно-художественный журнал. Издаётся с мая 1924 года и адресован детям от 6 до 12 лет. Это зеркало нашей детской литературы. Он является связующим звеном между читателями и детской литературой. </a:t>
            </a:r>
          </a:p>
          <a:p>
            <a:pPr marL="0" indent="0">
              <a:buNone/>
            </a:pPr>
            <a:r>
              <a:rPr lang="ru-RU" u="sng" dirty="0" smtClean="0">
                <a:hlinkClick r:id="rId3"/>
              </a:rPr>
              <a:t>      http</a:t>
            </a:r>
            <a:r>
              <a:rPr lang="ru-RU" u="sng" dirty="0">
                <a:hlinkClick r:id="rId3"/>
              </a:rPr>
              <a:t>://www.murzilka.org/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Интернет-журналы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62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- </a:t>
            </a:r>
            <a:r>
              <a:rPr lang="ru-RU" b="1" dirty="0"/>
              <a:t>"Электронные Пампасы"</a:t>
            </a:r>
            <a:r>
              <a:rPr lang="ru-RU" dirty="0"/>
              <a:t> </a:t>
            </a:r>
          </a:p>
          <a:p>
            <a:r>
              <a:rPr lang="ru-RU" u="sng" dirty="0">
                <a:hlinkClick r:id="rId2"/>
              </a:rPr>
              <a:t>http://www.epampa.narod.ru/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b="1" dirty="0"/>
              <a:t>"ПОЧИТАЙ-КА"</a:t>
            </a:r>
            <a:r>
              <a:rPr lang="ru-RU" dirty="0"/>
              <a:t> - детский сказочный журнал</a:t>
            </a:r>
          </a:p>
          <a:p>
            <a:r>
              <a:rPr lang="ru-RU" u="sng" dirty="0">
                <a:hlinkClick r:id="rId3"/>
              </a:rPr>
              <a:t>http://www.cofe.ru/read-ka/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b="1" dirty="0"/>
              <a:t>"Солнышко"</a:t>
            </a:r>
            <a:r>
              <a:rPr lang="ru-RU" dirty="0"/>
              <a:t> - детский портал</a:t>
            </a:r>
          </a:p>
          <a:p>
            <a:r>
              <a:rPr lang="ru-RU" u="sng" dirty="0">
                <a:hlinkClick r:id="rId4"/>
              </a:rPr>
              <a:t>http://www.solnet.ee/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b="1" dirty="0"/>
              <a:t>"</a:t>
            </a:r>
            <a:r>
              <a:rPr lang="ru-RU" b="1" dirty="0" err="1"/>
              <a:t>Клёпа</a:t>
            </a:r>
            <a:r>
              <a:rPr lang="ru-RU" b="1" dirty="0"/>
              <a:t>"</a:t>
            </a:r>
            <a:r>
              <a:rPr lang="ru-RU" dirty="0"/>
              <a:t> - портал для маленьких и больших, детей и взрослых, школьников и учителей: жизнерадостных, неравнодушных, любознательных! Всех, кому нравится познавать и с пользой развлекаться, путешествовать во времени и в пространстве! </a:t>
            </a:r>
          </a:p>
          <a:p>
            <a:r>
              <a:rPr lang="ru-RU" u="sng" dirty="0">
                <a:hlinkClick r:id="rId5"/>
              </a:rPr>
              <a:t>http://www.klepa.ru/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b="1" dirty="0"/>
              <a:t>"КУКУМБЕР"</a:t>
            </a:r>
            <a:r>
              <a:rPr lang="ru-RU" dirty="0"/>
              <a:t> – иллюстрированный литературный журнал для детей 9–13 лет. </a:t>
            </a:r>
          </a:p>
          <a:p>
            <a:r>
              <a:rPr lang="ru-RU" u="sng" dirty="0">
                <a:hlinkClick r:id="rId6"/>
              </a:rPr>
              <a:t>http://www.kykymber.ru/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b="1" dirty="0"/>
              <a:t>"Санька- Бешеный кролик" </a:t>
            </a:r>
            <a:r>
              <a:rPr lang="ru-RU" dirty="0"/>
              <a:t>- детский интернет-журнал</a:t>
            </a:r>
          </a:p>
          <a:p>
            <a:r>
              <a:rPr lang="ru-RU" u="sng" dirty="0">
                <a:hlinkClick r:id="rId7"/>
              </a:rPr>
              <a:t>http://sashka.inf.ua/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- </a:t>
            </a:r>
            <a:r>
              <a:rPr lang="ru-RU" b="1" dirty="0"/>
              <a:t>Библиотека детских  журналов</a:t>
            </a:r>
            <a:r>
              <a:rPr lang="ru-RU" dirty="0"/>
              <a:t> </a:t>
            </a:r>
          </a:p>
          <a:p>
            <a:r>
              <a:rPr lang="ru-RU" u="sng" dirty="0">
                <a:hlinkClick r:id="rId8"/>
              </a:rPr>
              <a:t>http://detmagazin.ucoz.ru/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Интернет-журналы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7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Сообщество для тех, кто покупает детские книги через интернет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u="sng" dirty="0">
                <a:hlinkClick r:id="rId2"/>
              </a:rPr>
              <a:t>http://5razvorotov.livejournal.com/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Сообщество мам-</a:t>
            </a:r>
            <a:r>
              <a:rPr lang="ru-RU" b="1" dirty="0" err="1"/>
              <a:t>блогеров</a:t>
            </a:r>
            <a:r>
              <a:rPr lang="ru-RU" b="1" dirty="0"/>
              <a:t> 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u="sng" dirty="0" smtClean="0">
                <a:hlinkClick r:id="rId3"/>
              </a:rPr>
              <a:t>      http</a:t>
            </a:r>
            <a:r>
              <a:rPr lang="ru-RU" u="sng" dirty="0">
                <a:hlinkClick r:id="rId3"/>
              </a:rPr>
              <a:t>://www.blogimam.com/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32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6. Блоги детских писателей</a:t>
            </a:r>
            <a:endParaRPr lang="ru-RU" dirty="0"/>
          </a:p>
          <a:p>
            <a:pPr marL="0" indent="0">
              <a:buNone/>
            </a:pPr>
            <a:r>
              <a:rPr lang="ru-RU" b="1" u="sng" dirty="0" smtClean="0">
                <a:hlinkClick r:id="rId2"/>
              </a:rPr>
              <a:t>     http</a:t>
            </a:r>
            <a:r>
              <a:rPr lang="ru-RU" b="1" u="sng" dirty="0">
                <a:hlinkClick r:id="rId2"/>
              </a:rPr>
              <a:t>://novayadoroga.livejournal.com/385552.html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Блоги детских писателей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2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Беседы о чтении.</a:t>
            </a:r>
          </a:p>
          <a:p>
            <a:r>
              <a:rPr lang="ru-RU" dirty="0" smtClean="0"/>
              <a:t>Беседы для родителей, имеющих детей одного возраста.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Циклы бесед для родителей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Положение о клубе</a:t>
            </a:r>
            <a:r>
              <a:rPr lang="ru-RU" dirty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Программу </a:t>
            </a:r>
            <a:r>
              <a:rPr lang="ru-RU" dirty="0">
                <a:solidFill>
                  <a:schemeClr val="tx2"/>
                </a:solidFill>
              </a:rPr>
              <a:t>и планы работы </a:t>
            </a:r>
            <a:r>
              <a:rPr lang="ru-RU" dirty="0" smtClean="0">
                <a:solidFill>
                  <a:schemeClr val="tx2"/>
                </a:solidFill>
              </a:rPr>
              <a:t>клуба</a:t>
            </a:r>
            <a:r>
              <a:rPr lang="ru-RU" dirty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Список </a:t>
            </a:r>
            <a:r>
              <a:rPr lang="ru-RU" dirty="0">
                <a:solidFill>
                  <a:schemeClr val="tx2"/>
                </a:solidFill>
              </a:rPr>
              <a:t>членов </a:t>
            </a:r>
            <a:r>
              <a:rPr lang="ru-RU" dirty="0" smtClean="0">
                <a:solidFill>
                  <a:schemeClr val="tx2"/>
                </a:solidFill>
              </a:rPr>
              <a:t>клуба.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Журнал </a:t>
            </a:r>
            <a:r>
              <a:rPr lang="ru-RU" dirty="0">
                <a:solidFill>
                  <a:schemeClr val="tx2"/>
                </a:solidFill>
              </a:rPr>
              <a:t>учета </a:t>
            </a:r>
            <a:r>
              <a:rPr lang="ru-RU" dirty="0" smtClean="0">
                <a:solidFill>
                  <a:schemeClr val="tx2"/>
                </a:solidFill>
              </a:rPr>
              <a:t>работы.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Организация работы семейных клубов</a:t>
            </a:r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89654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Книги, </a:t>
            </a:r>
            <a:br>
              <a:rPr lang="ru-RU" sz="6000" dirty="0" smtClean="0">
                <a:solidFill>
                  <a:schemeClr val="tx2"/>
                </a:solidFill>
              </a:rPr>
            </a:br>
            <a:r>
              <a:rPr lang="ru-RU" sz="6000" dirty="0" smtClean="0">
                <a:solidFill>
                  <a:schemeClr val="tx2"/>
                </a:solidFill>
              </a:rPr>
              <a:t/>
            </a:r>
            <a:br>
              <a:rPr lang="ru-RU" sz="6000" dirty="0" smtClean="0">
                <a:solidFill>
                  <a:schemeClr val="tx2"/>
                </a:solidFill>
              </a:rPr>
            </a:br>
            <a:r>
              <a:rPr lang="ru-RU" sz="6000" dirty="0" smtClean="0">
                <a:solidFill>
                  <a:schemeClr val="tx2"/>
                </a:solidFill>
              </a:rPr>
              <a:t>которые можно читать</a:t>
            </a:r>
            <a:br>
              <a:rPr lang="ru-RU" sz="6000" dirty="0" smtClean="0">
                <a:solidFill>
                  <a:schemeClr val="tx2"/>
                </a:solidFill>
              </a:rPr>
            </a:br>
            <a:r>
              <a:rPr lang="ru-RU" sz="6000" dirty="0" smtClean="0">
                <a:solidFill>
                  <a:schemeClr val="tx2"/>
                </a:solidFill>
              </a:rPr>
              <a:t>вместе</a:t>
            </a:r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371600" y="6453336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31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2269604" cy="324036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656449"/>
            <a:ext cx="3803650" cy="30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54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/>
          <a:lstStyle/>
          <a:p>
            <a:r>
              <a:rPr lang="ru-RU" dirty="0" err="1" smtClean="0"/>
              <a:t>Аромштам</a:t>
            </a:r>
            <a:r>
              <a:rPr lang="ru-RU" dirty="0" smtClean="0"/>
              <a:t> М. «Когда отдыхают ангелы».</a:t>
            </a:r>
          </a:p>
          <a:p>
            <a:r>
              <a:rPr lang="ru-RU" dirty="0" err="1" smtClean="0"/>
              <a:t>Габова</a:t>
            </a:r>
            <a:r>
              <a:rPr lang="ru-RU" dirty="0" smtClean="0"/>
              <a:t> Е. «И отец мой, и мама моя».</a:t>
            </a:r>
          </a:p>
          <a:p>
            <a:r>
              <a:rPr lang="ru-RU" dirty="0" err="1" smtClean="0"/>
              <a:t>Доцук</a:t>
            </a:r>
            <a:r>
              <a:rPr lang="ru-RU" dirty="0" smtClean="0"/>
              <a:t> Д. «Я и мое чудовище».</a:t>
            </a:r>
          </a:p>
          <a:p>
            <a:r>
              <a:rPr lang="ru-RU" dirty="0" smtClean="0"/>
              <a:t>Кузнецова Ю.  «Где папа</a:t>
            </a:r>
            <a:r>
              <a:rPr lang="en-US" dirty="0" smtClean="0"/>
              <a:t>?</a:t>
            </a:r>
            <a:r>
              <a:rPr lang="ru-RU" dirty="0" smtClean="0"/>
              <a:t>».</a:t>
            </a:r>
            <a:endParaRPr lang="en-US" dirty="0" smtClean="0"/>
          </a:p>
          <a:p>
            <a:r>
              <a:rPr lang="ru-RU" dirty="0" smtClean="0"/>
              <a:t>Никольская А. «Я уеду жить в свитер».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Современная детская литература  </a:t>
            </a:r>
            <a:br>
              <a:rPr lang="ru-RU" sz="4000" dirty="0" smtClean="0"/>
            </a:br>
            <a:r>
              <a:rPr lang="ru-RU" dirty="0" smtClean="0"/>
              <a:t>(</a:t>
            </a:r>
            <a:r>
              <a:rPr lang="ru-RU" sz="3600" i="1" dirty="0" smtClean="0"/>
              <a:t>взаимоотношения детей и родителей</a:t>
            </a:r>
            <a:r>
              <a:rPr lang="ru-RU" i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 </a:t>
            </a:r>
            <a:r>
              <a:rPr lang="ru-RU" dirty="0" err="1"/>
              <a:t>Барсело</a:t>
            </a:r>
            <a:r>
              <a:rPr lang="ru-RU" dirty="0"/>
              <a:t> </a:t>
            </a:r>
            <a:r>
              <a:rPr lang="ru-RU" dirty="0" err="1"/>
              <a:t>Элия</a:t>
            </a:r>
            <a:r>
              <a:rPr lang="ru-RU" dirty="0"/>
              <a:t> «Хранилище ужасных слов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 err="1"/>
              <a:t>Глейцман</a:t>
            </a:r>
            <a:r>
              <a:rPr lang="ru-RU" dirty="0"/>
              <a:t> Морис «Болтушка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 err="1"/>
              <a:t>Киери</a:t>
            </a:r>
            <a:r>
              <a:rPr lang="ru-RU" dirty="0"/>
              <a:t> Катарина «Никто не спит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 err="1"/>
              <a:t>Старк</a:t>
            </a:r>
            <a:r>
              <a:rPr lang="ru-RU" dirty="0"/>
              <a:t> </a:t>
            </a:r>
            <a:r>
              <a:rPr lang="ru-RU" dirty="0" err="1"/>
              <a:t>Ульф</a:t>
            </a:r>
            <a:r>
              <a:rPr lang="ru-RU" dirty="0"/>
              <a:t> «Пусть танцуют белые медведи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 err="1"/>
              <a:t>Тидель</a:t>
            </a:r>
            <a:r>
              <a:rPr lang="ru-RU" dirty="0"/>
              <a:t>  </a:t>
            </a:r>
            <a:r>
              <a:rPr lang="ru-RU" dirty="0" err="1"/>
              <a:t>Юханна</a:t>
            </a:r>
            <a:r>
              <a:rPr lang="ru-RU" dirty="0"/>
              <a:t> «Звезды светят на потолке</a:t>
            </a:r>
            <a:r>
              <a:rPr lang="ru-RU" dirty="0" smtClean="0"/>
              <a:t>».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Взаимоотношения детей и родителей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41950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Веркин</a:t>
            </a:r>
            <a:r>
              <a:rPr lang="ru-RU" dirty="0"/>
              <a:t> </a:t>
            </a:r>
            <a:r>
              <a:rPr lang="ru-RU" dirty="0" smtClean="0"/>
              <a:t>Эдуард «Облачный полк».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 err="1"/>
              <a:t>Бойн</a:t>
            </a:r>
            <a:r>
              <a:rPr lang="ru-RU" dirty="0"/>
              <a:t> </a:t>
            </a:r>
            <a:r>
              <a:rPr lang="ru-RU" dirty="0" smtClean="0"/>
              <a:t>Джон «Мальчик </a:t>
            </a:r>
            <a:r>
              <a:rPr lang="ru-RU" dirty="0"/>
              <a:t>на вершине </a:t>
            </a:r>
            <a:r>
              <a:rPr lang="ru-RU" dirty="0" smtClean="0"/>
              <a:t>горы», 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«Мальчик </a:t>
            </a:r>
            <a:r>
              <a:rPr lang="ru-RU" dirty="0"/>
              <a:t>в полосатой </a:t>
            </a:r>
            <a:r>
              <a:rPr lang="ru-RU" dirty="0" smtClean="0"/>
              <a:t>пижаме».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/>
              <a:t>В</a:t>
            </a:r>
            <a:r>
              <a:rPr lang="ru-RU" sz="3600" i="1" dirty="0" smtClean="0"/>
              <a:t>ойна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78439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Жвалевский</a:t>
            </a:r>
            <a:r>
              <a:rPr lang="ru-RU" dirty="0"/>
              <a:t> А., Пастернак Е.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    «</a:t>
            </a:r>
            <a:r>
              <a:rPr lang="ru-RU" dirty="0"/>
              <a:t>Открытый финал», «52-февраля», «Сиамцы</a:t>
            </a:r>
            <a:r>
              <a:rPr lang="ru-RU" dirty="0" smtClean="0"/>
              <a:t>».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/>
              <a:t>Михеева </a:t>
            </a:r>
            <a:r>
              <a:rPr lang="ru-RU" dirty="0" smtClean="0"/>
              <a:t>Т. </a:t>
            </a:r>
            <a:r>
              <a:rPr lang="ru-RU" dirty="0"/>
              <a:t>«Не предавай меня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/>
              <a:t>Взаимоотношения с противоположным полом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40484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247" y="2708920"/>
            <a:ext cx="7745505" cy="3417242"/>
          </a:xfrm>
        </p:spPr>
        <p:txBody>
          <a:bodyPr/>
          <a:lstStyle/>
          <a:p>
            <a:r>
              <a:rPr lang="ru-RU" dirty="0" err="1"/>
              <a:t>Жвалевский</a:t>
            </a:r>
            <a:r>
              <a:rPr lang="ru-RU" dirty="0"/>
              <a:t> А., Пастернак Е. «Охота на Василиска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err="1"/>
              <a:t>Манахова</a:t>
            </a:r>
            <a:r>
              <a:rPr lang="ru-RU" dirty="0"/>
              <a:t> </a:t>
            </a:r>
            <a:r>
              <a:rPr lang="ru-RU" dirty="0" smtClean="0"/>
              <a:t>И. </a:t>
            </a:r>
            <a:r>
              <a:rPr lang="ru-RU" dirty="0"/>
              <a:t>«Двенадцать зрителей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Трудности взросления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869600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Михеева Т. «Легкие горы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 err="1"/>
              <a:t>Сабитова</a:t>
            </a:r>
            <a:r>
              <a:rPr lang="ru-RU" dirty="0"/>
              <a:t> </a:t>
            </a:r>
            <a:r>
              <a:rPr lang="ru-RU" dirty="0" smtClean="0"/>
              <a:t>Д. </a:t>
            </a:r>
            <a:r>
              <a:rPr lang="ru-RU" dirty="0"/>
              <a:t>«Три твоих имени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 err="1"/>
              <a:t>Сабитова</a:t>
            </a:r>
            <a:r>
              <a:rPr lang="ru-RU" dirty="0"/>
              <a:t> </a:t>
            </a:r>
            <a:r>
              <a:rPr lang="ru-RU" dirty="0" smtClean="0"/>
              <a:t>Д. </a:t>
            </a:r>
            <a:r>
              <a:rPr lang="ru-RU" dirty="0"/>
              <a:t>«Где нет зимы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Приемная семья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421585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Доцук</a:t>
            </a:r>
            <a:r>
              <a:rPr lang="ru-RU" dirty="0"/>
              <a:t> Д. «Голос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Кузнецова </a:t>
            </a:r>
            <a:r>
              <a:rPr lang="ru-RU" dirty="0" smtClean="0"/>
              <a:t>Ю. </a:t>
            </a:r>
            <a:r>
              <a:rPr lang="ru-RU" dirty="0"/>
              <a:t>«Выдуманный жучок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/>
              <a:t>Болезнь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033336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032447" cy="46805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Образовательная методика «Добрые сказки»</a:t>
            </a:r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Алексин Анатолий.</a:t>
            </a:r>
          </a:p>
          <a:p>
            <a:r>
              <a:rPr lang="ru-RU" dirty="0" smtClean="0"/>
              <a:t>Крапивин Владислав.</a:t>
            </a:r>
          </a:p>
          <a:p>
            <a:r>
              <a:rPr lang="ru-RU" dirty="0" smtClean="0"/>
              <a:t>Погодин Радий.</a:t>
            </a:r>
          </a:p>
          <a:p>
            <a:r>
              <a:rPr lang="ru-RU" dirty="0" smtClean="0"/>
              <a:t>Яковлев Юрий.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Детская литература 60-80-е годы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6631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10" y="2247900"/>
            <a:ext cx="2389979" cy="38782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Анатолий Алексин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276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2448272" cy="33843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3384376" cy="3528392"/>
          </a:xfrm>
        </p:spPr>
      </p:pic>
    </p:spTree>
    <p:extLst>
      <p:ext uri="{BB962C8B-B14F-4D97-AF65-F5344CB8AC3E}">
        <p14:creationId xmlns:p14="http://schemas.microsoft.com/office/powerpoint/2010/main" val="810505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0px-Krapivin_2006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5000" y="2428081"/>
            <a:ext cx="2794000" cy="3517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Владислав Крапивин.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«Мушкетер и фея»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сеня\Pictures\Vladislav_Krapivin__Mushketer_i_fey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2520280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2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shketjor_i_feja_02m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996952"/>
            <a:ext cx="2131293" cy="31683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Герои произведения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сеня\Pictures\mushketjor_i_feja_07m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933056"/>
            <a:ext cx="1605706" cy="2489051"/>
          </a:xfrm>
          <a:prstGeom prst="rect">
            <a:avLst/>
          </a:prstGeom>
          <a:noFill/>
        </p:spPr>
      </p:pic>
      <p:pic>
        <p:nvPicPr>
          <p:cNvPr id="1027" name="Picture 3" descr="C:\Users\сеня\Pictures\mushketjor_i_feja_09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44824"/>
            <a:ext cx="208823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885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shketjor_i_feja_06m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374786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«…Кружева и локоны -  пустяк»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18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Радий Погодин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08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348880"/>
            <a:ext cx="6400800" cy="367240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ru-RU" dirty="0"/>
              <a:t>Он говорит с детьми о сложностях и противоречиях жизни, о странностях человеческой натуры, о философских понятиях: что есть добро и что зло, в чем смысл земного существования человека, что есть счастье, красота, бессмертие….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 забывай, детство сильнее </a:t>
            </a:r>
            <a:r>
              <a:rPr lang="ru-RU" dirty="0" smtClean="0"/>
              <a:t>любви.  </a:t>
            </a:r>
          </a:p>
          <a:p>
            <a:endParaRPr lang="ru-RU" dirty="0"/>
          </a:p>
          <a:p>
            <a:r>
              <a:rPr lang="ru-RU" dirty="0"/>
              <a:t>Писатель сумел уловить и обозначить главное качество детской натуры: не созерцать, а активно реагировать на все происходящее, принимать решения.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творчестве Радия Погодина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146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556792"/>
            <a:ext cx="64008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Валерка уважал Иву все больше и больше. Он был страшно рад и горд. Потому что нельзя жить человеку без друга, без настоящего, отчаянного, верного товарища. Что Ива настоящий, Валерка не сомневался.</a:t>
            </a:r>
          </a:p>
          <a:p>
            <a:r>
              <a:rPr lang="ru-RU" dirty="0"/>
              <a:t>- Не обращай на него внимания, - громко сказал он.- Этот дурак  Яшка даже полезен. Я на нем волю закаляю.</a:t>
            </a:r>
          </a:p>
          <a:p>
            <a:r>
              <a:rPr lang="ru-RU" dirty="0"/>
              <a:t>А Валерка подумал: « Наверное, у каждого человека есть свой маленький недостаток».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ru-RU" dirty="0" smtClean="0"/>
              <a:t>Муравьиное масло (1957)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02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3068960"/>
            <a:ext cx="6400800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Три повести об одном и том же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105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132856"/>
            <a:ext cx="6400800" cy="374441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Когда виноватый задумает себя оправдать, то первым делом ему покажется, что его не понимает никто. Что вокруг только черствые, равнодушные люди. И от этого он станет себя жалеть, а из жалости есть один выход – возвыситься.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Он знал одиночество после обид, это было трудное одиночество. Но сейчас все отступило. Сейчас было вокруг так пусто, словно сердце перестало биться и глаза перестали видеть.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Ему захотелось утешить ее. Но он не знал чем и, наверно, поэтому сказал самую нелепую и самую вечную фразу на свете: </a:t>
            </a:r>
          </a:p>
          <a:p>
            <a:pPr marL="0" indent="0">
              <a:buNone/>
            </a:pPr>
            <a:r>
              <a:rPr lang="ru-RU" dirty="0" smtClean="0"/>
              <a:t>      - </a:t>
            </a:r>
            <a:r>
              <a:rPr lang="ru-RU" dirty="0"/>
              <a:t>Извините, мы больше не будем.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Васька (</a:t>
            </a:r>
            <a:r>
              <a:rPr lang="ru-RU" dirty="0" err="1" smtClean="0"/>
              <a:t>Вандербуль</a:t>
            </a:r>
            <a:r>
              <a:rPr lang="ru-RU" dirty="0" smtClean="0"/>
              <a:t> бежит за горизонт)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34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204864"/>
            <a:ext cx="64008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Славка был очень застенчивым. Он стеснялся даже собственной тени.</a:t>
            </a:r>
          </a:p>
          <a:p>
            <a:r>
              <a:rPr lang="ru-RU" dirty="0" smtClean="0"/>
              <a:t>Вырастают дети плохие – и думают, что родители в том виноваты. Вырастают дети хорошие – и думают, что родители тут ни при чем….</a:t>
            </a:r>
          </a:p>
          <a:p>
            <a:r>
              <a:rPr lang="ru-RU" dirty="0" smtClean="0"/>
              <a:t>В Славке бродили еще отголоски обиды, </a:t>
            </a:r>
            <a:r>
              <a:rPr lang="ru-RU" dirty="0"/>
              <a:t>о</a:t>
            </a:r>
            <a:r>
              <a:rPr lang="ru-RU" dirty="0" smtClean="0"/>
              <a:t>бъяснить которую он бы не смог даже в минуту самой глубокой откровенности.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30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204864"/>
            <a:ext cx="6400800" cy="388843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Ты пойми, Варька, талант обязывает служить людям. Тогда он похож на родник. Тогда у него смогут напиться другие. Тогда они смогут унести его в своем сердце. И это будет счастьем для тебя и радостью для других. </a:t>
            </a:r>
          </a:p>
          <a:p>
            <a:pPr marL="45720" indent="0">
              <a:buNone/>
            </a:pPr>
            <a:r>
              <a:rPr lang="ru-RU" dirty="0"/>
              <a:t>                  </a:t>
            </a:r>
          </a:p>
          <a:p>
            <a:r>
              <a:rPr lang="ru-RU" dirty="0"/>
              <a:t>Запоздалая правда ранит людей хуже лжи.</a:t>
            </a:r>
          </a:p>
          <a:p>
            <a:pPr marL="45720" indent="0">
              <a:buNone/>
            </a:pPr>
            <a:r>
              <a:rPr lang="ru-RU" dirty="0"/>
              <a:t>                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Славка знает, что не залезет он на корабль, потому что для него сейчас это пустая затея</a:t>
            </a:r>
            <a:r>
              <a:rPr lang="ru-RU" i="1" dirty="0"/>
              <a:t>. </a:t>
            </a:r>
            <a:r>
              <a:rPr lang="ru-RU" dirty="0"/>
              <a:t>Нет в рыбацкой флотилии Славкиного корабля. Но он придет, придет обязательно, нужно только знать его имя и не ожидать, открыв рот, а изо всех сил топать ему навстречу.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36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Разграничение понятий «семейное чтение» и «традиция семейного чтения».</a:t>
            </a:r>
          </a:p>
          <a:p>
            <a:endParaRPr lang="ru-RU" dirty="0" smtClean="0"/>
          </a:p>
          <a:p>
            <a:r>
              <a:rPr lang="ru-RU" dirty="0" smtClean="0"/>
              <a:t>Организация работы с родителями.</a:t>
            </a:r>
          </a:p>
          <a:p>
            <a:endParaRPr lang="ru-RU" dirty="0" smtClean="0"/>
          </a:p>
          <a:p>
            <a:r>
              <a:rPr lang="ru-RU" dirty="0" smtClean="0"/>
              <a:t>Книги, которые можно читать вместе.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361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3672408" cy="48965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Яковлев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438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Рассказать о своем опыте знакомства с этим произведением или дать краткую информацию об </a:t>
            </a:r>
            <a:r>
              <a:rPr lang="ru-RU" dirty="0" smtClean="0"/>
              <a:t>авторе.</a:t>
            </a:r>
            <a:endParaRPr lang="ru-RU" dirty="0"/>
          </a:p>
          <a:p>
            <a:r>
              <a:rPr lang="ru-RU" dirty="0"/>
              <a:t>Обсудить название произведения. Выдвинуть «прогноз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Выделить «остановки», продумать </a:t>
            </a:r>
            <a:r>
              <a:rPr lang="ru-RU" dirty="0" smtClean="0"/>
              <a:t>вопросы.</a:t>
            </a:r>
            <a:endParaRPr lang="ru-RU" dirty="0"/>
          </a:p>
          <a:p>
            <a:r>
              <a:rPr lang="ru-RU" dirty="0"/>
              <a:t>Предложить 2-4 цитаты (пословицы), связанные с содержанием текста и отражающие различные подходы к интерпретации сюжета. 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с остановками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02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Сколько вокруг робких попыток проявить смелость.</a:t>
            </a:r>
          </a:p>
          <a:p>
            <a:r>
              <a:rPr lang="ru-RU" dirty="0"/>
              <a:t>Первый признак истинной любви у юноши – робость, у девушки – смелость.</a:t>
            </a:r>
          </a:p>
          <a:p>
            <a:r>
              <a:rPr lang="ru-RU" dirty="0"/>
              <a:t>Счастье робкому не дается, а кто рискует – тот часто выигрывает.</a:t>
            </a:r>
          </a:p>
          <a:p>
            <a:r>
              <a:rPr lang="ru-RU" dirty="0"/>
              <a:t>Подчас мы хотим что-то сделать, но боимся выдать себя и поэтому не делаем.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10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247" y="4005064"/>
            <a:ext cx="7745505" cy="2121098"/>
          </a:xfrm>
        </p:spPr>
        <p:txBody>
          <a:bodyPr/>
          <a:lstStyle/>
          <a:p>
            <a:r>
              <a:rPr lang="ru-RU" dirty="0" smtClean="0"/>
              <a:t>Телефон 25-84-03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 smtClean="0"/>
              <a:t>metod@krylovka.ru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3146876"/>
          </a:xfrm>
        </p:spPr>
        <p:txBody>
          <a:bodyPr/>
          <a:lstStyle/>
          <a:p>
            <a:r>
              <a:rPr lang="ru-RU" sz="3600" dirty="0" smtClean="0"/>
              <a:t>Областная детская</a:t>
            </a:r>
            <a:r>
              <a:rPr lang="en-US" sz="3600" dirty="0" smtClean="0"/>
              <a:t> </a:t>
            </a:r>
            <a:r>
              <a:rPr lang="ru-RU" sz="3600" dirty="0" smtClean="0"/>
              <a:t>библиотека </a:t>
            </a:r>
            <a:br>
              <a:rPr lang="ru-RU" sz="3600" dirty="0" smtClean="0"/>
            </a:br>
            <a:r>
              <a:rPr lang="ru-RU" sz="3600" dirty="0" smtClean="0"/>
              <a:t>им. И. А. Крылова, </a:t>
            </a:r>
            <a:br>
              <a:rPr lang="ru-RU" sz="3600" dirty="0" smtClean="0"/>
            </a:br>
            <a:r>
              <a:rPr lang="ru-RU" sz="3600" dirty="0" smtClean="0"/>
              <a:t>научно-методический отдел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41489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книг вслух в домашней обстановке взрослыми членами семьи детям или детьми в домашней обстановке, давняя традиция русского быта 18 – начала 20 в., присущая разным сословиям…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(Библиотечная энциклопедия, т.3, с.946)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Семейное чтение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Понимание семейного чтения только как чтения родителей с детьми.</a:t>
            </a:r>
          </a:p>
          <a:p>
            <a:r>
              <a:rPr lang="ru-RU" dirty="0"/>
              <a:t>П</a:t>
            </a:r>
            <a:r>
              <a:rPr lang="ru-RU" dirty="0" smtClean="0"/>
              <a:t>онимание этого процесса только как педагогического.</a:t>
            </a:r>
          </a:p>
          <a:p>
            <a:r>
              <a:rPr lang="ru-RU" dirty="0" smtClean="0"/>
              <a:t>Смешение понятий «семейное чтение» и «традиция семейного чтения».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С</a:t>
            </a:r>
            <a:r>
              <a:rPr lang="ru-RU" sz="3600" b="1" dirty="0" smtClean="0"/>
              <a:t>ПОРНЫЕ МОМЕНТЫ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вслух. </a:t>
            </a:r>
          </a:p>
          <a:p>
            <a:r>
              <a:rPr lang="ru-RU" dirty="0" smtClean="0"/>
              <a:t>Мотивы чтения.</a:t>
            </a:r>
          </a:p>
          <a:p>
            <a:r>
              <a:rPr lang="ru-RU" dirty="0" smtClean="0"/>
              <a:t>Наличие обсуждения.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Признаки традиции семейного чтения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Традиция семейного чтения – это чтение вслух для удовольствия взрослыми ( и приравненными к взрослым) членами семьи, предполагающее возможность непосредственного обсуждения, диалога.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Традиция семейного чтения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Библиотечно</a:t>
            </a:r>
            <a:r>
              <a:rPr lang="ru-RU" dirty="0" smtClean="0"/>
              <a:t> – библиографическое просвещение родителей.</a:t>
            </a:r>
          </a:p>
          <a:p>
            <a:endParaRPr lang="ru-RU" dirty="0" smtClean="0"/>
          </a:p>
          <a:p>
            <a:r>
              <a:rPr lang="ru-RU" dirty="0" smtClean="0"/>
              <a:t>2. Циклы бесед для родителей.</a:t>
            </a:r>
          </a:p>
          <a:p>
            <a:endParaRPr lang="ru-RU" dirty="0" smtClean="0"/>
          </a:p>
          <a:p>
            <a:r>
              <a:rPr lang="ru-RU" dirty="0" smtClean="0"/>
              <a:t>3. Организация работы семейных клубов.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Работа с родителями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1027</TotalTime>
  <Words>1136</Words>
  <Application>Microsoft Office PowerPoint</Application>
  <PresentationFormat>Экран (4:3)</PresentationFormat>
  <Paragraphs>193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Твердый переплет</vt:lpstr>
      <vt:lpstr>Семья всему начало. Организация  семейного чтения в библиотеке.</vt:lpstr>
      <vt:lpstr>Презентация PowerPoint</vt:lpstr>
      <vt:lpstr>Презентация PowerPoint</vt:lpstr>
      <vt:lpstr>Вопросы</vt:lpstr>
      <vt:lpstr> Семейное чтение</vt:lpstr>
      <vt:lpstr>СПОРНЫЕ МОМЕНТЫ </vt:lpstr>
      <vt:lpstr>Признаки традиции семейного чтения</vt:lpstr>
      <vt:lpstr>Традиция семейного чтения</vt:lpstr>
      <vt:lpstr>Работа с родителями</vt:lpstr>
      <vt:lpstr>Библиотечно – библиографическое просвещение родителей</vt:lpstr>
      <vt:lpstr> Сайты и блоги по детской литературе  </vt:lpstr>
      <vt:lpstr>Сайты библиотек</vt:lpstr>
      <vt:lpstr>Интернет-журналы</vt:lpstr>
      <vt:lpstr>Интернет-журналы</vt:lpstr>
      <vt:lpstr>Сообщества</vt:lpstr>
      <vt:lpstr>Блоги детских писателей</vt:lpstr>
      <vt:lpstr>Циклы бесед для родителей</vt:lpstr>
      <vt:lpstr>Организация работы семейных клубов</vt:lpstr>
      <vt:lpstr>Книги,   которые можно читать вместе</vt:lpstr>
      <vt:lpstr>Современная детская литература   (взаимоотношения детей и родителей)</vt:lpstr>
      <vt:lpstr>Взаимоотношения детей и родителей</vt:lpstr>
      <vt:lpstr>Война</vt:lpstr>
      <vt:lpstr>Взаимоотношения с противоположным полом</vt:lpstr>
      <vt:lpstr>Трудности взросления</vt:lpstr>
      <vt:lpstr>Приемная семья</vt:lpstr>
      <vt:lpstr>Болезнь</vt:lpstr>
      <vt:lpstr>Образовательная методика «Добрые сказки»</vt:lpstr>
      <vt:lpstr>Детская литература 60-80-е годы</vt:lpstr>
      <vt:lpstr>Анатолий Алексин</vt:lpstr>
      <vt:lpstr>Владислав Крапивин.  «Мушкетер и фея»</vt:lpstr>
      <vt:lpstr>Герои произведения</vt:lpstr>
      <vt:lpstr>«…Кружева и локоны -  пустяк»</vt:lpstr>
      <vt:lpstr>Радий Погодин</vt:lpstr>
      <vt:lpstr>О творчестве Радия Погодина</vt:lpstr>
      <vt:lpstr>Муравьиное масло (1957)</vt:lpstr>
      <vt:lpstr>Ожидание</vt:lpstr>
      <vt:lpstr>Васька (Вандербуль бежит за горизонт)</vt:lpstr>
      <vt:lpstr>Славка</vt:lpstr>
      <vt:lpstr>Варька</vt:lpstr>
      <vt:lpstr>Юрий Яковлев</vt:lpstr>
      <vt:lpstr>Чтение с остановками</vt:lpstr>
      <vt:lpstr>Цитаты</vt:lpstr>
      <vt:lpstr>Областная детская библиотека  им. И. А. Крылова,  научно-методический отдел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всему начало.Традиция семейного чтения.</dc:title>
  <dc:creator>metod</dc:creator>
  <cp:lastModifiedBy>metod</cp:lastModifiedBy>
  <cp:revision>122</cp:revision>
  <dcterms:created xsi:type="dcterms:W3CDTF">2011-12-12T09:23:20Z</dcterms:created>
  <dcterms:modified xsi:type="dcterms:W3CDTF">2018-11-19T11:43:56Z</dcterms:modified>
</cp:coreProperties>
</file>