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33"/>
  </p:notesMasterIdLst>
  <p:sldIdLst>
    <p:sldId id="256" r:id="rId2"/>
    <p:sldId id="336" r:id="rId3"/>
    <p:sldId id="337" r:id="rId4"/>
    <p:sldId id="383" r:id="rId5"/>
    <p:sldId id="384" r:id="rId6"/>
    <p:sldId id="404" r:id="rId7"/>
    <p:sldId id="400" r:id="rId8"/>
    <p:sldId id="348" r:id="rId9"/>
    <p:sldId id="344" r:id="rId10"/>
    <p:sldId id="399" r:id="rId11"/>
    <p:sldId id="340" r:id="rId12"/>
    <p:sldId id="397" r:id="rId13"/>
    <p:sldId id="398" r:id="rId14"/>
    <p:sldId id="385" r:id="rId15"/>
    <p:sldId id="386" r:id="rId16"/>
    <p:sldId id="387" r:id="rId17"/>
    <p:sldId id="391" r:id="rId18"/>
    <p:sldId id="392" r:id="rId19"/>
    <p:sldId id="394" r:id="rId20"/>
    <p:sldId id="353" r:id="rId21"/>
    <p:sldId id="352" r:id="rId22"/>
    <p:sldId id="280" r:id="rId23"/>
    <p:sldId id="362" r:id="rId24"/>
    <p:sldId id="363" r:id="rId25"/>
    <p:sldId id="365" r:id="rId26"/>
    <p:sldId id="366" r:id="rId27"/>
    <p:sldId id="358" r:id="rId28"/>
    <p:sldId id="360" r:id="rId29"/>
    <p:sldId id="406" r:id="rId30"/>
    <p:sldId id="342" r:id="rId31"/>
    <p:sldId id="27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1" autoAdjust="0"/>
    <p:restoredTop sz="80460" autoAdjust="0"/>
  </p:normalViewPr>
  <p:slideViewPr>
    <p:cSldViewPr>
      <p:cViewPr varScale="1">
        <p:scale>
          <a:sx n="84" d="100"/>
          <a:sy n="84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D120B7-EBC7-45F4-BB4D-0AE37A61B3F9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F5B73E-C429-447B-BD8D-1579AEA1D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95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-liceym1.ru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Здравствуйте, уважаемые коллеги! </a:t>
            </a:r>
          </a:p>
          <a:p>
            <a:r>
              <a:rPr lang="ru-RU" altLang="ru-RU" smtClean="0"/>
              <a:t>Меня зовут Напольских Ольга Николаевна, я заведующая библиотекой МОУ лицей №1 г. Тутаева. Сегодня я хочу поделиться с вами опытом как наш лицей приступил к модернизации школьной библиотеки.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2E1DF9-9B7F-4A82-BB77-4AD204DF195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Сайт библиотеки ОУ может стать важным инструментом для более качественного и эффективного решения различных задач: организации взаимодействия участников образовательного процесса, информационной поддержки и мотивации  обучения, индивидуальной помощи, оперативной подачи актуальной информации, организации  различных  дистанционных мероприятий и т.д.</a:t>
            </a:r>
          </a:p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D6FF511-0E68-4493-A30B-97193CED37F4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57200" algn="l"/>
              </a:tabLst>
              <a:defRPr/>
            </a:pPr>
            <a:endParaRPr lang="ru-RU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Задачи сайта</a:t>
            </a: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формировать и повышать информационную культуру пользователей школьной библиотеки;</a:t>
            </a:r>
            <a:endParaRPr lang="ru-RU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формировать и развивать у пользователей интерес к чтению;</a:t>
            </a:r>
            <a:endParaRPr lang="ru-RU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развивать творческие способности читателей;</a:t>
            </a:r>
            <a:endParaRPr lang="ru-RU" dirty="0" smtClean="0"/>
          </a:p>
          <a:p>
            <a:pPr>
              <a:buFontTx/>
              <a:buChar char="•"/>
              <a:tabLst>
                <a:tab pos="457200" algn="l"/>
              </a:tabLst>
              <a:defRPr/>
            </a:pPr>
            <a:r>
              <a:rPr lang="ru-RU" dirty="0" smtClean="0">
                <a:cs typeface="Times New Roman" pitchFamily="18" charset="0"/>
              </a:rPr>
              <a:t>осуществление оперативного информирования о проводимых библиотекой мероприятиях, книжных новинках и публикациях в периодической печати;</a:t>
            </a:r>
            <a:endParaRPr lang="ru-RU" dirty="0" smtClean="0"/>
          </a:p>
          <a:p>
            <a:pPr marL="1076325">
              <a:buFontTx/>
              <a:buChar char="•"/>
              <a:tabLst>
                <a:tab pos="4572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оказание информационной поддержки образовательному процессу в школе;</a:t>
            </a:r>
            <a:endParaRPr lang="ru-RU" dirty="0" smtClean="0">
              <a:solidFill>
                <a:srgbClr val="000000"/>
              </a:solidFill>
              <a:ea typeface="Calibri" pitchFamily="34" charset="0"/>
              <a:cs typeface="Calibri" pitchFamily="34" charset="0"/>
            </a:endParaRPr>
          </a:p>
          <a:p>
            <a:pPr marL="1076325">
              <a:buFontTx/>
              <a:buChar char="•"/>
              <a:tabLst>
                <a:tab pos="457200" algn="l"/>
              </a:tabLst>
              <a:defRPr/>
            </a:pPr>
            <a:r>
              <a:rPr lang="ru-RU" dirty="0" smtClean="0">
                <a:solidFill>
                  <a:srgbClr val="000000"/>
                </a:solidFill>
                <a:cs typeface="Times New Roman" pitchFamily="18" charset="0"/>
              </a:rPr>
              <a:t>формировать и повышать коммуникативную компетентность.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D256DB-C508-419C-B529-C3E45FDE0F2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/>
              <a:t>Сайт – конечный продукт и результат нашего проекта.</a:t>
            </a:r>
          </a:p>
          <a:p>
            <a:pPr>
              <a:defRPr/>
            </a:pPr>
            <a:r>
              <a:rPr lang="ru-RU" dirty="0" smtClean="0"/>
              <a:t>Он был опубликован в феврале 2016 года.</a:t>
            </a:r>
          </a:p>
          <a:p>
            <a:pPr>
              <a:defRPr/>
            </a:pPr>
            <a:r>
              <a:rPr lang="ru-RU" dirty="0" smtClean="0"/>
              <a:t>Результаты:</a:t>
            </a:r>
          </a:p>
          <a:p>
            <a:pPr indent="-163513" eaLnBrk="1" hangingPunct="1">
              <a:lnSpc>
                <a:spcPct val="90000"/>
              </a:lnSpc>
              <a:defRPr/>
            </a:pPr>
            <a:r>
              <a:rPr lang="ru-RU" dirty="0" smtClean="0">
                <a:cs typeface="Times New Roman" pitchFamily="18" charset="0"/>
              </a:rPr>
              <a:t>увеличился интерес пользователей к чтению и ИБЦ лицея №1; повысился уровень информационной культуры;</a:t>
            </a:r>
          </a:p>
          <a:p>
            <a:pPr indent="-163513" eaLnBrk="1" hangingPunct="1">
              <a:lnSpc>
                <a:spcPct val="90000"/>
              </a:lnSpc>
              <a:defRPr/>
            </a:pPr>
            <a:r>
              <a:rPr lang="ru-RU" dirty="0" smtClean="0">
                <a:cs typeface="Times New Roman" pitchFamily="18" charset="0"/>
              </a:rPr>
              <a:t>повысилась коммуникативная компетентность пользователей; образовательный процесс  превратился в творчество и в учение с удовольствием; разработчики сайта (актив) получали знания по основам информационных технологий.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Ресурс постоянно обновляется, на страницах сайта не только наглядно представлены события из жизни ИБЦ лицея №1, но и есть возможность активно их обсуждать. </a:t>
            </a:r>
          </a:p>
          <a:p>
            <a:pPr>
              <a:defRPr/>
            </a:pPr>
            <a:r>
              <a:rPr lang="ru-RU" dirty="0" smtClean="0"/>
              <a:t>Сайт  посещается родителями, учениками и выпускниками школы.</a:t>
            </a:r>
          </a:p>
          <a:p>
            <a:pPr>
              <a:defRPr/>
            </a:pPr>
            <a:r>
              <a:rPr lang="ru-RU" dirty="0" smtClean="0"/>
              <a:t>На сайте представлены рубрики: </a:t>
            </a:r>
            <a:r>
              <a:rPr lang="en-US" dirty="0" smtClean="0">
                <a:cs typeface="Arial" charset="0"/>
              </a:rPr>
              <a:t>On-line</a:t>
            </a:r>
            <a:r>
              <a:rPr lang="ru-RU" dirty="0" smtClean="0">
                <a:cs typeface="Arial" charset="0"/>
              </a:rPr>
              <a:t> помощь, виртуальная библиотека, дистанционные викторины и конкурсы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9F16A80-A5C4-478D-86B4-EC3BFB30BAFE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Одним из достоинств сайт является его интерактивность. </a:t>
            </a:r>
          </a:p>
          <a:p>
            <a:r>
              <a:rPr lang="ru-RU" altLang="ru-RU" smtClean="0"/>
              <a:t>На странице «Новости» используется одна из разновидностей веб-сайта – </a:t>
            </a:r>
            <a:r>
              <a:rPr lang="ru-RU" altLang="ru-RU" b="1" smtClean="0"/>
              <a:t>блог</a:t>
            </a:r>
            <a:r>
              <a:rPr lang="ru-RU" altLang="ru-RU" smtClean="0"/>
              <a:t>, что позволяет пользователям сайта ИБЦ стать активными комментаторами различных событий жизни ИБЦ. </a:t>
            </a:r>
          </a:p>
          <a:p>
            <a:r>
              <a:rPr lang="ru-RU" altLang="ru-RU" smtClean="0"/>
              <a:t>В рамках работы Муниципального ресурсного центра по дистанционному обучению лицея №1 ИБЦ  проводит различные дистанционные викторины и конкурсы для обучающихся школ Тутаевского района.</a:t>
            </a:r>
          </a:p>
          <a:p>
            <a:r>
              <a:rPr lang="ru-RU" altLang="ru-RU" smtClean="0"/>
              <a:t> Сайт ИБЦ позволил не только расширить возможности обучения, но и сделать учебный процесс более интересным и привлекательным. 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E869A88-090B-4A64-9121-119016F80934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настоящее время посещаемость сайта ИБЦ стабильно растет, но мы не собираемся останавливаться на достигнутом.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A6D8D2-81CB-4AC5-B986-5FABA250F48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Одним из главных средств формирования информационной культуры школьников  являются  уроки информационной грамотности и занятия курсов внеурочной деятельности «Проект» в 5-х классах , «Путешествие в страну Читай-ка» в 1-3 классах и «Первоклассная газета» в 1-4 классах.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F6E9AB-82FD-4EB8-A3A9-7CC0E9CF894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Информационно-библиотечный центр лицея имеет необходимые ресурсы для обеспечения учебно-воспитательного процесса на традиционных и нетрадиционных носителях информации</a:t>
            </a:r>
          </a:p>
          <a:p>
            <a:pPr>
              <a:defRPr/>
            </a:pPr>
            <a:r>
              <a:rPr lang="ru-RU" dirty="0" smtClean="0"/>
              <a:t>(программные диски, интерактивные учебники, электронные энциклопедии, учебные фильмы). </a:t>
            </a:r>
          </a:p>
          <a:p>
            <a:pPr>
              <a:defRPr/>
            </a:pPr>
            <a:r>
              <a:rPr lang="ru-RU" dirty="0" smtClean="0"/>
              <a:t>Информационный поиск на абонементе осуществляется с помощью алфавитного и систематического каталогов, тематических картотек, базы данных учебников. </a:t>
            </a:r>
          </a:p>
          <a:p>
            <a:pPr>
              <a:defRPr/>
            </a:pPr>
            <a:r>
              <a:rPr lang="ru-RU" dirty="0" smtClean="0"/>
              <a:t>В настоящее время ведётся работа по созданию базы данных фонда справочной, учебно-методической и художественной литературы школьной библиотеки с помощью программы АИБС «МАРК-SQL». </a:t>
            </a:r>
          </a:p>
          <a:p>
            <a:pPr>
              <a:defRPr/>
            </a:pPr>
            <a:r>
              <a:rPr lang="ru-RU" dirty="0" smtClean="0"/>
              <a:t>В читальном зале школьной библиотеки собраны различные энциклопедии, словари и справочники для учителей и учащихся, книги повышенного спроса, периодика. Здесь же оборудовано </a:t>
            </a:r>
            <a:r>
              <a:rPr lang="ru-RU" b="1" dirty="0" smtClean="0"/>
              <a:t>специальное рабочее место пользователя, </a:t>
            </a:r>
            <a:r>
              <a:rPr lang="ru-RU" dirty="0" smtClean="0"/>
              <a:t>где стоит компьютер, принтер, ксерокс и сканер. ИБЦ подключен к Сети Интернет.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51148-555B-4316-A55C-51029BDCD3B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Различные книжные выставки, информация на стендах и сайте, помогают не только формировать критическое мышление обучающихся, возможность изучить литературу, но и отобрать необходимую им информацию. 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BF7698-5D14-4B89-A93D-4CA975E6500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Уроки информационной грамотности проводятся в форме игры, тренингов группового взаимодействия, консультаций, лекций, мини-диспутов в сопровождении компьютерной презентации. Уроки проводятся в соответствии с графиком на 2014-2015 учебный год. Программа рассчитана на 20 часов (по 2 занятия в год с 1-9 классы и по 1 занятию в 10-11 классах). 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1C02D5-5AA8-459A-9917-8C0AAC56405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Метапредметный курс внеурочной деятельности «Проект» направлен на освоение обучающимися способов деятельности, используемых в проектной деятельности и является основой для формирования УУД. В 5 классе курс рассчитан на 34 часа в год.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5889AC-827A-444C-8095-146E799CB97F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связи с внедрением ФГОС к школьным библиотекам предъявляются новые требования.</a:t>
            </a:r>
          </a:p>
          <a:p>
            <a:r>
              <a:rPr lang="ru-RU" altLang="ru-RU" smtClean="0"/>
              <a:t>Сегодня библиотека должна стать новой информационно-образовательной средой для участников образовательного процесса. </a:t>
            </a:r>
          </a:p>
          <a:p>
            <a:r>
              <a:rPr lang="ru-RU" altLang="ru-RU" smtClean="0"/>
              <a:t>Впервые в столь важном документе об образовании в ФГОС нашлось место для библиотеки. 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B112F1-8FB8-4976-9D2A-48548FF1ABA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Цель курса внеурочной деятельности «Путешествие в страну Читай-ка» - мотивировать и формировать интерес к детским книгам. Расширяя читательский кругозор обучающихся, формируя привычку и способность к целенаправленному самостоятельному выбору и чтению книг, курс может и должен готовить детей к пониманию социальной значимости чтения в нашем обществе, укреплять в сознании и деятельности детей нормы морали и нравственности.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4B8AB-A606-41C2-824C-6166B9CB8FA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ru-RU" altLang="ru-RU" smtClean="0"/>
              <a:t>Новым курсом внеурочной деятельности в 2014-2015 учебном году является «Первоклассная газета». Еженедельные выпуски посвящены различным темам, статьи написаны доступным языком, в конце номера обучающимся предлагают выполнить увлекательные задания, которые направлены на формирование различных аспектов читательской компетентности. Работая с газетой ребенок не только расширяет свой кругозор, но и учится эффективно работать с информацией, приобретает информационные умения, получает удовольствие от учения.</a:t>
            </a:r>
          </a:p>
          <a:p>
            <a:pPr marL="228600" indent="-228600"/>
            <a:endParaRPr lang="ru-RU" altLang="ru-RU" smtClean="0"/>
          </a:p>
          <a:p>
            <a:pPr marL="228600" indent="-228600">
              <a:buFontTx/>
              <a:buAutoNum type="arabicParenR"/>
            </a:pPr>
            <a:r>
              <a:rPr lang="ru-RU" altLang="ru-RU" smtClean="0"/>
              <a:t>Повышает интерес к чтению</a:t>
            </a:r>
          </a:p>
          <a:p>
            <a:pPr marL="228600" indent="-228600">
              <a:buFontTx/>
              <a:buAutoNum type="arabicParenR"/>
            </a:pPr>
            <a:r>
              <a:rPr lang="ru-RU" altLang="ru-RU" smtClean="0"/>
              <a:t>Формирует навыки смыслового чтения  и работы с текстом (соответствует требованиям ФГОС)</a:t>
            </a:r>
          </a:p>
          <a:p>
            <a:pPr marL="228600" indent="-228600">
              <a:buFontTx/>
              <a:buAutoNum type="arabicParenR"/>
            </a:pPr>
            <a:r>
              <a:rPr lang="ru-RU" altLang="ru-RU" smtClean="0"/>
              <a:t>Расширяет кругозор (различные рубрики)</a:t>
            </a:r>
          </a:p>
          <a:p>
            <a:pPr marL="228600" indent="-228600">
              <a:buFontTx/>
              <a:buAutoNum type="arabicParenR"/>
            </a:pPr>
            <a:r>
              <a:rPr lang="ru-RU" altLang="ru-RU" smtClean="0"/>
              <a:t>Вовлекает родителей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E72AC8-D7FF-4EF1-9965-AF048DC12624}" type="slidenum">
              <a:rPr lang="ru-RU" smtClean="0"/>
              <a:pPr>
                <a:defRPr/>
              </a:pPr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Прописаны требования к ресурсам библиотеки, к материально-технической базе. </a:t>
            </a:r>
          </a:p>
          <a:p>
            <a:r>
              <a:rPr lang="ru-RU" altLang="ru-RU" smtClean="0"/>
              <a:t>В настоящее время лёд тронулся, после проведенных семинаров-практикумов, круглых столов по созданию ИБЦ, в Тутаевском районе создано 3 ШИБЦ и 1 школьный информационно-методический центр, в двух разработаны и  реализуются программы по внеурочной деятельности силами библиотекарей. </a:t>
            </a:r>
          </a:p>
          <a:p>
            <a:endParaRPr lang="ru-RU" altLang="ru-RU" smtClean="0"/>
          </a:p>
          <a:p>
            <a:r>
              <a:rPr lang="ru-RU" altLang="ru-RU" smtClean="0"/>
              <a:t>Наш лицей приступил к модернизации школьной библиотеки с 2012 года.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D2D74C-58DD-46BC-B729-BC1B4BD6EED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Создание ИБЦ в лицее началось с разработки проекта директором лицея Н.В. Шинкевич в рамках программы переподготовки «Менеджмент в образовании».</a:t>
            </a:r>
          </a:p>
          <a:p>
            <a:endParaRPr lang="ru-RU" altLang="ru-RU" smtClean="0"/>
          </a:p>
          <a:p>
            <a:r>
              <a:rPr lang="ru-RU" altLang="ru-RU" smtClean="0"/>
              <a:t>Следующим шагом было реализация проекта в рамках муниципальной целевой программы развития системы образования ТМР на 2012-2015 годы. Данный проект разрабатывается совместно с Фоминской и Константиновской СОШ (электронный методический кабинет для педагога). 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F35CF-5722-4BBE-A256-532A43BCFB1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Целью данного проекта является создание информационно-библиотечного центра. </a:t>
            </a:r>
          </a:p>
          <a:p>
            <a:r>
              <a:rPr lang="ru-RU" altLang="ru-RU" smtClean="0"/>
              <a:t>Задачи вы видете сейчас на экране.</a:t>
            </a:r>
          </a:p>
          <a:p>
            <a:r>
              <a:rPr lang="ru-RU" altLang="ru-RU" smtClean="0"/>
              <a:t>В рамках проекта:</a:t>
            </a:r>
          </a:p>
          <a:p>
            <a:r>
              <a:rPr lang="ru-RU" altLang="ru-RU" smtClean="0"/>
              <a:t>разработано нормативно-правовое обеспечение (положение об ИБЦ, паспорт и правила пользования ИБЦ). </a:t>
            </a:r>
          </a:p>
          <a:p>
            <a:r>
              <a:rPr lang="ru-RU" altLang="ru-RU" smtClean="0"/>
              <a:t>Создан сайт ИБЦ, регулярно обновляется и проводятся рекламные акции по организации работы сайта (</a:t>
            </a:r>
            <a:r>
              <a:rPr lang="ru-RU" altLang="ru-RU" u="sng" smtClean="0">
                <a:hlinkClick r:id="rId3"/>
              </a:rPr>
              <a:t>http://lib-</a:t>
            </a:r>
            <a:r>
              <a:rPr lang="en-US" altLang="ru-RU" u="sng" smtClean="0">
                <a:hlinkClick r:id="rId3"/>
              </a:rPr>
              <a:t>tutaev.</a:t>
            </a:r>
            <a:r>
              <a:rPr lang="ru-RU" altLang="ru-RU" u="sng" smtClean="0">
                <a:hlinkClick r:id="rId3"/>
              </a:rPr>
              <a:t>ru/</a:t>
            </a:r>
            <a:r>
              <a:rPr lang="ru-RU" altLang="ru-RU" smtClean="0"/>
              <a:t>).</a:t>
            </a:r>
          </a:p>
          <a:p>
            <a:r>
              <a:rPr lang="ru-RU" altLang="ru-RU" smtClean="0"/>
              <a:t>Разработаны программы и проводятся курсы внеурочной деятельности для 1-3 классов «Путешествие в страну Читай-ка», основы проектной деятельности для 5-6 классов «Проект», курс для 1-4 классов «Первоклассная газета».</a:t>
            </a:r>
          </a:p>
          <a:p>
            <a:r>
              <a:rPr lang="ru-RU" altLang="ru-RU" smtClean="0"/>
              <a:t>Обновляются фонды художественной и учебной литературы.</a:t>
            </a:r>
          </a:p>
          <a:p>
            <a:r>
              <a:rPr lang="ru-RU" altLang="ru-RU" smtClean="0"/>
              <a:t>Ведется работа по созданию базы ЦОР.</a:t>
            </a:r>
          </a:p>
          <a:p>
            <a:r>
              <a:rPr lang="ru-RU" altLang="ru-RU" smtClean="0"/>
              <a:t>В мае 2014 года проведен муниципальный семинар для библиотекарей.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2629CE-D235-4E66-A9EA-9C40BDEB5A6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 smtClean="0"/>
              <a:t>Миссией школьной библиотеки</a:t>
            </a:r>
            <a:r>
              <a:rPr lang="ru-RU" altLang="ru-RU" smtClean="0"/>
              <a:t> сегодня является подготовка подрастающего поколения к жизни в информационном обществе; создание комфортной информационно-библиотечной среды через сочетание различных форм работы школьной библиотеки с учетом индивидуальных особенностей участников образовательного процесса</a:t>
            </a:r>
            <a:r>
              <a:rPr lang="ru-RU" altLang="ru-RU" b="1" smtClean="0"/>
              <a:t> (через чтение, печатные, аудиовизуальные, электронные документы). </a:t>
            </a:r>
            <a:endParaRPr lang="ru-RU" altLang="ru-RU" smtClean="0"/>
          </a:p>
          <a:p>
            <a:r>
              <a:rPr lang="ru-RU" altLang="ru-RU" smtClean="0"/>
              <a:t>Поэтому главной </a:t>
            </a:r>
            <a:r>
              <a:rPr lang="ru-RU" altLang="ru-RU" b="1" smtClean="0"/>
              <a:t>целью работы информационно-библиотечного центра</a:t>
            </a:r>
            <a:r>
              <a:rPr lang="ru-RU" altLang="ru-RU" smtClean="0"/>
              <a:t> лицея  является </a:t>
            </a:r>
            <a:r>
              <a:rPr lang="ru-RU" altLang="ru-RU" b="1" smtClean="0"/>
              <a:t>повышение уровня информационной культуры</a:t>
            </a:r>
            <a:r>
              <a:rPr lang="ru-RU" altLang="ru-RU" smtClean="0"/>
              <a:t> участников образовательного процесса, то есть школьная библиотека – это первая ступень к формированию информационной личности.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C64382-BE99-4DF3-BFEC-09228C7632D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Само понятие «</a:t>
            </a:r>
            <a:r>
              <a:rPr lang="ru-RU" altLang="ru-RU" b="1" smtClean="0"/>
              <a:t>информационная культура</a:t>
            </a:r>
            <a:r>
              <a:rPr lang="ru-RU" altLang="ru-RU" smtClean="0"/>
              <a:t> школьника» включает в себя </a:t>
            </a:r>
            <a:r>
              <a:rPr lang="ru-RU" altLang="ru-RU" b="1" smtClean="0"/>
              <a:t>умение извлечь и использовать необходимую информацию</a:t>
            </a:r>
            <a:r>
              <a:rPr lang="ru-RU" altLang="ru-RU" smtClean="0"/>
              <a:t> из различных источников.</a:t>
            </a:r>
          </a:p>
          <a:p>
            <a:r>
              <a:rPr lang="ru-RU" altLang="ru-RU" smtClean="0"/>
              <a:t>Как показывает практика, наши дети сегодня владеют этими умениями на низком уровне. Многие затрудняются вести самостоятельный поиск информации, предпочитая обратиться за помощью. </a:t>
            </a:r>
          </a:p>
          <a:p>
            <a:r>
              <a:rPr lang="ru-RU" altLang="ru-RU" smtClean="0"/>
              <a:t>Не способны самостоятельно ориентироваться в каталогах, не умеют пользоваться справочным аппаратом книги. В такой ситуации разовая консультация библиотекаря не может заменить систематической работы по развитию информационно-библиографической грамотности.</a:t>
            </a:r>
          </a:p>
          <a:p>
            <a:r>
              <a:rPr lang="ru-RU" altLang="ru-RU" smtClean="0"/>
              <a:t>Для каждой ступени школы существуют свои ориентиры выработки знаний, умений и навыков работы с информацией.</a:t>
            </a:r>
          </a:p>
          <a:p>
            <a:r>
              <a:rPr lang="ru-RU" altLang="ru-RU" smtClean="0"/>
              <a:t>Формы и методы работы разнообразны: через СБА библиотеки, организацию книжных выставок, проведение уроков информационной грамотности.</a:t>
            </a:r>
          </a:p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8289EC-BF75-47AF-B554-64CA7E22CFE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648005-BAB5-4E0C-B929-8E302D86524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В настоящее время у каждого образовательного учреждения есть свой сайт. </a:t>
            </a:r>
          </a:p>
          <a:p>
            <a:r>
              <a:rPr lang="ru-RU" altLang="ru-RU" smtClean="0"/>
              <a:t>К сожалению, школьные библиотеки, как правило, не имеют не только своих сайтов, но даже страниц на сайтах ОУ.  </a:t>
            </a:r>
          </a:p>
          <a:p>
            <a:r>
              <a:rPr lang="ru-RU" altLang="ru-RU" smtClean="0"/>
              <a:t>Школьный актив выступил с идеей проекта по созданию сайта школьной библиотеки, с целью </a:t>
            </a:r>
            <a:r>
              <a:rPr lang="ru-RU" altLang="ru-RU" smtClean="0">
                <a:cs typeface="Times New Roman" pitchFamily="18" charset="0"/>
              </a:rPr>
              <a:t>привлечения внимания к работе ИБЦ, популяризация книги и чтения.</a:t>
            </a:r>
          </a:p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9F6692-DE2E-4BB2-A773-F340BD9ED42D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7C24A-8884-433E-9359-D1AF7FD3DB73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4A20-D8D9-4B4A-B8FF-E301D54BD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874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B3BD-0464-4530-A1CA-F7780E71D095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0C6B4-F836-4770-93AD-355EC8730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310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26DB3-B466-412E-9F96-12288478ED60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4654-6C87-413F-900D-43A482F52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507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F5ECB-0894-4B84-A583-A15E43126FA7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8CE1-F69A-4533-AF43-353BFBE24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038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E9477-704E-40E4-8CB0-097CFE6781D1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0D9C-DD09-406B-902A-4DA7E5F5E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026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1192F-5520-4DEC-ADDA-10EE715549C5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9D0A-C1CA-4F44-9944-E17C8CC73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224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4F42A-B998-46C5-B52E-5620D8C41950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30A12-3B14-4F39-B3D0-9D63DABF4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026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8657F-4FA2-4540-A151-B81B5010493F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BF34-4B2A-49C7-B285-48B1CAB31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87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609D3-9720-4385-ABB7-AF23E105B8D8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709A-6D8A-4EFB-874C-E539535C3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924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370F-8EC6-4F90-A756-0EBBC88FD3F5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87DF-F34A-49FE-9070-E0616745B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3155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8BCB-1538-44A7-A900-2873BC610CC0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5204-59F5-419C-BECB-C92D0F210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0547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7000-A628-4F34-9852-AC413BF1F940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98D84-2A2F-4321-B956-8B1985172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21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3673-A719-4E76-9FF3-256C7B499294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CB18-2A34-44DD-BDA6-7FAFF998E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543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AF15049-A7D7-4632-B2F9-97200C8CBBB9}" type="datetimeFigureOut">
              <a:rPr lang="ru-RU"/>
              <a:pPr>
                <a:defRPr/>
              </a:pPr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02F8F36-9775-4E63-A959-6A959DF4B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lib-tutaev.r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&#1089;&#1077;&#1084;&#1080;&#1085;&#1072;&#1088;_21_05\&#1040;&#1087;&#1088;&#1077;&#1083;&#1100;%2030,%202014.mp4" TargetMode="Externa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55650" y="1773238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Информационно-библиотечный центр – новая информационно-образовательная среда для обучающихся и педагогов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575" y="5300663"/>
            <a:ext cx="4897438" cy="649287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chemeClr val="tx1"/>
                </a:solidFill>
                <a:latin typeface="Garamond" pitchFamily="18" charset="0"/>
              </a:rPr>
              <a:t>Заведующая ИБЦ О.Н. Напольских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84213" y="476250"/>
            <a:ext cx="7772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Garamond" pitchFamily="18" charset="0"/>
                <a:ea typeface="+mj-ea"/>
                <a:cs typeface="+mj-cs"/>
              </a:rPr>
              <a:t>Муниципальное общеобразовательное учреждение лицей №1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27088" y="5949950"/>
            <a:ext cx="7772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latin typeface="Garamond" pitchFamily="18" charset="0"/>
                <a:ea typeface="+mj-ea"/>
                <a:cs typeface="+mj-cs"/>
              </a:rPr>
              <a:t>Тутаев, 2016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Горизонтальный свиток 4"/>
          <p:cNvSpPr>
            <a:spLocks noChangeArrowheads="1"/>
          </p:cNvSpPr>
          <p:nvPr/>
        </p:nvSpPr>
        <p:spPr bwMode="auto">
          <a:xfrm>
            <a:off x="2571750" y="2428875"/>
            <a:ext cx="4286250" cy="1857375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26988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000" b="1" i="1">
                <a:latin typeface="Bookman Old Style" pitchFamily="18" charset="0"/>
              </a:rPr>
              <a:t>Материально-техническое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000" b="1" i="1">
                <a:latin typeface="Bookman Old Style" pitchFamily="18" charset="0"/>
              </a:rPr>
              <a:t>обеспечение ИБЦ лицея №1</a:t>
            </a:r>
          </a:p>
        </p:txBody>
      </p:sp>
      <p:sp>
        <p:nvSpPr>
          <p:cNvPr id="10" name="Вертикальный свиток 9"/>
          <p:cNvSpPr>
            <a:spLocks noChangeArrowheads="1"/>
          </p:cNvSpPr>
          <p:nvPr/>
        </p:nvSpPr>
        <p:spPr bwMode="auto">
          <a:xfrm>
            <a:off x="142875" y="214313"/>
            <a:ext cx="2357438" cy="1928812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6988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Книжный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фонд: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14637 экз.</a:t>
            </a:r>
          </a:p>
        </p:txBody>
      </p:sp>
      <p:sp>
        <p:nvSpPr>
          <p:cNvPr id="12" name="Вертикальный свиток 11"/>
          <p:cNvSpPr>
            <a:spLocks noChangeArrowheads="1"/>
          </p:cNvSpPr>
          <p:nvPr/>
        </p:nvSpPr>
        <p:spPr bwMode="auto">
          <a:xfrm>
            <a:off x="2428875" y="214313"/>
            <a:ext cx="2357438" cy="1928812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6988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Учебный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фонд: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8573 экз.</a:t>
            </a:r>
          </a:p>
        </p:txBody>
      </p:sp>
      <p:sp>
        <p:nvSpPr>
          <p:cNvPr id="13" name="Вертикальный свиток 12"/>
          <p:cNvSpPr>
            <a:spLocks noChangeArrowheads="1"/>
          </p:cNvSpPr>
          <p:nvPr/>
        </p:nvSpPr>
        <p:spPr bwMode="auto">
          <a:xfrm>
            <a:off x="4643438" y="214313"/>
            <a:ext cx="2286000" cy="1928812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6988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Журнальный</a:t>
            </a: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 фонд:</a:t>
            </a: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 1680 экз.</a:t>
            </a:r>
          </a:p>
        </p:txBody>
      </p:sp>
      <p:sp>
        <p:nvSpPr>
          <p:cNvPr id="14" name="Вертикальный свиток 13"/>
          <p:cNvSpPr>
            <a:spLocks noChangeArrowheads="1"/>
          </p:cNvSpPr>
          <p:nvPr/>
        </p:nvSpPr>
        <p:spPr bwMode="auto">
          <a:xfrm>
            <a:off x="6858000" y="214313"/>
            <a:ext cx="2286000" cy="1928812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6988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БД </a:t>
            </a: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 err="1">
                <a:latin typeface="Bookman Old Style" pitchFamily="18" charset="0"/>
                <a:cs typeface="+mn-cs"/>
              </a:rPr>
              <a:t>эл</a:t>
            </a:r>
            <a:r>
              <a:rPr lang="ru-RU" b="1" i="1" dirty="0">
                <a:latin typeface="Bookman Old Style" pitchFamily="18" charset="0"/>
                <a:cs typeface="+mn-cs"/>
              </a:rPr>
              <a:t>. Книг</a:t>
            </a: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 и ЦОР</a:t>
            </a:r>
          </a:p>
        </p:txBody>
      </p:sp>
      <p:sp>
        <p:nvSpPr>
          <p:cNvPr id="15" name="Вертикальный свиток 14"/>
          <p:cNvSpPr>
            <a:spLocks noChangeArrowheads="1"/>
          </p:cNvSpPr>
          <p:nvPr/>
        </p:nvSpPr>
        <p:spPr bwMode="auto">
          <a:xfrm>
            <a:off x="214313" y="2357438"/>
            <a:ext cx="2357437" cy="1857375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6988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endParaRPr lang="ru-RU" b="1" i="1" dirty="0">
              <a:latin typeface="Bookman Old Style" pitchFamily="18" charset="0"/>
              <a:cs typeface="+mn-cs"/>
            </a:endParaRP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4 </a:t>
            </a: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компьютера</a:t>
            </a:r>
          </a:p>
        </p:txBody>
      </p:sp>
      <p:sp>
        <p:nvSpPr>
          <p:cNvPr id="16" name="Вертикальный свиток 15"/>
          <p:cNvSpPr>
            <a:spLocks noChangeArrowheads="1"/>
          </p:cNvSpPr>
          <p:nvPr/>
        </p:nvSpPr>
        <p:spPr bwMode="auto">
          <a:xfrm>
            <a:off x="6858000" y="2357438"/>
            <a:ext cx="2286000" cy="1785937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6988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2 </a:t>
            </a: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электронные</a:t>
            </a: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книги</a:t>
            </a:r>
          </a:p>
        </p:txBody>
      </p:sp>
      <p:sp>
        <p:nvSpPr>
          <p:cNvPr id="17" name="Вертикальный свиток 16"/>
          <p:cNvSpPr>
            <a:spLocks noChangeArrowheads="1"/>
          </p:cNvSpPr>
          <p:nvPr/>
        </p:nvSpPr>
        <p:spPr bwMode="auto">
          <a:xfrm>
            <a:off x="3143250" y="4429125"/>
            <a:ext cx="2857500" cy="2071688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6988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endParaRPr lang="ru-RU" b="1" i="1" dirty="0">
              <a:latin typeface="Bookman Old Style" pitchFamily="18" charset="0"/>
              <a:cs typeface="+mn-cs"/>
            </a:endParaRP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Экран + проектор</a:t>
            </a:r>
          </a:p>
        </p:txBody>
      </p:sp>
      <p:sp>
        <p:nvSpPr>
          <p:cNvPr id="18" name="Вертикальный свиток 17"/>
          <p:cNvSpPr>
            <a:spLocks noChangeArrowheads="1"/>
          </p:cNvSpPr>
          <p:nvPr/>
        </p:nvSpPr>
        <p:spPr bwMode="auto">
          <a:xfrm>
            <a:off x="6143625" y="4429125"/>
            <a:ext cx="2857500" cy="2071688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6988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endParaRPr lang="ru-RU" b="1" i="1" dirty="0">
              <a:latin typeface="Bookman Old Style" pitchFamily="18" charset="0"/>
              <a:cs typeface="+mn-cs"/>
            </a:endParaRP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Выход</a:t>
            </a: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 в Интернет</a:t>
            </a: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en-US" b="1" i="1" dirty="0" err="1">
                <a:latin typeface="Bookman Old Style" pitchFamily="18" charset="0"/>
                <a:cs typeface="+mn-cs"/>
              </a:rPr>
              <a:t>Wi-fi</a:t>
            </a:r>
            <a:endParaRPr lang="ru-RU" b="1" i="1" dirty="0">
              <a:latin typeface="Bookman Old Style" pitchFamily="18" charset="0"/>
              <a:cs typeface="+mn-cs"/>
            </a:endParaRPr>
          </a:p>
        </p:txBody>
      </p:sp>
      <p:sp>
        <p:nvSpPr>
          <p:cNvPr id="21" name="Вертикальный свиток 20"/>
          <p:cNvSpPr>
            <a:spLocks noChangeArrowheads="1"/>
          </p:cNvSpPr>
          <p:nvPr/>
        </p:nvSpPr>
        <p:spPr bwMode="auto">
          <a:xfrm>
            <a:off x="142875" y="4429125"/>
            <a:ext cx="2916238" cy="2143125"/>
          </a:xfrm>
          <a:prstGeom prst="verticalScroll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26988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endParaRPr lang="en-US" b="1" i="1" dirty="0">
              <a:latin typeface="Bookman Old Style" pitchFamily="18" charset="0"/>
              <a:cs typeface="+mn-cs"/>
            </a:endParaRP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3 принтера, </a:t>
            </a: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1 из них - цветной</a:t>
            </a:r>
            <a:endParaRPr lang="en-US" b="1" i="1" dirty="0">
              <a:latin typeface="Bookman Old Style" pitchFamily="18" charset="0"/>
              <a:cs typeface="+mn-cs"/>
            </a:endParaRP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 1</a:t>
            </a: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r>
              <a:rPr lang="ru-RU" b="1" i="1" dirty="0">
                <a:latin typeface="Bookman Old Style" pitchFamily="18" charset="0"/>
                <a:cs typeface="+mn-cs"/>
              </a:rPr>
              <a:t>МФУ</a:t>
            </a:r>
          </a:p>
          <a:p>
            <a:pPr algn="ctr">
              <a:spcBef>
                <a:spcPct val="20000"/>
              </a:spcBef>
              <a:tabLst>
                <a:tab pos="228600" algn="l"/>
              </a:tabLst>
              <a:defRPr/>
            </a:pPr>
            <a:endParaRPr lang="ru-RU" b="1" i="1" dirty="0"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34387" cy="4525962"/>
          </a:xfrm>
        </p:spPr>
        <p:txBody>
          <a:bodyPr/>
          <a:lstStyle/>
          <a:p>
            <a:r>
              <a:rPr lang="ru-RU" altLang="ru-RU" smtClean="0"/>
              <a:t>Положение об информационно-библиотечном центре</a:t>
            </a:r>
          </a:p>
          <a:p>
            <a:r>
              <a:rPr lang="ru-RU" altLang="ru-RU" smtClean="0"/>
              <a:t>Правила пользования Информационно-библиотечным центром</a:t>
            </a:r>
          </a:p>
          <a:p>
            <a:r>
              <a:rPr lang="ru-RU" altLang="ru-RU" smtClean="0"/>
              <a:t>Паспорт информационно-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	библиотечного центра</a:t>
            </a:r>
          </a:p>
          <a:p>
            <a:r>
              <a:rPr lang="ru-RU" altLang="ru-RU" smtClean="0"/>
              <a:t>Должностная инструкция </a:t>
            </a:r>
          </a:p>
          <a:p>
            <a:pPr>
              <a:buFont typeface="Arial" charset="0"/>
              <a:buNone/>
            </a:pPr>
            <a:r>
              <a:rPr lang="ru-RU" altLang="ru-RU" smtClean="0"/>
              <a:t>			заведующего ИБЦ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Нормативно-правовые документы</a:t>
            </a:r>
          </a:p>
        </p:txBody>
      </p:sp>
      <p:pic>
        <p:nvPicPr>
          <p:cNvPr id="15364" name="Picture 4" descr="C:\Напольских\вебинар_23_06_16\паспорт ИБЦ\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068638"/>
            <a:ext cx="2071688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Отличия деятельности ИБЦ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088" y="1125538"/>
          <a:ext cx="7632700" cy="4907152"/>
        </p:xfrm>
        <a:graphic>
          <a:graphicData uri="http://schemas.openxmlformats.org/drawingml/2006/table">
            <a:tbl>
              <a:tblPr firstRow="1" bandRow="1"/>
              <a:tblGrid>
                <a:gridCol w="3816350"/>
                <a:gridCol w="3816350"/>
              </a:tblGrid>
              <a:tr h="426689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Библиотека</a:t>
                      </a:r>
                      <a:endParaRPr lang="ru-RU" sz="2200" b="1" dirty="0"/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ИБЦ</a:t>
                      </a:r>
                      <a:endParaRPr lang="ru-RU" sz="2200" b="1" dirty="0"/>
                    </a:p>
                  </a:txBody>
                  <a:tcPr marL="91438" marR="91438" marT="45712" marB="45712"/>
                </a:tc>
              </a:tr>
              <a:tr h="640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Формирование фонда на бумажных носителях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Формирование </a:t>
                      </a:r>
                      <a:r>
                        <a:rPr lang="ru-RU" sz="1800" dirty="0" err="1" smtClean="0"/>
                        <a:t>медиафонда</a:t>
                      </a:r>
                      <a:r>
                        <a:rPr lang="ru-RU" sz="1800" dirty="0" smtClean="0"/>
                        <a:t> и Интернет-ресурсов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</a:tr>
              <a:tr h="36573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Карточный каталог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Электронный каталог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</a:tr>
              <a:tr h="36573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Традиционное рабочее место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Автоматизированное рабочее место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</a:tr>
              <a:tr h="64003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Бумажные путеводители по библиотеке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Создание сайтов, </a:t>
                      </a:r>
                      <a:r>
                        <a:rPr lang="ru-RU" sz="1800" dirty="0" err="1" smtClean="0"/>
                        <a:t>веб-страниц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</a:tr>
              <a:tr h="64003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Составление планов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Составление проектов, программ, заявок на гранты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</a:tr>
              <a:tr h="64003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Бумажный заказ, инвентаризация</a:t>
                      </a:r>
                      <a:r>
                        <a:rPr lang="ru-RU" sz="1800" baseline="0" dirty="0" smtClean="0"/>
                        <a:t> УМК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Электронный заказ, </a:t>
                      </a:r>
                      <a:r>
                        <a:rPr lang="ru-RU" sz="1800" dirty="0" err="1" smtClean="0"/>
                        <a:t>инфентаризация</a:t>
                      </a:r>
                      <a:r>
                        <a:rPr lang="ru-RU" sz="1800" dirty="0" smtClean="0"/>
                        <a:t> УМК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</a:tr>
              <a:tr h="118865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Библиотечные отчеты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Библиотечные презентации, аналитические справки, мониторинговые карты, исследовательские формы</a:t>
                      </a:r>
                      <a:endParaRPr lang="ru-RU" sz="1800" dirty="0"/>
                    </a:p>
                  </a:txBody>
                  <a:tcPr marL="91438" marR="91438" marT="45712" marB="45712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Новые услуги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r>
              <a:rPr lang="ru-RU" altLang="ru-RU" smtClean="0"/>
              <a:t>Интернет-услуги</a:t>
            </a:r>
          </a:p>
          <a:p>
            <a:r>
              <a:rPr lang="ru-RU" altLang="ru-RU" smtClean="0"/>
              <a:t>Тиражирование материалов на электронные носители пользователей</a:t>
            </a:r>
          </a:p>
          <a:p>
            <a:r>
              <a:rPr lang="ru-RU" altLang="ru-RU" smtClean="0"/>
              <a:t>Копирование материалов</a:t>
            </a:r>
          </a:p>
          <a:p>
            <a:r>
              <a:rPr lang="ru-RU" altLang="ru-RU" smtClean="0"/>
              <a:t>Предоставление АРМ пользователям</a:t>
            </a:r>
          </a:p>
          <a:p>
            <a:r>
              <a:rPr lang="ru-RU" altLang="ru-RU" smtClean="0"/>
              <a:t>Консультации по использованию ПК</a:t>
            </a:r>
          </a:p>
          <a:p>
            <a:r>
              <a:rPr lang="ru-RU" altLang="ru-RU" smtClean="0"/>
              <a:t>Сопровождение проектной деятельности с 	   применение ИКТ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642350" cy="13668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Проект </a:t>
            </a:r>
            <a:br>
              <a:rPr lang="ru-RU" alt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«Сайт современного ИБЦ» </a:t>
            </a:r>
            <a:endParaRPr lang="ru-RU" sz="3600" b="1" dirty="0" smtClean="0">
              <a:solidFill>
                <a:srgbClr val="C00000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188" y="14843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dirty="0">
                <a:latin typeface="+mn-lt"/>
                <a:cs typeface="Arial" pitchFamily="34" charset="0"/>
              </a:rPr>
              <a:t>Участники: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2060575"/>
            <a:ext cx="8208963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763" indent="19050" algn="ctr">
              <a:buFont typeface="Arial" charset="0"/>
              <a:buNone/>
              <a:defRPr/>
            </a:pPr>
            <a:r>
              <a:rPr lang="ru-RU" sz="3200" dirty="0">
                <a:latin typeface="+mn-lt"/>
                <a:cs typeface="+mn-cs"/>
              </a:rPr>
              <a:t>актив библиотеки, ученики лицея №1, их родители, учителя и выпускники</a:t>
            </a:r>
          </a:p>
        </p:txBody>
      </p:sp>
      <p:pic>
        <p:nvPicPr>
          <p:cNvPr id="6" name="Picture 2" descr="http://gorod.irk.ru/wp-content/uploads/2016/03/11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3141663"/>
            <a:ext cx="4327525" cy="288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Сайт ИБЦ лицея №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561388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Georgia" pitchFamily="18" charset="0"/>
                <a:ea typeface="+mj-ea"/>
                <a:cs typeface="+mj-cs"/>
                <a:hlinkClick r:id="rId4"/>
              </a:rPr>
              <a:t>http://lib-tutaev.ru/</a:t>
            </a:r>
            <a:r>
              <a:rPr lang="ru-RU" sz="4400" b="1" dirty="0">
                <a:latin typeface="Georgia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5715000"/>
            <a:ext cx="91440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ru-RU" sz="3000" dirty="0"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3400" y="115888"/>
            <a:ext cx="8229600" cy="10271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Сайт ИБЦ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39750" y="836613"/>
            <a:ext cx="8013700" cy="5734050"/>
          </a:xfrm>
        </p:spPr>
        <p:txBody>
          <a:bodyPr/>
          <a:lstStyle/>
          <a:p>
            <a:pPr eaLnBrk="1" hangingPunct="1"/>
            <a:r>
              <a:rPr lang="ru-RU" altLang="ru-RU" sz="3000" smtClean="0"/>
              <a:t>должен обладать функциональностью </a:t>
            </a:r>
          </a:p>
          <a:p>
            <a:pPr eaLnBrk="1" hangingPunct="1"/>
            <a:r>
              <a:rPr lang="ru-RU" altLang="ru-RU" sz="3000" smtClean="0"/>
              <a:t>быть современным </a:t>
            </a:r>
          </a:p>
          <a:p>
            <a:pPr eaLnBrk="1" hangingPunct="1"/>
            <a:r>
              <a:rPr lang="ru-RU" altLang="ru-RU" sz="3000" smtClean="0"/>
              <a:t>интерактивным </a:t>
            </a:r>
          </a:p>
          <a:p>
            <a:pPr eaLnBrk="1" hangingPunct="1"/>
            <a:r>
              <a:rPr lang="ru-RU" altLang="ru-RU" sz="3000" smtClean="0"/>
              <a:t>информативным</a:t>
            </a:r>
          </a:p>
          <a:p>
            <a:pPr eaLnBrk="1" hangingPunct="1"/>
            <a:r>
              <a:rPr lang="ru-RU" altLang="ru-RU" sz="3000" smtClean="0"/>
              <a:t>полезным для всех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3000" smtClean="0"/>
              <a:t>	пользователей, позволяющим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3000" smtClean="0"/>
              <a:t>	осуществить их коммуникацию           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3000" smtClean="0"/>
              <a:t>                  ___________________________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3000" smtClean="0"/>
              <a:t>   стать площадкой для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3000" b="1" smtClean="0"/>
              <a:t>    неформального образования  </a:t>
            </a:r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20484" name="Picture 7" descr="http://rcde08.ru/images/stories/73e3e3e22850f1d5105b1e7ab938559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338296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700213"/>
            <a:ext cx="763270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3400" y="260350"/>
            <a:ext cx="8229600" cy="8826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Результат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750" y="9080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rPr>
              <a:t>http://lib-tutaev.ru/</a:t>
            </a:r>
            <a:r>
              <a:rPr lang="ru-RU" sz="4400" b="1" dirty="0">
                <a:solidFill>
                  <a:srgbClr val="0000FF"/>
                </a:solidFill>
                <a:latin typeface="Georgia" pitchFamily="18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732712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445125"/>
            <a:ext cx="9144000" cy="914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400" b="1" dirty="0">
                <a:latin typeface="+mn-lt"/>
                <a:ea typeface="+mj-ea"/>
                <a:cs typeface="+mj-cs"/>
              </a:rPr>
              <a:t>           Приглашаем вас посетить наш сайт, где вы </a:t>
            </a:r>
          </a:p>
          <a:p>
            <a:pPr algn="ctr">
              <a:defRPr/>
            </a:pPr>
            <a:r>
              <a:rPr lang="ru-RU" sz="2400" b="1" dirty="0">
                <a:latin typeface="+mn-lt"/>
                <a:ea typeface="+mj-ea"/>
                <a:cs typeface="+mj-cs"/>
              </a:rPr>
              <a:t>              сможете оставить свои комментарии!</a:t>
            </a:r>
            <a:endParaRPr lang="ru-RU" sz="2400" dirty="0"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ender.investinbelarus.by/kcfinder/upload/images/header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3531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533400" y="188913"/>
            <a:ext cx="8229600" cy="9540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Перспективы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2400" y="4149725"/>
            <a:ext cx="8686800" cy="22510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63" indent="19050" algn="ctr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3200" dirty="0">
                <a:latin typeface="+mn-lt"/>
                <a:cs typeface="+mn-cs"/>
              </a:rPr>
              <a:t>Актив библиотеки проводит рекламную кампанию сайта, создает новые страницы, совершенствует структуру.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357188" y="714375"/>
            <a:ext cx="87868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n-lt"/>
                <a:cs typeface="+mn-cs"/>
              </a:rPr>
              <a:t>С 1 января 2010 года вступил в силу «Федеральный Государственный Образовательный Стандарт начального общего образования»</a:t>
            </a:r>
          </a:p>
        </p:txBody>
      </p:sp>
      <p:pic>
        <p:nvPicPr>
          <p:cNvPr id="6147" name="Picture 5" descr="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2852738"/>
            <a:ext cx="4418012" cy="35496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750" y="8366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Семинар «ИБЦ лицея – новая информационно-образовательная среда для участников образовательного процесса»</a:t>
            </a:r>
            <a:endParaRPr lang="ru-RU" sz="3600" b="1" dirty="0">
              <a:solidFill>
                <a:srgbClr val="C00000"/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1" name="Рисунок 10" descr="DSC_01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2420888"/>
            <a:ext cx="36724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_019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293096"/>
            <a:ext cx="3239852" cy="215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SC_016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420888"/>
            <a:ext cx="33483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Метапредметный курс «Проект» в 5-6 кл.</a:t>
            </a:r>
          </a:p>
          <a:p>
            <a:r>
              <a:rPr lang="ru-RU" altLang="ru-RU" smtClean="0"/>
              <a:t>«Путешествие в страну Читай-ка» в 1-3 кл.</a:t>
            </a:r>
          </a:p>
          <a:p>
            <a:r>
              <a:rPr lang="ru-RU" altLang="ru-RU" smtClean="0"/>
              <a:t>«Первоклассная газета» в 1-4 классах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Курсы внеурочной деятельности</a:t>
            </a:r>
          </a:p>
        </p:txBody>
      </p:sp>
      <p:pic>
        <p:nvPicPr>
          <p:cNvPr id="5" name="Рисунок 4" descr="DSC_02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6136" y="3501008"/>
            <a:ext cx="2880320" cy="196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25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429000"/>
            <a:ext cx="2519772" cy="1679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031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4509120"/>
            <a:ext cx="263402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Напольских\Фотоотчет_библиотека\наша библиотека\DSC_00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5111750" cy="340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4" descr="C:\Напольских\Фотоотчет_библиотека\DSC_02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717032"/>
            <a:ext cx="4321175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2" descr="C:\Напольских\Фотоотчет_библиотека\День магии и волшебства_30_04_14\DSC_04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095744" cy="2064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3" descr="C:\Напольских\Фотоотчет_библиотека\День магии и волшебства_30_04_14\DSC_046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7" y="4509120"/>
            <a:ext cx="1655763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ИБЦ сегодня</a:t>
            </a:r>
            <a:endParaRPr lang="ru-RU" sz="3600" b="1" dirty="0">
              <a:solidFill>
                <a:srgbClr val="C00000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Комплектование библиотечного фонда</a:t>
            </a:r>
          </a:p>
        </p:txBody>
      </p:sp>
      <p:pic>
        <p:nvPicPr>
          <p:cNvPr id="7" name="Рисунок 6" descr="DSC_01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628800"/>
            <a:ext cx="2430016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_0161 (2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7904" y="1412776"/>
            <a:ext cx="2561760" cy="185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_0160 (2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2204864"/>
            <a:ext cx="252028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_016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5856" y="3356992"/>
            <a:ext cx="3240360" cy="278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Периодические издания</a:t>
            </a:r>
          </a:p>
        </p:txBody>
      </p:sp>
      <p:pic>
        <p:nvPicPr>
          <p:cNvPr id="19459" name="Рисунок 5" descr="DSC_01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030663" cy="268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Напольских\Фотоотчет_библиотека\день православной книги 2014\DSC_04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88939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750" y="3429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rgbClr val="C00000"/>
                </a:solidFill>
                <a:latin typeface="+mn-lt"/>
                <a:cs typeface="Arial" pitchFamily="34" charset="0"/>
              </a:rPr>
              <a:t>Электронная подписка</a:t>
            </a:r>
            <a:endParaRPr lang="ru-RU" sz="36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7" name="Рисунок 6" descr="загруженное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653136"/>
            <a:ext cx="3960440" cy="109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03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248" y="4149080"/>
            <a:ext cx="1757626" cy="244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_0329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4077071"/>
            <a:ext cx="1728192" cy="255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Книжные выставки</a:t>
            </a:r>
          </a:p>
        </p:txBody>
      </p:sp>
      <p:pic>
        <p:nvPicPr>
          <p:cNvPr id="20483" name="Picture 5" descr="C:\Напольских\Фотоотчет_библиотека\день православной книги 2014\DSC_04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710" y="1268761"/>
            <a:ext cx="313377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2" descr="C:\Напольских\Фотоотчет_библиотека\День магии и волшебства_30_04_14\DSC_01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24036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68313" y="3500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rgbClr val="C00000"/>
                </a:solidFill>
                <a:latin typeface="+mn-lt"/>
                <a:cs typeface="Arial" pitchFamily="34" charset="0"/>
              </a:rPr>
              <a:t>Стенды ИБЦ</a:t>
            </a:r>
            <a:endParaRPr lang="ru-RU" sz="3600" b="1" dirty="0">
              <a:solidFill>
                <a:srgbClr val="C0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9" name="Picture 3" descr="C:\Напольских\Фотоотчет_библиотека\наши стенды\DSC_0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2088356" cy="245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Напольских\Фотоотчет_библиотека\наши стенды\DSC_00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4299641"/>
            <a:ext cx="2519982" cy="2059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Напольских\Фотоотчет_библиотека\наши стенды\DSC_0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933056"/>
            <a:ext cx="1728192" cy="256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Другие направления деятельности</a:t>
            </a:r>
          </a:p>
        </p:txBody>
      </p:sp>
      <p:pic>
        <p:nvPicPr>
          <p:cNvPr id="44035" name="Picture 2" descr="C:\Напольских\Фотоотчет_библиотека\фото_занятия\DSC_07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880320" cy="2057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11188" y="1412875"/>
            <a:ext cx="56784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  <a:cs typeface="+mn-cs"/>
              </a:rPr>
              <a:t>Помощь в подготовке учебных </a:t>
            </a:r>
          </a:p>
          <a:p>
            <a:pPr>
              <a:defRPr/>
            </a:pPr>
            <a:r>
              <a:rPr lang="ru-RU" sz="3200" dirty="0">
                <a:latin typeface="+mn-lt"/>
                <a:cs typeface="+mn-cs"/>
              </a:rPr>
              <a:t>проектов</a:t>
            </a:r>
          </a:p>
          <a:p>
            <a:pPr>
              <a:defRPr/>
            </a:pPr>
            <a:r>
              <a:rPr lang="ru-RU" sz="3200" dirty="0">
                <a:latin typeface="+mn-lt"/>
                <a:cs typeface="+mn-cs"/>
              </a:rPr>
              <a:t>Беседы с читателями</a:t>
            </a:r>
          </a:p>
          <a:p>
            <a:pPr>
              <a:defRPr/>
            </a:pPr>
            <a:r>
              <a:rPr lang="en-US" sz="3200" dirty="0">
                <a:latin typeface="+mn-lt"/>
                <a:cs typeface="+mn-cs"/>
              </a:rPr>
              <a:t>On-line </a:t>
            </a:r>
            <a:r>
              <a:rPr lang="ru-RU" sz="3200" dirty="0">
                <a:latin typeface="+mn-lt"/>
                <a:cs typeface="+mn-cs"/>
              </a:rPr>
              <a:t>помощь</a:t>
            </a:r>
          </a:p>
          <a:p>
            <a:pPr>
              <a:defRPr/>
            </a:pPr>
            <a:r>
              <a:rPr lang="ru-RU" sz="3200" dirty="0">
                <a:latin typeface="+mn-lt"/>
                <a:cs typeface="+mn-cs"/>
              </a:rPr>
              <a:t>Занятие по информационной грамотности</a:t>
            </a:r>
          </a:p>
          <a:p>
            <a:pPr>
              <a:defRPr/>
            </a:pPr>
            <a:r>
              <a:rPr lang="ru-RU" sz="3200" dirty="0">
                <a:latin typeface="+mn-lt"/>
                <a:cs typeface="+mn-cs"/>
              </a:rPr>
              <a:t>Образовательные события</a:t>
            </a:r>
          </a:p>
          <a:p>
            <a:pPr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8" name="Picture 2" descr="C:\фото_видео\библиотечные занятия\DSC_02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852936"/>
            <a:ext cx="3024212" cy="201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Напольских\Фотоотчет_библиотека\день православной книги 2014\DSC_04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2232248" cy="148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Апрель 30, 201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987824" y="4869160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фото_видео\а\DSC_148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525469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Метапредметный курс «Проект»</a:t>
            </a:r>
          </a:p>
        </p:txBody>
      </p:sp>
      <p:pic>
        <p:nvPicPr>
          <p:cNvPr id="6" name="Picture 4" descr="C:\Напольских\Фотоотчет_библиотека\мастер-класс\IMG_48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356100" cy="296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Напольских\Фотоотчет_библиотека\мастер-класс\IMG_48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78275"/>
            <a:ext cx="3840163" cy="287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025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861048"/>
            <a:ext cx="421246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_025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1196752"/>
            <a:ext cx="3960440" cy="2838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Курс внеурочной деятельности «Путешествие в страну Читай-ка»</a:t>
            </a:r>
          </a:p>
        </p:txBody>
      </p:sp>
      <p:pic>
        <p:nvPicPr>
          <p:cNvPr id="37892" name="Picture 4" descr="C:\Напольских\Фотоотчет_библиотека\Успенский_Чебурашка_открытый урок\DSC_00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557338"/>
            <a:ext cx="4643859" cy="343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3" descr="C:\Напольских\Фотоотчет_библиотека\Успенский_Чебурашка_открытый урок\DSC_0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3672408" cy="266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4" name="Picture 5" descr="C:\Напольских\Фотоотчет_библиотека\Успенский_Чебурашка_открытый урок\DSC_00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3573463"/>
            <a:ext cx="3168650" cy="299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Напольских\Фотоотчет_библиотека\Читай-ка\DSC_067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952576" cy="196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DSC_02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1196752"/>
            <a:ext cx="3240360" cy="249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0" y="620713"/>
            <a:ext cx="9144000" cy="4318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Курс внеурочной деятельности</a:t>
            </a:r>
            <a:br>
              <a:rPr lang="ru-RU" sz="32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«Первоклассная газета»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500563" y="1484313"/>
            <a:ext cx="0" cy="5040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0825" y="3716338"/>
            <a:ext cx="85693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8" name="Рисунок 8" descr="Семейное чтение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77938"/>
            <a:ext cx="30956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31913" y="1268413"/>
            <a:ext cx="2952750" cy="369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cs typeface="+mn-cs"/>
              </a:rPr>
              <a:t>Учение с увлечением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6463" y="1268413"/>
            <a:ext cx="2857500" cy="369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cs typeface="+mn-cs"/>
              </a:rPr>
              <a:t>Вовлечение родителей</a:t>
            </a:r>
          </a:p>
        </p:txBody>
      </p:sp>
      <p:sp>
        <p:nvSpPr>
          <p:cNvPr id="33801" name="TextBox 11"/>
          <p:cNvSpPr txBox="1">
            <a:spLocks noChangeArrowheads="1"/>
          </p:cNvSpPr>
          <p:nvPr/>
        </p:nvSpPr>
        <p:spPr bwMode="auto">
          <a:xfrm>
            <a:off x="179388" y="3860800"/>
            <a:ext cx="4248150" cy="2862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latin typeface="Georgia" pitchFamily="18" charset="0"/>
              </a:rPr>
              <a:t>Рубрики: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latin typeface="Georgia" pitchFamily="18" charset="0"/>
              </a:rPr>
              <a:t> Экология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latin typeface="Georgia" pitchFamily="18" charset="0"/>
              </a:rPr>
              <a:t> Страноведение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latin typeface="Georgia" pitchFamily="18" charset="0"/>
              </a:rPr>
              <a:t> Краеведение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latin typeface="Georgia" pitchFamily="18" charset="0"/>
              </a:rPr>
              <a:t> Спорт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latin typeface="Georgia" pitchFamily="18" charset="0"/>
              </a:rPr>
              <a:t> Современная наука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latin typeface="Georgia" pitchFamily="18" charset="0"/>
              </a:rPr>
              <a:t> Экстремальные природные явления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latin typeface="Georgia" pitchFamily="18" charset="0"/>
              </a:rPr>
              <a:t> Общество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latin typeface="Georgia" pitchFamily="18" charset="0"/>
              </a:rPr>
              <a:t> Этикет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>
                <a:latin typeface="Georgia" pitchFamily="18" charset="0"/>
              </a:rPr>
              <a:t> Бизнес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6375" y="3860800"/>
            <a:ext cx="2951163" cy="6461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cs typeface="+mn-cs"/>
              </a:rPr>
              <a:t>Воспитательный эффект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850" y="908050"/>
            <a:ext cx="71913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5113" y="908050"/>
            <a:ext cx="71913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3938" y="5516563"/>
            <a:ext cx="7207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3</a:t>
            </a:r>
          </a:p>
        </p:txBody>
      </p:sp>
      <p:pic>
        <p:nvPicPr>
          <p:cNvPr id="33806" name="Рисунок 18" descr="Тыл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21685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643563" y="3789363"/>
            <a:ext cx="3321050" cy="369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cs typeface="+mn-cs"/>
              </a:rPr>
              <a:t>Обучение работе с текстом</a:t>
            </a:r>
          </a:p>
        </p:txBody>
      </p:sp>
      <p:sp>
        <p:nvSpPr>
          <p:cNvPr id="33808" name="TextBox 19"/>
          <p:cNvSpPr txBox="1">
            <a:spLocks noChangeArrowheads="1"/>
          </p:cNvSpPr>
          <p:nvPr/>
        </p:nvSpPr>
        <p:spPr bwMode="auto">
          <a:xfrm>
            <a:off x="6588125" y="4941888"/>
            <a:ext cx="2384425" cy="1784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 b="1">
                <a:latin typeface="Georgia" pitchFamily="18" charset="0"/>
              </a:rPr>
              <a:t>Нахождение информации</a:t>
            </a:r>
          </a:p>
          <a:p>
            <a:pPr eaLnBrk="1" hangingPunct="1"/>
            <a:endParaRPr lang="ru-RU" altLang="ru-RU" sz="1100" b="1">
              <a:latin typeface="Georgia" pitchFamily="18" charset="0"/>
            </a:endParaRPr>
          </a:p>
          <a:p>
            <a:pPr eaLnBrk="1" hangingPunct="1"/>
            <a:r>
              <a:rPr lang="ru-RU" altLang="ru-RU" sz="1100" b="1">
                <a:latin typeface="Georgia" pitchFamily="18" charset="0"/>
              </a:rPr>
              <a:t>Сравнение информации</a:t>
            </a:r>
          </a:p>
          <a:p>
            <a:pPr eaLnBrk="1" hangingPunct="1"/>
            <a:endParaRPr lang="ru-RU" altLang="ru-RU" sz="1100" b="1">
              <a:latin typeface="Georgia" pitchFamily="18" charset="0"/>
            </a:endParaRPr>
          </a:p>
          <a:p>
            <a:pPr eaLnBrk="1" hangingPunct="1"/>
            <a:r>
              <a:rPr lang="ru-RU" altLang="ru-RU" sz="1100" b="1">
                <a:latin typeface="Georgia" pitchFamily="18" charset="0"/>
              </a:rPr>
              <a:t>Интерпретация информации</a:t>
            </a:r>
          </a:p>
          <a:p>
            <a:pPr eaLnBrk="1" hangingPunct="1"/>
            <a:endParaRPr lang="ru-RU" altLang="ru-RU" sz="1100" b="1">
              <a:latin typeface="Georgia" pitchFamily="18" charset="0"/>
            </a:endParaRPr>
          </a:p>
          <a:p>
            <a:pPr eaLnBrk="1" hangingPunct="1"/>
            <a:r>
              <a:rPr lang="ru-RU" altLang="ru-RU" sz="1100" b="1">
                <a:latin typeface="Georgia" pitchFamily="18" charset="0"/>
              </a:rPr>
              <a:t>Оценка информации</a:t>
            </a:r>
          </a:p>
          <a:p>
            <a:pPr eaLnBrk="1" hangingPunct="1"/>
            <a:endParaRPr lang="ru-RU" altLang="ru-RU" sz="1100" b="1">
              <a:latin typeface="Georgia" pitchFamily="18" charset="0"/>
            </a:endParaRPr>
          </a:p>
          <a:p>
            <a:pPr eaLnBrk="1" hangingPunct="1"/>
            <a:r>
              <a:rPr lang="ru-RU" altLang="ru-RU" sz="1100" b="1">
                <a:latin typeface="Georgia" pitchFamily="18" charset="0"/>
              </a:rPr>
              <a:t>Применение информации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6300788" y="4292600"/>
            <a:ext cx="431800" cy="7207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300788" y="5013325"/>
            <a:ext cx="358775" cy="2873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724525" y="5300663"/>
            <a:ext cx="935038" cy="43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867400" y="5805488"/>
            <a:ext cx="792163" cy="3603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867400" y="6453188"/>
            <a:ext cx="720725" cy="71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43888" y="3860800"/>
            <a:ext cx="7207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cs typeface="+mn-cs"/>
              </a:rPr>
              <a:t>4</a:t>
            </a:r>
          </a:p>
        </p:txBody>
      </p:sp>
      <p:pic>
        <p:nvPicPr>
          <p:cNvPr id="28" name="Рисунок 27" descr="DSC_0234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4437112"/>
            <a:ext cx="1584176" cy="117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229600" cy="8556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Требования ФГОС: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8538"/>
            <a:ext cx="8229600" cy="56261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altLang="ru-RU" sz="2800" b="1" smtClean="0"/>
              <a:t>	</a:t>
            </a:r>
            <a:r>
              <a:rPr lang="ru-RU" altLang="ru-RU" sz="2800" smtClean="0"/>
              <a:t>Обеспечение доступа в школьной библиотеке к информационным ресурсам Интернета, учебной и художественной литературе, коллекциям медиаресурсов на электронных носителях, множительной  технике для тиражирования учебных и методических текстографических материалов, аудио- и видеоматериалов, результатов творческой, научно-исследовательской и проектной деятельности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163" y="5734050"/>
            <a:ext cx="2520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800" y="5300663"/>
            <a:ext cx="28352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Книги_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084763"/>
            <a:ext cx="20701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23850" y="3500438"/>
            <a:ext cx="85947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Информационно-библиотечный центр!</a:t>
            </a:r>
          </a:p>
          <a:p>
            <a:pPr algn="ctr">
              <a:defRPr/>
            </a:pPr>
            <a:r>
              <a:rPr lang="ru-RU" sz="3600" b="1" dirty="0">
                <a:latin typeface="+mn-lt"/>
                <a:cs typeface="+mn-cs"/>
              </a:rPr>
              <a:t>Современный, многофункциональный</a:t>
            </a:r>
          </a:p>
          <a:p>
            <a:pPr algn="ctr">
              <a:defRPr/>
            </a:pPr>
            <a:r>
              <a:rPr lang="ru-RU" sz="3600" b="1" dirty="0">
                <a:latin typeface="+mn-lt"/>
                <a:cs typeface="+mn-cs"/>
              </a:rPr>
              <a:t>Захватывает, учит, вдохновляет</a:t>
            </a:r>
          </a:p>
          <a:p>
            <a:pPr algn="ctr">
              <a:defRPr/>
            </a:pPr>
            <a:r>
              <a:rPr lang="ru-RU" sz="3600" b="1" dirty="0">
                <a:latin typeface="+mn-lt"/>
                <a:cs typeface="+mn-cs"/>
              </a:rPr>
              <a:t>Ни дня без чтения!</a:t>
            </a:r>
          </a:p>
          <a:p>
            <a:pPr algn="ctr">
              <a:defRPr/>
            </a:pPr>
            <a:r>
              <a:rPr lang="ru-RU" sz="3600" b="1" dirty="0">
                <a:latin typeface="+mn-lt"/>
                <a:cs typeface="+mn-cs"/>
              </a:rPr>
              <a:t>Жизнь!</a:t>
            </a:r>
          </a:p>
        </p:txBody>
      </p:sp>
      <p:pic>
        <p:nvPicPr>
          <p:cNvPr id="3" name="Picture 2" descr="C:\Напольских\Фотоотчет_библиотека\Читай-ка\DSC_06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4968551" cy="30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47107" name="Picture 2" descr="C:\Напольских\Фотоотчет_библиотека\на сайт\DSC_01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20880" cy="326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Проект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marL="0" indent="534988" algn="ctr">
              <a:buFontTx/>
              <a:buNone/>
            </a:pPr>
            <a:r>
              <a:rPr lang="ru-RU" altLang="ru-RU" sz="2800" b="1" smtClean="0"/>
              <a:t>Формирование информационной культуры участников образовательного процесса средствами современной школьной библиотеки. 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2636838"/>
            <a:ext cx="240506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Задачи проекта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748712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smtClean="0"/>
              <a:t>Создание единого информационно – образовательного пространства, как среды формирования информационной культуры участников образовательного процесса.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Формирование потребности в чтении у участников образовательного процесса (учащихся, педагогов, родителей).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Воспитание культурного и гражданского самосознания, помощь в социализации обучающегося, развитие его творческого потенциала.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Вовлечение участников образовательного процесса в единое информационно-образовательное пространство через программы и мероприятия по продвижению книги и литературы.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611188" y="549275"/>
            <a:ext cx="8072437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Новая миссия библиотек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Создание среды для  развития детей, отвечающей их возрастным, социокультурным и индивидуальным особенностям, через чтение, печатные, аудиовизуальные, электронные документы.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750" y="2740025"/>
            <a:ext cx="8064500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Новая миссия библиотекаря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Библиотекарь поддерживает и развивает творческие способности школьников с использованием ими новейших технологий, осуществляя поддержку проектной деятельности учителей-предметников, самостоятельные учебные исследования.</a:t>
            </a:r>
          </a:p>
          <a:p>
            <a:pPr algn="ctr">
              <a:spcBef>
                <a:spcPct val="50000"/>
              </a:spcBef>
              <a:defRPr/>
            </a:pPr>
            <a:endParaRPr lang="ru-RU" sz="2400" b="1" dirty="0">
              <a:latin typeface="Times New Roman" pitchFamily="18" charset="0"/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endParaRPr lang="ru-RU" sz="2400" b="1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Информационная культура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r>
              <a:rPr lang="ru-RU" altLang="ru-RU" sz="2800" b="1" smtClean="0"/>
              <a:t>Информационная культура </a:t>
            </a:r>
            <a:r>
              <a:rPr lang="ru-RU" altLang="ru-RU" sz="2800" smtClean="0"/>
              <a:t>– умение работать с информацией и использовать для ее получения, обработки и передачи современные информационные технологии, современные технические средства и методы.</a:t>
            </a:r>
          </a:p>
          <a:p>
            <a:r>
              <a:rPr lang="ru-RU" altLang="ru-RU" sz="2800" b="1" smtClean="0"/>
              <a:t>Информационная культура </a:t>
            </a:r>
            <a:r>
              <a:rPr lang="ru-RU" altLang="ru-RU" sz="2800" smtClean="0"/>
              <a:t>выражается в наличии у человека комплекса знаний, умений, навыков и рефлексивных установок во взаимодействии с информационной средой.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1342380754_teacher_vectors-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2284413" cy="274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Целевые группы проекта</a:t>
            </a:r>
          </a:p>
        </p:txBody>
      </p:sp>
      <p:pic>
        <p:nvPicPr>
          <p:cNvPr id="34821" name="Picture 5" descr="image117847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324036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3" name="Picture 7" descr="img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268413"/>
            <a:ext cx="2613025" cy="3382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7" name="Picture 11" descr="ANd9GcT0KCIr2DbEKrkyGHWBa4DI8M0eQfdF2dIpOVbZ6kp4lZTAzYz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2928937" cy="2605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488" y="279400"/>
            <a:ext cx="75803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Переход от библиотеки к ИБЦ</a:t>
            </a:r>
          </a:p>
        </p:txBody>
      </p:sp>
      <p:pic>
        <p:nvPicPr>
          <p:cNvPr id="9" name="Рисунок 8" descr="SAM_179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AM_18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924944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AM_18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211706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3_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124744"/>
            <a:ext cx="2975992" cy="2259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4_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852936"/>
            <a:ext cx="3218805" cy="247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5_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110406"/>
            <a:ext cx="288032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3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1262</TotalTime>
  <Words>1748</Words>
  <Application>Microsoft Office PowerPoint</Application>
  <PresentationFormat>Экран (4:3)</PresentationFormat>
  <Paragraphs>251</Paragraphs>
  <Slides>31</Slides>
  <Notes>21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Times New Roman</vt:lpstr>
      <vt:lpstr>Calibri</vt:lpstr>
      <vt:lpstr>Garamond</vt:lpstr>
      <vt:lpstr>Bookman Old Style</vt:lpstr>
      <vt:lpstr>Georgia</vt:lpstr>
      <vt:lpstr>Тема3</vt:lpstr>
      <vt:lpstr>Информационно-библиотечный центр – новая информационно-образовательная среда для обучающихся и педагогов</vt:lpstr>
      <vt:lpstr>Презентация PowerPoint</vt:lpstr>
      <vt:lpstr>Требования ФГОС:</vt:lpstr>
      <vt:lpstr>Проект</vt:lpstr>
      <vt:lpstr>Задачи проекта</vt:lpstr>
      <vt:lpstr>Презентация PowerPoint</vt:lpstr>
      <vt:lpstr>Информационная культура</vt:lpstr>
      <vt:lpstr>Целевые группы проекта</vt:lpstr>
      <vt:lpstr>Переход от библиотеки к ИБЦ</vt:lpstr>
      <vt:lpstr>Презентация PowerPoint</vt:lpstr>
      <vt:lpstr>Нормативно-правовые документы</vt:lpstr>
      <vt:lpstr>Отличия деятельности ИБЦ</vt:lpstr>
      <vt:lpstr>Новые услуги</vt:lpstr>
      <vt:lpstr>Проект  «Сайт современного ИБЦ» </vt:lpstr>
      <vt:lpstr>Презентация PowerPoint</vt:lpstr>
      <vt:lpstr>Сайт ИБЦ</vt:lpstr>
      <vt:lpstr>Презентация PowerPoint</vt:lpstr>
      <vt:lpstr>Презентация PowerPoint</vt:lpstr>
      <vt:lpstr>Перспективы</vt:lpstr>
      <vt:lpstr>Семинар «ИБЦ лицея – новая информационно-образовательная среда для участников образовательного процесса»</vt:lpstr>
      <vt:lpstr>Курсы внеурочной деятельности</vt:lpstr>
      <vt:lpstr>ИБЦ сегодня</vt:lpstr>
      <vt:lpstr>Комплектование библиотечного фонда</vt:lpstr>
      <vt:lpstr>Периодические издания</vt:lpstr>
      <vt:lpstr>Книжные выставки</vt:lpstr>
      <vt:lpstr>Другие направления деятельности</vt:lpstr>
      <vt:lpstr>Метапредметный курс «Проект»</vt:lpstr>
      <vt:lpstr>Курс внеурочной деятельности «Путешествие в страну Читай-ка»</vt:lpstr>
      <vt:lpstr>Курс внеурочной деятельности «Первоклассная газета»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ЗавИБЦ</dc:creator>
  <cp:lastModifiedBy>Наталья Николаевна Новикова</cp:lastModifiedBy>
  <cp:revision>133</cp:revision>
  <dcterms:created xsi:type="dcterms:W3CDTF">2014-05-16T07:29:37Z</dcterms:created>
  <dcterms:modified xsi:type="dcterms:W3CDTF">2016-07-04T11:04:02Z</dcterms:modified>
</cp:coreProperties>
</file>