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2" r:id="rId8"/>
    <p:sldId id="263" r:id="rId9"/>
    <p:sldId id="260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usv\Desktop\Вебинар_17.02\Картинки\Centr_priobw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36" y="3501008"/>
            <a:ext cx="250722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898654" y="984837"/>
            <a:ext cx="3458370" cy="4462559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Региональный конкурс «Библиотека образовательного учреждения – пространство неформального образования»</a:t>
            </a:r>
            <a:br>
              <a:rPr lang="ru-RU" sz="2800" b="1" dirty="0" smtClean="0"/>
            </a:br>
            <a:r>
              <a:rPr lang="ru-RU" sz="2800" b="1" dirty="0" smtClean="0"/>
              <a:t>2016 год</a:t>
            </a:r>
            <a:endParaRPr lang="ru-RU" sz="2800" b="1" dirty="0"/>
          </a:p>
        </p:txBody>
      </p:sp>
      <p:sp>
        <p:nvSpPr>
          <p:cNvPr id="12" name="Рисунок 11"/>
          <p:cNvSpPr>
            <a:spLocks noGrp="1"/>
          </p:cNvSpPr>
          <p:nvPr>
            <p:ph type="pic" idx="1"/>
          </p:nvPr>
        </p:nvSpPr>
        <p:spPr/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 rot="-60000">
            <a:off x="1169961" y="5662637"/>
            <a:ext cx="3044952" cy="61351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7" name="Picture 9" descr="C:\Users\usv\Desktop\Вебинар_17.02\Картинки\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4784"/>
            <a:ext cx="224952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51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У нас всё получится</a:t>
            </a:r>
            <a:r>
              <a:rPr lang="ru-RU" sz="4000" b="1" dirty="0" smtClean="0"/>
              <a:t>!</a:t>
            </a:r>
            <a:endParaRPr lang="ru-RU" sz="4000" b="1" dirty="0"/>
          </a:p>
        </p:txBody>
      </p:sp>
      <p:pic>
        <p:nvPicPr>
          <p:cNvPr id="5122" name="Picture 2" descr="C:\Users\usv\Desktop\Вебинар_17.02\Картинки\owlet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3024336" cy="375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66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положения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844824"/>
            <a:ext cx="7056784" cy="390203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800" b="1" dirty="0" smtClean="0"/>
              <a:t>Цель </a:t>
            </a:r>
            <a:r>
              <a:rPr lang="ru-RU" sz="1800" b="1" dirty="0"/>
              <a:t>Конкурса: </a:t>
            </a:r>
            <a:r>
              <a:rPr lang="ru-RU" sz="1800" dirty="0"/>
              <a:t>выявление и популяризация деятельности библиотек образовательных учреждений в области неформального образования.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800" b="1" dirty="0" smtClean="0"/>
              <a:t>Задачи Конкурса:</a:t>
            </a:r>
            <a:endParaRPr lang="ru-RU" sz="1800" b="1" dirty="0"/>
          </a:p>
          <a:p>
            <a:pPr>
              <a:lnSpc>
                <a:spcPct val="120000"/>
              </a:lnSpc>
            </a:pPr>
            <a:r>
              <a:rPr lang="ru-RU" sz="1800" dirty="0" smtClean="0"/>
              <a:t>выявление </a:t>
            </a:r>
            <a:r>
              <a:rPr lang="ru-RU" sz="1800" dirty="0"/>
              <a:t>результативных моделей образовательной деятельности библиотеки образовательного учреждения;</a:t>
            </a:r>
          </a:p>
          <a:p>
            <a:pPr>
              <a:lnSpc>
                <a:spcPct val="120000"/>
              </a:lnSpc>
            </a:pPr>
            <a:r>
              <a:rPr lang="ru-RU" sz="1800" dirty="0" smtClean="0"/>
              <a:t>стимулирование </a:t>
            </a:r>
            <a:r>
              <a:rPr lang="ru-RU" sz="1800" dirty="0"/>
              <a:t>поиска и распространения опыта использования технологий неформального образования библиотеками образовательных учреждений;</a:t>
            </a:r>
          </a:p>
          <a:p>
            <a:pPr>
              <a:lnSpc>
                <a:spcPct val="120000"/>
              </a:lnSpc>
            </a:pPr>
            <a:r>
              <a:rPr lang="ru-RU" sz="1800" dirty="0" smtClean="0"/>
              <a:t>научно-методическое </a:t>
            </a:r>
            <a:r>
              <a:rPr lang="ru-RU" sz="1800" dirty="0"/>
              <a:t>оформление программ и проектов неформального образования, реализуемых библиотекой образовательного учреждения. </a:t>
            </a:r>
          </a:p>
        </p:txBody>
      </p:sp>
    </p:spTree>
    <p:extLst>
      <p:ext uri="{BB962C8B-B14F-4D97-AF65-F5344CB8AC3E}">
        <p14:creationId xmlns:p14="http://schemas.microsoft.com/office/powerpoint/2010/main" val="234013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Сроки проведения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/>
              <a:t>Конкурсные работы принимаются с 1 по 31 марта 2016 года</a:t>
            </a:r>
          </a:p>
          <a:p>
            <a:pPr marL="0" indent="0">
              <a:buNone/>
            </a:pPr>
            <a:r>
              <a:rPr lang="ru-RU" sz="2000" dirty="0" smtClean="0"/>
              <a:t>Конкурс </a:t>
            </a:r>
            <a:r>
              <a:rPr lang="ru-RU" sz="2000" dirty="0"/>
              <a:t>проводится в два этапа:</a:t>
            </a:r>
          </a:p>
          <a:p>
            <a:r>
              <a:rPr lang="ru-RU" sz="2000" dirty="0" smtClean="0"/>
              <a:t>I </a:t>
            </a:r>
            <a:r>
              <a:rPr lang="ru-RU" sz="2000" dirty="0"/>
              <a:t>этап (заочный) – экспертиза представленных материалов до </a:t>
            </a:r>
            <a:r>
              <a:rPr lang="ru-RU" sz="2000" dirty="0" smtClean="0"/>
              <a:t>15 </a:t>
            </a:r>
            <a:r>
              <a:rPr lang="ru-RU" sz="2000" dirty="0"/>
              <a:t>апреля 2016 года;</a:t>
            </a:r>
          </a:p>
          <a:p>
            <a:r>
              <a:rPr lang="ru-RU" sz="2000" dirty="0" smtClean="0"/>
              <a:t>II </a:t>
            </a:r>
            <a:r>
              <a:rPr lang="ru-RU" sz="2000" dirty="0"/>
              <a:t>этап (очный) – мастер-класс (презентация участниками опыта работы) 18 мая 2016 </a:t>
            </a:r>
            <a:r>
              <a:rPr lang="ru-RU" sz="2000" dirty="0" smtClean="0"/>
              <a:t>года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52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ru-RU" dirty="0" smtClean="0"/>
              <a:t>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5865840" cy="36027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Для участия в Конкурсе необходимо подать следующие документы и материалы:</a:t>
            </a:r>
          </a:p>
          <a:p>
            <a:r>
              <a:rPr lang="ru-RU" sz="1800" dirty="0" smtClean="0"/>
              <a:t>заявка </a:t>
            </a:r>
            <a:r>
              <a:rPr lang="ru-RU" sz="1800" dirty="0"/>
              <a:t>на участие в Конкурсе по указанной </a:t>
            </a:r>
            <a:r>
              <a:rPr lang="ru-RU" sz="1800" dirty="0" smtClean="0"/>
              <a:t>форме;</a:t>
            </a:r>
            <a:endParaRPr lang="ru-RU" sz="1800" dirty="0"/>
          </a:p>
          <a:p>
            <a:r>
              <a:rPr lang="ru-RU" sz="1800" dirty="0" smtClean="0"/>
              <a:t>заявление </a:t>
            </a:r>
            <a:r>
              <a:rPr lang="ru-RU" sz="1800" dirty="0"/>
              <a:t>участника </a:t>
            </a:r>
            <a:r>
              <a:rPr lang="ru-RU" sz="1800" dirty="0" smtClean="0"/>
              <a:t>Конкурса;</a:t>
            </a:r>
            <a:endParaRPr lang="ru-RU" sz="1800" dirty="0"/>
          </a:p>
          <a:p>
            <a:r>
              <a:rPr lang="ru-RU" sz="1800" dirty="0" smtClean="0"/>
              <a:t>описание </a:t>
            </a:r>
            <a:r>
              <a:rPr lang="ru-RU" sz="1800" dirty="0"/>
              <a:t>опыта библиотеки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образовательной организации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по </a:t>
            </a:r>
            <a:r>
              <a:rPr lang="ru-RU" sz="1800" dirty="0"/>
              <a:t>разработке и </a:t>
            </a:r>
            <a:r>
              <a:rPr lang="ru-RU" sz="1800" dirty="0" smtClean="0"/>
              <a:t>реализации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образовательных </a:t>
            </a:r>
            <a:r>
              <a:rPr lang="ru-RU" sz="1800" dirty="0"/>
              <a:t>событий</a:t>
            </a:r>
            <a:r>
              <a:rPr lang="ru-RU" sz="1800" dirty="0" smtClean="0"/>
              <a:t>,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проектов </a:t>
            </a:r>
            <a:r>
              <a:rPr lang="ru-RU" sz="1800" dirty="0"/>
              <a:t>и программ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для </a:t>
            </a:r>
            <a:r>
              <a:rPr lang="ru-RU" sz="1800" dirty="0" smtClean="0"/>
              <a:t>обучающихся.</a:t>
            </a: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v\Desktop\Вебинар_17.02\Картинки\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3016"/>
            <a:ext cx="272635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Структура описания инновационного </a:t>
            </a:r>
            <a:r>
              <a:rPr lang="ru-RU" dirty="0" smtClean="0"/>
              <a:t>опыта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7"/>
            <a:ext cx="6781368" cy="3603812"/>
          </a:xfrm>
        </p:spPr>
        <p:txBody>
          <a:bodyPr>
            <a:noAutofit/>
          </a:bodyPr>
          <a:lstStyle/>
          <a:p>
            <a:r>
              <a:rPr lang="ru-RU" sz="2000" dirty="0" smtClean="0"/>
              <a:t>Обоснование </a:t>
            </a:r>
            <a:r>
              <a:rPr lang="ru-RU" sz="2000" dirty="0"/>
              <a:t>актуальности события (проекта, программы)</a:t>
            </a:r>
          </a:p>
          <a:p>
            <a:r>
              <a:rPr lang="ru-RU" sz="2000" dirty="0" smtClean="0"/>
              <a:t>Цели</a:t>
            </a:r>
            <a:r>
              <a:rPr lang="ru-RU" sz="2000" dirty="0"/>
              <a:t>, задачи, целевая </a:t>
            </a:r>
            <a:r>
              <a:rPr lang="ru-RU" sz="2000" dirty="0" smtClean="0"/>
              <a:t>аудитория, ожидаемые </a:t>
            </a:r>
            <a:r>
              <a:rPr lang="ru-RU" sz="2000" dirty="0"/>
              <a:t>результаты и </a:t>
            </a:r>
            <a:r>
              <a:rPr lang="ru-RU" sz="2000" dirty="0" smtClean="0"/>
              <a:t>эффекты </a:t>
            </a:r>
          </a:p>
          <a:p>
            <a:r>
              <a:rPr lang="ru-RU" sz="2000" dirty="0" smtClean="0"/>
              <a:t>Механизм </a:t>
            </a:r>
            <a:r>
              <a:rPr lang="ru-RU" sz="2000" dirty="0"/>
              <a:t>реализации события (проекта, программы) – технологии, средства, необходимое </a:t>
            </a:r>
            <a:r>
              <a:rPr lang="ru-RU" sz="2000" dirty="0" smtClean="0"/>
              <a:t>обеспечение</a:t>
            </a:r>
            <a:endParaRPr lang="ru-RU" sz="2000" dirty="0"/>
          </a:p>
          <a:p>
            <a:r>
              <a:rPr lang="ru-RU" sz="2000" dirty="0" smtClean="0"/>
              <a:t>Анализ </a:t>
            </a:r>
            <a:r>
              <a:rPr lang="ru-RU" sz="2000" dirty="0"/>
              <a:t>реализованного события (программы, проекта</a:t>
            </a:r>
            <a:r>
              <a:rPr lang="ru-RU" sz="2000" dirty="0" smtClean="0"/>
              <a:t>)</a:t>
            </a:r>
            <a:endParaRPr lang="ru-RU" sz="2000" dirty="0"/>
          </a:p>
          <a:p>
            <a:r>
              <a:rPr lang="ru-RU" sz="2000" dirty="0" smtClean="0"/>
              <a:t>Приложения</a:t>
            </a:r>
            <a:r>
              <a:rPr lang="ru-RU" sz="2000" dirty="0"/>
              <a:t>: сценарий (конспект, план) образовательного события для детей; отзывы участников, продукты </a:t>
            </a:r>
            <a:r>
              <a:rPr lang="ru-RU" sz="2000" dirty="0" smtClean="0"/>
              <a:t>деятельности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1847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Критерии оценки материалов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актуальность</a:t>
            </a:r>
            <a:r>
              <a:rPr lang="ru-RU" dirty="0"/>
              <a:t>;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практическая </a:t>
            </a:r>
            <a:r>
              <a:rPr lang="ru-RU" dirty="0"/>
              <a:t>значимость представленных материалов, их направленность на развитие </a:t>
            </a:r>
            <a:r>
              <a:rPr lang="ru-RU" dirty="0" smtClean="0"/>
              <a:t>практик неформального </a:t>
            </a:r>
            <a:r>
              <a:rPr lang="ru-RU" dirty="0"/>
              <a:t>образования;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культура </a:t>
            </a:r>
            <a:r>
              <a:rPr lang="ru-RU" dirty="0"/>
              <a:t>оформления </a:t>
            </a:r>
            <a:r>
              <a:rPr lang="ru-RU" dirty="0" smtClean="0"/>
              <a:t>материалов (в том числе – методическая);</a:t>
            </a:r>
            <a:endParaRPr lang="ru-RU" dirty="0"/>
          </a:p>
          <a:p>
            <a:pPr>
              <a:lnSpc>
                <a:spcPct val="120000"/>
              </a:lnSpc>
            </a:pPr>
            <a:r>
              <a:rPr lang="ru-RU" dirty="0" smtClean="0"/>
              <a:t>возможность </a:t>
            </a:r>
            <a:r>
              <a:rPr lang="ru-RU" dirty="0"/>
              <a:t>и перспективность тиражирования опыта;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наличие </a:t>
            </a:r>
            <a:r>
              <a:rPr lang="ru-RU" dirty="0"/>
              <a:t>регионального акцента в представленной разработке.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19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 </a:t>
            </a:r>
            <a:r>
              <a:rPr lang="ru-RU" dirty="0" smtClean="0"/>
              <a:t>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6441904" cy="360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Мастер-класс </a:t>
            </a:r>
            <a:r>
              <a:rPr lang="ru-RU" sz="2000" dirty="0"/>
              <a:t>по реализации опыта, заявленного в первом этапе. </a:t>
            </a:r>
            <a:r>
              <a:rPr lang="ru-RU" sz="2000" dirty="0" smtClean="0"/>
              <a:t>На </a:t>
            </a:r>
            <a:r>
              <a:rPr lang="ru-RU" sz="2000" dirty="0"/>
              <a:t>мастер-класс отводится не более 30 минут и вопросы Конкурсной комиссии – 10 минут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Оценивается по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следующим </a:t>
            </a:r>
            <a:r>
              <a:rPr lang="ru-RU" sz="2000" dirty="0" smtClean="0"/>
              <a:t>критериям</a:t>
            </a:r>
            <a:r>
              <a:rPr lang="ru-RU" sz="2000" dirty="0" smtClean="0"/>
              <a:t>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результативность</a:t>
            </a:r>
            <a:r>
              <a:rPr lang="ru-RU" sz="2000" dirty="0" smtClean="0"/>
              <a:t>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оптимальность выбора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средств</a:t>
            </a:r>
            <a:r>
              <a:rPr lang="ru-RU" sz="2000" dirty="0" smtClean="0"/>
              <a:t>;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технологичность</a:t>
            </a:r>
            <a:r>
              <a:rPr lang="ru-RU" sz="2000" dirty="0"/>
              <a:t>;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коммуникативная </a:t>
            </a:r>
            <a:r>
              <a:rPr lang="ru-RU" sz="2000" dirty="0"/>
              <a:t>компетентность</a:t>
            </a:r>
            <a:r>
              <a:rPr lang="ru-RU" sz="2000" dirty="0" smtClean="0"/>
              <a:t>; общая </a:t>
            </a:r>
            <a:r>
              <a:rPr lang="ru-RU" sz="2000" dirty="0"/>
              <a:t>культура</a:t>
            </a: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v\Desktop\Вебинар_17.02\Картинки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25558"/>
            <a:ext cx="3052086" cy="202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16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Награждение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/>
              <a:t>На основании решения Конкурсной комиссии победитель и лауреаты конкурса награждаются дипломами первой, второй и третьей степени и денежными призами:</a:t>
            </a:r>
          </a:p>
          <a:p>
            <a:pPr>
              <a:lnSpc>
                <a:spcPct val="120000"/>
              </a:lnSpc>
            </a:pPr>
            <a:r>
              <a:rPr lang="ru-RU" dirty="0"/>
              <a:t>1 место – 5000 руб.</a:t>
            </a:r>
          </a:p>
          <a:p>
            <a:pPr>
              <a:lnSpc>
                <a:spcPct val="120000"/>
              </a:lnSpc>
            </a:pPr>
            <a:r>
              <a:rPr lang="ru-RU" dirty="0"/>
              <a:t>2 место – 4000 руб.</a:t>
            </a:r>
          </a:p>
          <a:p>
            <a:pPr>
              <a:lnSpc>
                <a:spcPct val="120000"/>
              </a:lnSpc>
            </a:pPr>
            <a:r>
              <a:rPr lang="ru-RU" dirty="0"/>
              <a:t>3 место – 3000 руб.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Участники, прошедшие во второй этап, получают сертификаты и памятные подарки.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Все участники получают сертификат участника конкурса</a:t>
            </a:r>
          </a:p>
          <a:p>
            <a:endParaRPr lang="ru-RU" dirty="0"/>
          </a:p>
        </p:txBody>
      </p:sp>
      <p:pic>
        <p:nvPicPr>
          <p:cNvPr id="1026" name="Picture 2" descr="C:\Users\usv\Desktop\Вебинар_17.02\Картинки\prajs list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363280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2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адрес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7"/>
            <a:ext cx="6637352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ГАУ ДПО ЯО «Институт развития образования</a:t>
            </a:r>
            <a:r>
              <a:rPr lang="ru-RU" sz="2000" dirty="0" smtClean="0"/>
              <a:t>»</a:t>
            </a:r>
          </a:p>
          <a:p>
            <a:pPr marL="0" indent="0">
              <a:buNone/>
            </a:pPr>
            <a:r>
              <a:rPr lang="ru-RU" sz="2000" dirty="0" smtClean="0"/>
              <a:t>150014</a:t>
            </a:r>
            <a:r>
              <a:rPr lang="ru-RU" sz="2000" dirty="0"/>
              <a:t>, </a:t>
            </a:r>
            <a:r>
              <a:rPr lang="ru-RU" sz="2000" dirty="0" err="1"/>
              <a:t>г.Ярославль</a:t>
            </a:r>
            <a:r>
              <a:rPr lang="ru-RU" sz="2000" dirty="0"/>
              <a:t>, </a:t>
            </a:r>
            <a:r>
              <a:rPr lang="ru-RU" sz="2000" dirty="0" err="1"/>
              <a:t>ул.Богдановича</a:t>
            </a:r>
            <a:r>
              <a:rPr lang="ru-RU" sz="2000" dirty="0"/>
              <a:t>, д.16, </a:t>
            </a:r>
            <a:r>
              <a:rPr lang="ru-RU" sz="2000" dirty="0" smtClean="0"/>
              <a:t>ауд.303 </a:t>
            </a:r>
          </a:p>
          <a:p>
            <a:pPr marL="0" indent="0">
              <a:buNone/>
            </a:pPr>
            <a:r>
              <a:rPr lang="ru-RU" sz="2000" dirty="0" smtClean="0"/>
              <a:t>тел</a:t>
            </a:r>
            <a:r>
              <a:rPr lang="ru-RU" sz="2000" dirty="0"/>
              <a:t>. (4852) 32-16-52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e-</a:t>
            </a:r>
            <a:r>
              <a:rPr lang="ru-RU" sz="2000" dirty="0" err="1" smtClean="0"/>
              <a:t>mail</a:t>
            </a:r>
            <a:r>
              <a:rPr lang="ru-RU" sz="2000" dirty="0"/>
              <a:t>: usv@iro.yar.ru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Куратор конкурса </a:t>
            </a:r>
          </a:p>
          <a:p>
            <a:pPr marL="0" indent="0">
              <a:buNone/>
            </a:pPr>
            <a:r>
              <a:rPr lang="ru-RU" sz="2000" dirty="0" smtClean="0"/>
              <a:t>Успенская Светлана Владимировна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0694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59</TotalTime>
  <Words>376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Региональный конкурс «Библиотека образовательного учреждения – пространство неформального образования» 2016 год</vt:lpstr>
      <vt:lpstr>Общие положения</vt:lpstr>
      <vt:lpstr>Сроки проведения</vt:lpstr>
      <vt:lpstr>I этап</vt:lpstr>
      <vt:lpstr>Структура описания инновационного опыта</vt:lpstr>
      <vt:lpstr>Критерии оценки материалов</vt:lpstr>
      <vt:lpstr>II этап</vt:lpstr>
      <vt:lpstr>Награждение</vt:lpstr>
      <vt:lpstr>Наш адрес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 неформального образования в деятельности библиотек образовательных орга</dc:title>
  <dc:creator>Светлана Владимировна Успенская</dc:creator>
  <cp:lastModifiedBy>Светлана Владимировна Успенская</cp:lastModifiedBy>
  <cp:revision>8</cp:revision>
  <dcterms:created xsi:type="dcterms:W3CDTF">2016-02-16T14:28:20Z</dcterms:created>
  <dcterms:modified xsi:type="dcterms:W3CDTF">2016-02-17T06:35:32Z</dcterms:modified>
</cp:coreProperties>
</file>