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2"/>
  </p:notesMasterIdLst>
  <p:sldIdLst>
    <p:sldId id="344" r:id="rId2"/>
    <p:sldId id="274" r:id="rId3"/>
    <p:sldId id="354" r:id="rId4"/>
    <p:sldId id="345" r:id="rId5"/>
    <p:sldId id="346" r:id="rId6"/>
    <p:sldId id="355" r:id="rId7"/>
    <p:sldId id="348" r:id="rId8"/>
    <p:sldId id="351" r:id="rId9"/>
    <p:sldId id="356" r:id="rId10"/>
    <p:sldId id="28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6" autoAdjust="0"/>
    <p:restoredTop sz="86449" autoAdjust="0"/>
  </p:normalViewPr>
  <p:slideViewPr>
    <p:cSldViewPr>
      <p:cViewPr>
        <p:scale>
          <a:sx n="100" d="100"/>
          <a:sy n="100" d="100"/>
        </p:scale>
        <p:origin x="-72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3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93D205-E387-4A0E-809B-44B98CDB8FB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1C0F63-AA58-4B59-B827-BDFB7C6BA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58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 txBox="1">
            <a:spLocks noGrp="1" noChangeArrowheads="1"/>
          </p:cNvSpPr>
          <p:nvPr/>
        </p:nvSpPr>
        <p:spPr bwMode="auto">
          <a:xfrm>
            <a:off x="3881438" y="8685213"/>
            <a:ext cx="29686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21674404-137B-44C6-807E-0034ED8B5453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0872D3D-8212-4F4F-BFAC-85082D9C3AA9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3881438" y="8685213"/>
            <a:ext cx="29686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BEE1EE5-1DC2-418D-9294-0F83D050EE50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30238" eaLnBrk="0" hangingPunct="0"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302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8650" algn="l"/>
                <a:tab pos="1258888" algn="l"/>
                <a:tab pos="1890713" algn="l"/>
                <a:tab pos="2520950" algn="l"/>
                <a:tab pos="3151188" algn="l"/>
                <a:tab pos="3781425" algn="l"/>
                <a:tab pos="4411663" algn="l"/>
                <a:tab pos="5041900" algn="l"/>
                <a:tab pos="5672138" algn="l"/>
                <a:tab pos="6303963" algn="l"/>
                <a:tab pos="6934200" algn="l"/>
                <a:tab pos="7564438" algn="l"/>
                <a:tab pos="8194675" algn="l"/>
                <a:tab pos="8824913" algn="l"/>
                <a:tab pos="9455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4E2FA6C-05BE-419A-A3DC-C27C4D4EEA5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2D03-BA59-4849-AB56-4C99998A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A1C4-CDCB-479B-BBBD-8DE80291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141B-F65E-455D-86EB-4AB6F831F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31C6-61C3-4292-9E70-8FFE50763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A8DD-E879-4C2F-9149-E6A4A6718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064D-9E7C-4D04-A0B4-36F57EB0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A565-B0D1-435D-A26E-630DB6012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4FAB-7989-4EEC-B087-98C5916DF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4DDF-0F61-4C0F-A291-CA2D209B3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53DE-50CF-43D1-87D8-5890C1C97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F587-3147-4E40-9022-728B88200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0A0B87B-19BB-4FD7-95B8-C0FCD7702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8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ro.yar.ru/index.php?id=543" TargetMode="External"/><Relationship Id="rId2" Type="http://schemas.openxmlformats.org/officeDocument/2006/relationships/hyperlink" Target="http://www.iro.yar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7025" y="750888"/>
            <a:ext cx="8229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Государственное образовательное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автономное учреждение Ярославской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области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ИНСТИТУТ РАЗВИТИЯ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ОБРАЗОВАНИЯ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300" b="1" dirty="0">
                <a:solidFill>
                  <a:srgbClr val="C5000B"/>
                </a:solidFill>
                <a:latin typeface="Arial" charset="0"/>
              </a:rPr>
              <a:t/>
            </a:r>
            <a:br>
              <a:rPr lang="ru-RU" sz="1300" b="1" dirty="0">
                <a:solidFill>
                  <a:srgbClr val="C5000B"/>
                </a:solidFill>
                <a:latin typeface="Arial" charset="0"/>
              </a:rPr>
            </a:br>
            <a:r>
              <a:rPr lang="ru-RU" sz="1300" b="1" dirty="0">
                <a:solidFill>
                  <a:srgbClr val="C5000B"/>
                </a:solidFill>
                <a:latin typeface="Arial" charset="0"/>
              </a:rPr>
              <a:t> </a:t>
            </a:r>
            <a:br>
              <a:rPr lang="ru-RU" sz="1300" b="1" dirty="0">
                <a:solidFill>
                  <a:srgbClr val="C5000B"/>
                </a:solidFill>
                <a:latin typeface="Arial" charset="0"/>
              </a:rPr>
            </a:br>
            <a:endParaRPr lang="ru-RU" sz="1300" b="1" dirty="0">
              <a:solidFill>
                <a:srgbClr val="C5000B"/>
              </a:solidFill>
              <a:latin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4038"/>
            <a:ext cx="9763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592952" y="1151220"/>
            <a:ext cx="82296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 b="1" dirty="0">
                <a:solidFill>
                  <a:srgbClr val="C5000B"/>
                </a:solidFill>
                <a:latin typeface="Arial" charset="0"/>
              </a:rPr>
              <a:t/>
            </a:r>
            <a:br>
              <a:rPr lang="ru-RU" sz="1100" b="1" dirty="0">
                <a:solidFill>
                  <a:srgbClr val="C5000B"/>
                </a:solidFill>
                <a:latin typeface="Arial" charset="0"/>
              </a:rPr>
            </a:br>
            <a:r>
              <a:rPr lang="ru-RU" sz="4000" b="1" dirty="0" smtClean="0">
                <a:solidFill>
                  <a:srgbClr val="C5000B"/>
                </a:solidFill>
                <a:latin typeface="Arial" charset="0"/>
              </a:rPr>
              <a:t>Центр информационно-библиотечного обслуживания</a:t>
            </a:r>
            <a:endParaRPr lang="ru-RU" sz="4000" b="1" dirty="0">
              <a:solidFill>
                <a:srgbClr val="C5000B"/>
              </a:solidFill>
              <a:latin typeface="Arial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914400" y="6381750"/>
            <a:ext cx="8229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83" rIns="0" bIns="0" anchor="ctr"/>
          <a:lstStyle>
            <a:lvl1pPr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300" b="1" dirty="0">
                <a:solidFill>
                  <a:srgbClr val="C5000B"/>
                </a:solidFill>
                <a:latin typeface="Arial" charset="0"/>
              </a:rPr>
              <a:t/>
            </a:r>
            <a:br>
              <a:rPr lang="ru-RU" sz="1300" b="1" dirty="0">
                <a:solidFill>
                  <a:srgbClr val="C5000B"/>
                </a:solidFill>
                <a:latin typeface="Arial" charset="0"/>
              </a:rPr>
            </a:br>
            <a:r>
              <a:rPr lang="ru-RU" sz="1300" b="1" dirty="0">
                <a:solidFill>
                  <a:srgbClr val="C5000B"/>
                </a:solidFill>
                <a:latin typeface="Arial" charset="0"/>
              </a:rPr>
              <a:t> </a:t>
            </a:r>
            <a:br>
              <a:rPr lang="ru-RU" sz="1300" b="1" dirty="0">
                <a:solidFill>
                  <a:srgbClr val="C5000B"/>
                </a:solidFill>
                <a:latin typeface="Arial" charset="0"/>
              </a:rPr>
            </a:br>
            <a:endParaRPr lang="ru-RU" sz="1300" b="1" dirty="0">
              <a:solidFill>
                <a:srgbClr val="C5000B"/>
              </a:solidFill>
              <a:latin typeface="Arial" charset="0"/>
            </a:endParaRPr>
          </a:p>
        </p:txBody>
      </p:sp>
      <p:pic>
        <p:nvPicPr>
          <p:cNvPr id="53251" name="Picture 3" descr="C:\Users\usv\Desktop\books-700x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4" y="3020704"/>
            <a:ext cx="4595918" cy="34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123728" y="496094"/>
            <a:ext cx="5102225" cy="60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50875" eaLnBrk="1" hangingPunct="1">
              <a:lnSpc>
                <a:spcPct val="93000"/>
              </a:lnSpc>
            </a:pPr>
            <a:r>
              <a:rPr lang="ru-RU" sz="3200" b="1" dirty="0" smtClean="0">
                <a:solidFill>
                  <a:srgbClr val="C5000B"/>
                </a:solidFill>
                <a:effectLst/>
                <a:latin typeface="Arial" pitchFamily="34" charset="0"/>
                <a:cs typeface="Arial" pitchFamily="34" charset="0"/>
              </a:rPr>
              <a:t>КОНТАКТЫ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4294967295"/>
          </p:nvPr>
        </p:nvSpPr>
        <p:spPr>
          <a:xfrm>
            <a:off x="430213" y="1196975"/>
            <a:ext cx="8713787" cy="4608513"/>
          </a:xfrm>
        </p:spPr>
        <p:txBody>
          <a:bodyPr rtlCol="0">
            <a:noAutofit/>
          </a:bodyPr>
          <a:lstStyle/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C5000B"/>
                </a:solidFill>
              </a:rPr>
              <a:t> </a:t>
            </a: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None/>
              <a:defRPr/>
            </a:pPr>
            <a:endParaRPr lang="ru-RU" sz="3200" dirty="0" smtClean="0">
              <a:solidFill>
                <a:srgbClr val="000000"/>
              </a:solidFill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None/>
              <a:defRPr/>
            </a:pPr>
            <a:endParaRPr lang="ru-RU" sz="3200" dirty="0" smtClean="0">
              <a:solidFill>
                <a:srgbClr val="000000"/>
              </a:solidFill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 Ярославль, ул.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Богдановича,16, ауд. 302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тел.48520 32-16-52</a:t>
            </a: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usv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@yro.ru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endParaRPr lang="ru-RU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www.iro.yar.ru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650875" eaLnBrk="1" fontAlgn="auto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Страничка ЦИБО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17637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71148" y="554038"/>
            <a:ext cx="54213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5268" rIns="0" bIns="0" anchor="ctr"/>
          <a:lstStyle>
            <a:lvl1pPr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52463" eaLnBrk="0" hangingPunct="0"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Arial" charset="0"/>
              </a:rPr>
              <a:t>Основн</a:t>
            </a:r>
            <a:r>
              <a:rPr lang="ru-RU" sz="3200" b="1" dirty="0" err="1" smtClean="0">
                <a:solidFill>
                  <a:srgbClr val="C00000"/>
                </a:solidFill>
                <a:latin typeface="Arial" charset="0"/>
              </a:rPr>
              <a:t>ые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 направления </a:t>
            </a:r>
            <a:r>
              <a:rPr lang="en-US" sz="3200" b="1" dirty="0" err="1" smtClean="0">
                <a:solidFill>
                  <a:srgbClr val="C00000"/>
                </a:solidFill>
                <a:latin typeface="Arial" charset="0"/>
              </a:rPr>
              <a:t>деятельност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и</a:t>
            </a:r>
            <a:endParaRPr lang="en-US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9951" y="1556792"/>
            <a:ext cx="86204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/>
          <a:lstStyle>
            <a:lvl1pPr marL="382588" indent="-287338" defTabSz="652463" eaLnBrk="0" hangingPunct="0"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52463" eaLnBrk="0" hangingPunct="0"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52463" eaLnBrk="0" hangingPunct="0"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52463" eaLnBrk="0" hangingPunct="0"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52463" eaLnBrk="0" hangingPunct="0"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</a:pPr>
            <a:r>
              <a:rPr lang="ru-RU" sz="2400" dirty="0">
                <a:latin typeface="Arial" charset="0"/>
              </a:rPr>
              <a:t>Обеспечение реализации процесса информационного и библиотечного обслуживания ГОАУ ЯО </a:t>
            </a:r>
            <a:r>
              <a:rPr lang="ru-RU" sz="2400" dirty="0" smtClean="0">
                <a:latin typeface="Arial" charset="0"/>
              </a:rPr>
              <a:t>ИРО</a:t>
            </a:r>
            <a:endParaRPr lang="ru-RU" sz="2400" dirty="0">
              <a:latin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</a:pPr>
            <a:r>
              <a:rPr lang="ru-RU" sz="2400" dirty="0">
                <a:latin typeface="Arial" charset="0"/>
              </a:rPr>
              <a:t>Повышение квалификации библиотечных работников образовательных учреждений РСО</a:t>
            </a:r>
          </a:p>
          <a:p>
            <a:pPr marL="342900" indent="-342900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</a:pPr>
            <a:r>
              <a:rPr lang="ru-RU" sz="2400" dirty="0" smtClean="0">
                <a:latin typeface="Arial" charset="0"/>
              </a:rPr>
              <a:t>Организация </a:t>
            </a:r>
            <a:r>
              <a:rPr lang="ru-RU" sz="2400" dirty="0">
                <a:latin typeface="Arial" charset="0"/>
              </a:rPr>
              <a:t>взаимодействия структурных подразделений ИРО с региональными и федеральными издательствами</a:t>
            </a:r>
          </a:p>
          <a:p>
            <a:pPr marL="342900" indent="-342900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</a:pPr>
            <a:r>
              <a:rPr lang="ru-RU" sz="2400" dirty="0" smtClean="0">
                <a:latin typeface="Arial" charset="0"/>
              </a:rPr>
              <a:t>Научно-методическая деятельность (разработка НМП)</a:t>
            </a:r>
            <a:endParaRPr lang="ru-RU" sz="2400" dirty="0">
              <a:latin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</a:pPr>
            <a:r>
              <a:rPr lang="ru-RU" sz="2400" dirty="0">
                <a:latin typeface="Arial" charset="0"/>
              </a:rPr>
              <a:t>Информационно-методическое сопровождение деятельности библиотечных работников </a:t>
            </a:r>
            <a:r>
              <a:rPr lang="ru-RU" sz="2400" dirty="0" smtClean="0">
                <a:latin typeface="Arial" charset="0"/>
              </a:rPr>
              <a:t>РСО</a:t>
            </a:r>
            <a:endParaRPr lang="ru-RU" sz="2400" dirty="0">
              <a:latin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</a:pPr>
            <a:endParaRPr lang="ru-RU" sz="2400" dirty="0">
              <a:latin typeface="Arial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779096" cy="687089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Ресурсы ЦИБО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6524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64" y="1268760"/>
            <a:ext cx="271938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268760"/>
            <a:ext cx="49685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000" dirty="0">
                <a:latin typeface="Arial" charset="0"/>
              </a:rPr>
              <a:t>Основной фонд (55938 экз.) включает книги по всем отраслям знаний, учебники. Уникальный фонд редкой литературы</a:t>
            </a: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000" dirty="0">
                <a:latin typeface="Arial" charset="0"/>
              </a:rPr>
              <a:t>Более 100 наименований периодических изданий (2590 экз.), среди которых научно-практические, научно-методические, нормативно-правовые издания</a:t>
            </a: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000" dirty="0" err="1">
                <a:latin typeface="Arial" charset="0"/>
              </a:rPr>
              <a:t>Медиатека</a:t>
            </a:r>
            <a:r>
              <a:rPr lang="ru-RU" sz="2000" dirty="0">
                <a:latin typeface="Arial" charset="0"/>
              </a:rPr>
              <a:t> (2058 экз.): электронные приложения к журналам, издания Ярославского регионального информационно-методического центра, аудиокниги</a:t>
            </a:r>
          </a:p>
        </p:txBody>
      </p:sp>
    </p:spTree>
    <p:extLst>
      <p:ext uri="{BB962C8B-B14F-4D97-AF65-F5344CB8AC3E}">
        <p14:creationId xmlns:p14="http://schemas.microsoft.com/office/powerpoint/2010/main" val="3284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v\Desktop\WP_20141009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5550743" cy="31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39552" y="1528961"/>
            <a:ext cx="82296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400" dirty="0" smtClean="0">
                <a:latin typeface="Arial" charset="0"/>
              </a:rPr>
              <a:t>Компьютеры </a:t>
            </a:r>
            <a:r>
              <a:rPr lang="ru-RU" sz="2400" dirty="0">
                <a:latin typeface="Arial" charset="0"/>
              </a:rPr>
              <a:t>с выходом в Интернет – </a:t>
            </a:r>
            <a:r>
              <a:rPr lang="ru-RU" sz="2400" dirty="0" err="1" smtClean="0">
                <a:latin typeface="Arial" charset="0"/>
              </a:rPr>
              <a:t>Wi-fi</a:t>
            </a:r>
            <a:endParaRPr lang="ru-RU" sz="2400" dirty="0" smtClean="0">
              <a:latin typeface="Arial" charset="0"/>
            </a:endParaRP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400" dirty="0" smtClean="0">
                <a:latin typeface="Arial" charset="0"/>
              </a:rPr>
              <a:t>Множительная техника</a:t>
            </a:r>
            <a:endParaRPr lang="ru-RU" sz="2400" dirty="0">
              <a:latin typeface="Arial" charset="0"/>
            </a:endParaRP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400" dirty="0">
                <a:latin typeface="Arial" charset="0"/>
              </a:rPr>
              <a:t>Рабочие места для пользователей</a:t>
            </a: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endParaRPr lang="ru-RU" sz="240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9388" y="476250"/>
            <a:ext cx="8229600" cy="72050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Материально-техническое </a:t>
            </a:r>
            <a:br>
              <a:rPr lang="ru-RU" sz="32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обеспечение 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541834" y="1052736"/>
            <a:ext cx="8229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предоставление </a:t>
            </a:r>
            <a:r>
              <a:rPr lang="ru-RU" dirty="0">
                <a:latin typeface="Arial" charset="0"/>
              </a:rPr>
              <a:t>информации о наличии в фондах конкретных </a:t>
            </a:r>
            <a:r>
              <a:rPr lang="ru-RU" dirty="0" smtClean="0">
                <a:latin typeface="Arial" charset="0"/>
              </a:rPr>
              <a:t>документов;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предоставление </a:t>
            </a:r>
            <a:r>
              <a:rPr lang="ru-RU" dirty="0">
                <a:latin typeface="Arial" charset="0"/>
              </a:rPr>
              <a:t>информации о составе фондов через систему каталогов и другие формы библиотечной информации: организация книжных выставок, составление библиографических списков и др.;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предоставление </a:t>
            </a:r>
            <a:r>
              <a:rPr lang="ru-RU" dirty="0">
                <a:latin typeface="Arial" charset="0"/>
              </a:rPr>
              <a:t>справочной и консультационной помощи в поиске и выборе источников информации, включая Интернет;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формирование </a:t>
            </a:r>
            <a:r>
              <a:rPr lang="ru-RU" dirty="0">
                <a:latin typeface="Arial" charset="0"/>
              </a:rPr>
              <a:t>тематических подборок материалов по запросам пользователей;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предоставление </a:t>
            </a:r>
            <a:r>
              <a:rPr lang="ru-RU" dirty="0">
                <a:latin typeface="Arial" charset="0"/>
              </a:rPr>
              <a:t>во временное пользование документов из фонда, как на дом, так и в читальном зале;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предоставление </a:t>
            </a:r>
            <a:r>
              <a:rPr lang="ru-RU" dirty="0">
                <a:latin typeface="Arial" charset="0"/>
              </a:rPr>
              <a:t>места для работы в библиотеке с оснащением специальным оборудованием, включая доступ к сети Интернет;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помощь в составлении </a:t>
            </a:r>
            <a:r>
              <a:rPr lang="ru-RU" dirty="0">
                <a:latin typeface="Arial" charset="0"/>
              </a:rPr>
              <a:t>библиографических списков и справок по запросам пользователей;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пользование </a:t>
            </a:r>
            <a:r>
              <a:rPr lang="ru-RU" dirty="0">
                <a:latin typeface="Arial" charset="0"/>
              </a:rPr>
              <a:t>материалами медиатеки;</a:t>
            </a:r>
          </a:p>
          <a:p>
            <a:pPr defTabSz="652463" eaLnBrk="1" hangingPunct="1">
              <a:spcBef>
                <a:spcPts val="6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dirty="0" smtClean="0">
                <a:latin typeface="Arial" charset="0"/>
              </a:rPr>
              <a:t>информационные </a:t>
            </a:r>
            <a:r>
              <a:rPr lang="ru-RU" dirty="0">
                <a:latin typeface="Arial" charset="0"/>
              </a:rPr>
              <a:t>рассылки по новым поступлениям</a:t>
            </a:r>
            <a:r>
              <a:rPr lang="ru-RU" dirty="0" smtClean="0">
                <a:latin typeface="Arial" charset="0"/>
              </a:rPr>
              <a:t>.</a:t>
            </a:r>
            <a:endParaRPr lang="ru-RU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97471" y="154534"/>
            <a:ext cx="7200800" cy="75418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Предоставляемые услуги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465981" y="1745432"/>
            <a:ext cx="8229600" cy="4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endParaRPr lang="ru-RU" sz="240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9388" y="476250"/>
            <a:ext cx="8229600" cy="72050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/>
            </a:pP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Поиск электронных ресурсов в Интернет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3" y="1484784"/>
            <a:ext cx="78517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492646" y="1196752"/>
            <a:ext cx="8229600" cy="43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endParaRPr lang="ru-RU" sz="1600" dirty="0">
              <a:latin typeface="Arial" charset="0"/>
            </a:endParaRP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800" dirty="0" smtClean="0">
                <a:latin typeface="Arial" charset="0"/>
              </a:rPr>
              <a:t>Ксерокопирование, сканирование документов</a:t>
            </a:r>
            <a:endParaRPr lang="ru-RU" sz="2800" dirty="0">
              <a:latin typeface="Arial" charset="0"/>
            </a:endParaRP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800" dirty="0" smtClean="0">
                <a:latin typeface="Arial" charset="0"/>
              </a:rPr>
              <a:t>Распечатка </a:t>
            </a:r>
            <a:r>
              <a:rPr lang="ru-RU" sz="2800" dirty="0">
                <a:latin typeface="Arial" charset="0"/>
              </a:rPr>
              <a:t>документов с ПК, с различных видов </a:t>
            </a:r>
            <a:r>
              <a:rPr lang="ru-RU" sz="2800" dirty="0" smtClean="0">
                <a:latin typeface="Arial" charset="0"/>
              </a:rPr>
              <a:t>носителей</a:t>
            </a:r>
          </a:p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r>
              <a:rPr lang="ru-RU" sz="2800" dirty="0">
                <a:latin typeface="Arial" charset="0"/>
              </a:rPr>
              <a:t>Составление библиографических описаний в соответствии с ГОСТ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97471" y="154534"/>
            <a:ext cx="7200800" cy="89820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Дополнительные 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возможные) услуги</a:t>
            </a:r>
          </a:p>
        </p:txBody>
      </p:sp>
    </p:spTree>
    <p:extLst>
      <p:ext uri="{BB962C8B-B14F-4D97-AF65-F5344CB8AC3E}">
        <p14:creationId xmlns:p14="http://schemas.microsoft.com/office/powerpoint/2010/main" val="1793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492646" y="1412776"/>
            <a:ext cx="8229600" cy="46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endParaRPr lang="ru-RU" sz="1600" dirty="0"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97471" y="154534"/>
            <a:ext cx="7200800" cy="89820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Информационная поддержка образовательного процесса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7" t="7666" r="22555" b="7384"/>
          <a:stretch/>
        </p:blipFill>
        <p:spPr bwMode="auto">
          <a:xfrm>
            <a:off x="1475656" y="1268760"/>
            <a:ext cx="5648325" cy="496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492646" y="1412776"/>
            <a:ext cx="8229600" cy="46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52463" eaLnBrk="1" hangingPunct="1">
              <a:spcBef>
                <a:spcPts val="1800"/>
              </a:spcBef>
              <a:buClr>
                <a:srgbClr val="CC3300"/>
              </a:buClr>
              <a:buSzPct val="120000"/>
              <a:buFontTx/>
              <a:buChar char="•"/>
              <a:tabLst>
                <a:tab pos="382588" algn="l"/>
                <a:tab pos="1033463" algn="l"/>
                <a:tab pos="1685925" algn="l"/>
                <a:tab pos="2338388" algn="l"/>
                <a:tab pos="2990850" algn="l"/>
                <a:tab pos="3643313" algn="l"/>
                <a:tab pos="4295775" algn="l"/>
                <a:tab pos="4948238" algn="l"/>
                <a:tab pos="5600700" algn="l"/>
                <a:tab pos="6253163" algn="l"/>
                <a:tab pos="6905625" algn="l"/>
                <a:tab pos="7556500" algn="l"/>
                <a:tab pos="8208963" algn="l"/>
                <a:tab pos="8861425" algn="l"/>
                <a:tab pos="9513888" algn="l"/>
                <a:tab pos="10166350" algn="l"/>
              </a:tabLs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47638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97471" y="349412"/>
            <a:ext cx="7200800" cy="89820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650875" algn="l"/>
                <a:tab pos="1303338" algn="l"/>
                <a:tab pos="1955800" algn="l"/>
                <a:tab pos="2608263" algn="l"/>
                <a:tab pos="3260725" algn="l"/>
                <a:tab pos="3913188" algn="l"/>
                <a:tab pos="4565650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31300" algn="l"/>
                <a:tab pos="9783763" algn="l"/>
              </a:tabLst>
              <a:defRPr/>
            </a:pP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Виртуальные выставки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7392" r="24514" b="23610"/>
          <a:stretch/>
        </p:blipFill>
        <p:spPr bwMode="auto">
          <a:xfrm>
            <a:off x="899592" y="1247614"/>
            <a:ext cx="7128792" cy="50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6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2490</TotalTime>
  <Words>285</Words>
  <Application>Microsoft Office PowerPoint</Application>
  <PresentationFormat>Экран (4:3)</PresentationFormat>
  <Paragraphs>51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Ресурсы ЦИБО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bereznaya</dc:creator>
  <cp:lastModifiedBy>Светлана Владимировна Успенская</cp:lastModifiedBy>
  <cp:revision>206</cp:revision>
  <dcterms:created xsi:type="dcterms:W3CDTF">2011-12-14T06:49:38Z</dcterms:created>
  <dcterms:modified xsi:type="dcterms:W3CDTF">2015-02-05T11:22:47Z</dcterms:modified>
</cp:coreProperties>
</file>