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6" r:id="rId3"/>
    <p:sldId id="261" r:id="rId4"/>
    <p:sldId id="260" r:id="rId5"/>
    <p:sldId id="268" r:id="rId6"/>
    <p:sldId id="269" r:id="rId7"/>
    <p:sldId id="272" r:id="rId8"/>
    <p:sldId id="271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96" y="-7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4119B0-1AC2-4CCE-AC0B-7398F91AF1AA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871B9E-A053-429B-AABE-48E2B44650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944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1"/>
          <p:cNvSpPr txBox="1">
            <a:spLocks noGrp="1" noChangeArrowheads="1"/>
          </p:cNvSpPr>
          <p:nvPr/>
        </p:nvSpPr>
        <p:spPr bwMode="auto">
          <a:xfrm>
            <a:off x="3881438" y="8685213"/>
            <a:ext cx="2968625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21674404-137B-44C6-807E-0034ED8B5453}" type="slidenum">
              <a:rPr lang="ru-RU" sz="1200">
                <a:solidFill>
                  <a:srgbClr val="000000"/>
                </a:solidFill>
                <a:latin typeface="Times New Roman" pitchFamily="18" charset="0"/>
              </a:rPr>
              <a:pPr algn="r" eaLnBrk="1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1</a:t>
            </a:fld>
            <a:endParaRPr lang="ru-RU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6627" name="Text Box 1"/>
          <p:cNvSpPr txBox="1">
            <a:spLocks noChangeArrowheads="1"/>
          </p:cNvSpPr>
          <p:nvPr/>
        </p:nvSpPr>
        <p:spPr bwMode="auto">
          <a:xfrm>
            <a:off x="3881438" y="8686800"/>
            <a:ext cx="2974975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F0872D3D-8212-4F4F-BFAC-85082D9C3AA9}" type="slidenum">
              <a:rPr lang="ru-RU" sz="1200">
                <a:solidFill>
                  <a:srgbClr val="000000"/>
                </a:solidFill>
                <a:latin typeface="Times New Roman" pitchFamily="18" charset="0"/>
              </a:rPr>
              <a:pPr algn="r" eaLnBrk="1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1</a:t>
            </a:fld>
            <a:endParaRPr lang="ru-RU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6628" name="Text Box 2"/>
          <p:cNvSpPr txBox="1">
            <a:spLocks noChangeArrowheads="1"/>
          </p:cNvSpPr>
          <p:nvPr/>
        </p:nvSpPr>
        <p:spPr bwMode="auto">
          <a:xfrm>
            <a:off x="1003300" y="695325"/>
            <a:ext cx="4849813" cy="3427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>
            <a:lvl1pPr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16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1"/>
          <p:cNvSpPr txBox="1">
            <a:spLocks noGrp="1" noChangeArrowheads="1"/>
          </p:cNvSpPr>
          <p:nvPr/>
        </p:nvSpPr>
        <p:spPr bwMode="auto">
          <a:xfrm>
            <a:off x="3881438" y="8685213"/>
            <a:ext cx="2968625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DBEE1EE5-1DC2-418D-9294-0F83D050EE50}" type="slidenum">
              <a:rPr lang="ru-RU" sz="1200">
                <a:solidFill>
                  <a:srgbClr val="000000"/>
                </a:solidFill>
                <a:latin typeface="Times New Roman" pitchFamily="18" charset="0"/>
              </a:rPr>
              <a:pPr algn="r" eaLnBrk="1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10</a:t>
            </a:fld>
            <a:endParaRPr lang="ru-RU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7651" name="Text Box 1"/>
          <p:cNvSpPr txBox="1">
            <a:spLocks noChangeArrowheads="1"/>
          </p:cNvSpPr>
          <p:nvPr/>
        </p:nvSpPr>
        <p:spPr bwMode="auto">
          <a:xfrm>
            <a:off x="3881438" y="8686800"/>
            <a:ext cx="2974975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44E2FA6C-05BE-419A-A3DC-C27C4D4EEA52}" type="slidenum">
              <a:rPr lang="ru-RU" sz="1200">
                <a:solidFill>
                  <a:srgbClr val="000000"/>
                </a:solidFill>
                <a:latin typeface="Times New Roman" pitchFamily="18" charset="0"/>
              </a:rPr>
              <a:pPr algn="r" eaLnBrk="1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10</a:t>
            </a:fld>
            <a:endParaRPr lang="ru-RU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7652" name="Text Box 2"/>
          <p:cNvSpPr txBox="1">
            <a:spLocks noChangeArrowheads="1"/>
          </p:cNvSpPr>
          <p:nvPr/>
        </p:nvSpPr>
        <p:spPr bwMode="auto">
          <a:xfrm>
            <a:off x="1003300" y="695325"/>
            <a:ext cx="4849813" cy="3427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>
            <a:lvl1pPr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16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1"/>
          <p:cNvSpPr txBox="1">
            <a:spLocks noGrp="1" noChangeArrowheads="1"/>
          </p:cNvSpPr>
          <p:nvPr/>
        </p:nvSpPr>
        <p:spPr bwMode="auto">
          <a:xfrm>
            <a:off x="3881438" y="8685213"/>
            <a:ext cx="2968625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DBEE1EE5-1DC2-418D-9294-0F83D050EE50}" type="slidenum">
              <a:rPr lang="ru-RU" sz="1200">
                <a:solidFill>
                  <a:srgbClr val="000000"/>
                </a:solidFill>
                <a:latin typeface="Times New Roman" pitchFamily="18" charset="0"/>
              </a:rPr>
              <a:pPr algn="r" eaLnBrk="1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2</a:t>
            </a:fld>
            <a:endParaRPr lang="ru-RU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7651" name="Text Box 1"/>
          <p:cNvSpPr txBox="1">
            <a:spLocks noChangeArrowheads="1"/>
          </p:cNvSpPr>
          <p:nvPr/>
        </p:nvSpPr>
        <p:spPr bwMode="auto">
          <a:xfrm>
            <a:off x="3881438" y="8686800"/>
            <a:ext cx="2974975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44E2FA6C-05BE-419A-A3DC-C27C4D4EEA52}" type="slidenum">
              <a:rPr lang="ru-RU" sz="1200">
                <a:solidFill>
                  <a:srgbClr val="000000"/>
                </a:solidFill>
                <a:latin typeface="Times New Roman" pitchFamily="18" charset="0"/>
              </a:rPr>
              <a:pPr algn="r" eaLnBrk="1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2</a:t>
            </a:fld>
            <a:endParaRPr lang="ru-RU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7652" name="Text Box 2"/>
          <p:cNvSpPr txBox="1">
            <a:spLocks noChangeArrowheads="1"/>
          </p:cNvSpPr>
          <p:nvPr/>
        </p:nvSpPr>
        <p:spPr bwMode="auto">
          <a:xfrm>
            <a:off x="1003300" y="695325"/>
            <a:ext cx="4849813" cy="3427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>
            <a:lvl1pPr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16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1"/>
          <p:cNvSpPr txBox="1">
            <a:spLocks noGrp="1" noChangeArrowheads="1"/>
          </p:cNvSpPr>
          <p:nvPr/>
        </p:nvSpPr>
        <p:spPr bwMode="auto">
          <a:xfrm>
            <a:off x="3881438" y="8685213"/>
            <a:ext cx="2968625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DBEE1EE5-1DC2-418D-9294-0F83D050EE50}" type="slidenum">
              <a:rPr lang="ru-RU" sz="1200">
                <a:solidFill>
                  <a:srgbClr val="000000"/>
                </a:solidFill>
                <a:latin typeface="Times New Roman" pitchFamily="18" charset="0"/>
              </a:rPr>
              <a:pPr algn="r" eaLnBrk="1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3</a:t>
            </a:fld>
            <a:endParaRPr lang="ru-RU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7651" name="Text Box 1"/>
          <p:cNvSpPr txBox="1">
            <a:spLocks noChangeArrowheads="1"/>
          </p:cNvSpPr>
          <p:nvPr/>
        </p:nvSpPr>
        <p:spPr bwMode="auto">
          <a:xfrm>
            <a:off x="3881438" y="8686800"/>
            <a:ext cx="2974975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44E2FA6C-05BE-419A-A3DC-C27C4D4EEA52}" type="slidenum">
              <a:rPr lang="ru-RU" sz="1200">
                <a:solidFill>
                  <a:srgbClr val="000000"/>
                </a:solidFill>
                <a:latin typeface="Times New Roman" pitchFamily="18" charset="0"/>
              </a:rPr>
              <a:pPr algn="r" eaLnBrk="1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3</a:t>
            </a:fld>
            <a:endParaRPr lang="ru-RU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7652" name="Text Box 2"/>
          <p:cNvSpPr txBox="1">
            <a:spLocks noChangeArrowheads="1"/>
          </p:cNvSpPr>
          <p:nvPr/>
        </p:nvSpPr>
        <p:spPr bwMode="auto">
          <a:xfrm>
            <a:off x="1003300" y="695325"/>
            <a:ext cx="4849813" cy="3427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>
            <a:lvl1pPr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16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1"/>
          <p:cNvSpPr txBox="1">
            <a:spLocks noGrp="1" noChangeArrowheads="1"/>
          </p:cNvSpPr>
          <p:nvPr/>
        </p:nvSpPr>
        <p:spPr bwMode="auto">
          <a:xfrm>
            <a:off x="3881438" y="8685213"/>
            <a:ext cx="2968625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DBEE1EE5-1DC2-418D-9294-0F83D050EE50}" type="slidenum">
              <a:rPr lang="ru-RU" sz="1200">
                <a:solidFill>
                  <a:srgbClr val="000000"/>
                </a:solidFill>
                <a:latin typeface="Times New Roman" pitchFamily="18" charset="0"/>
              </a:rPr>
              <a:pPr algn="r" eaLnBrk="1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4</a:t>
            </a:fld>
            <a:endParaRPr lang="ru-RU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7651" name="Text Box 1"/>
          <p:cNvSpPr txBox="1">
            <a:spLocks noChangeArrowheads="1"/>
          </p:cNvSpPr>
          <p:nvPr/>
        </p:nvSpPr>
        <p:spPr bwMode="auto">
          <a:xfrm>
            <a:off x="3881438" y="8686800"/>
            <a:ext cx="2974975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44E2FA6C-05BE-419A-A3DC-C27C4D4EEA52}" type="slidenum">
              <a:rPr lang="ru-RU" sz="1200">
                <a:solidFill>
                  <a:srgbClr val="000000"/>
                </a:solidFill>
                <a:latin typeface="Times New Roman" pitchFamily="18" charset="0"/>
              </a:rPr>
              <a:pPr algn="r" eaLnBrk="1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4</a:t>
            </a:fld>
            <a:endParaRPr lang="ru-RU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7652" name="Text Box 2"/>
          <p:cNvSpPr txBox="1">
            <a:spLocks noChangeArrowheads="1"/>
          </p:cNvSpPr>
          <p:nvPr/>
        </p:nvSpPr>
        <p:spPr bwMode="auto">
          <a:xfrm>
            <a:off x="1003300" y="695325"/>
            <a:ext cx="4849813" cy="3427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>
            <a:lvl1pPr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16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1"/>
          <p:cNvSpPr txBox="1">
            <a:spLocks noGrp="1" noChangeArrowheads="1"/>
          </p:cNvSpPr>
          <p:nvPr/>
        </p:nvSpPr>
        <p:spPr bwMode="auto">
          <a:xfrm>
            <a:off x="3881438" y="8685213"/>
            <a:ext cx="2968625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DBEE1EE5-1DC2-418D-9294-0F83D050EE50}" type="slidenum">
              <a:rPr lang="ru-RU" sz="1200">
                <a:solidFill>
                  <a:srgbClr val="000000"/>
                </a:solidFill>
                <a:latin typeface="Times New Roman" pitchFamily="18" charset="0"/>
              </a:rPr>
              <a:pPr algn="r" eaLnBrk="1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5</a:t>
            </a:fld>
            <a:endParaRPr lang="ru-RU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7651" name="Text Box 1"/>
          <p:cNvSpPr txBox="1">
            <a:spLocks noChangeArrowheads="1"/>
          </p:cNvSpPr>
          <p:nvPr/>
        </p:nvSpPr>
        <p:spPr bwMode="auto">
          <a:xfrm>
            <a:off x="3881438" y="8686800"/>
            <a:ext cx="2974975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44E2FA6C-05BE-419A-A3DC-C27C4D4EEA52}" type="slidenum">
              <a:rPr lang="ru-RU" sz="1200">
                <a:solidFill>
                  <a:srgbClr val="000000"/>
                </a:solidFill>
                <a:latin typeface="Times New Roman" pitchFamily="18" charset="0"/>
              </a:rPr>
              <a:pPr algn="r" eaLnBrk="1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5</a:t>
            </a:fld>
            <a:endParaRPr lang="ru-RU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7652" name="Text Box 2"/>
          <p:cNvSpPr txBox="1">
            <a:spLocks noChangeArrowheads="1"/>
          </p:cNvSpPr>
          <p:nvPr/>
        </p:nvSpPr>
        <p:spPr bwMode="auto">
          <a:xfrm>
            <a:off x="1003300" y="695325"/>
            <a:ext cx="4849813" cy="3427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>
            <a:lvl1pPr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16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1"/>
          <p:cNvSpPr txBox="1">
            <a:spLocks noGrp="1" noChangeArrowheads="1"/>
          </p:cNvSpPr>
          <p:nvPr/>
        </p:nvSpPr>
        <p:spPr bwMode="auto">
          <a:xfrm>
            <a:off x="3881438" y="8685213"/>
            <a:ext cx="2968625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DBEE1EE5-1DC2-418D-9294-0F83D050EE50}" type="slidenum">
              <a:rPr lang="ru-RU" sz="1200">
                <a:solidFill>
                  <a:srgbClr val="000000"/>
                </a:solidFill>
                <a:latin typeface="Times New Roman" pitchFamily="18" charset="0"/>
              </a:rPr>
              <a:pPr algn="r" eaLnBrk="1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6</a:t>
            </a:fld>
            <a:endParaRPr lang="ru-RU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7651" name="Text Box 1"/>
          <p:cNvSpPr txBox="1">
            <a:spLocks noChangeArrowheads="1"/>
          </p:cNvSpPr>
          <p:nvPr/>
        </p:nvSpPr>
        <p:spPr bwMode="auto">
          <a:xfrm>
            <a:off x="3881438" y="8686800"/>
            <a:ext cx="2974975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44E2FA6C-05BE-419A-A3DC-C27C4D4EEA52}" type="slidenum">
              <a:rPr lang="ru-RU" sz="1200">
                <a:solidFill>
                  <a:srgbClr val="000000"/>
                </a:solidFill>
                <a:latin typeface="Times New Roman" pitchFamily="18" charset="0"/>
              </a:rPr>
              <a:pPr algn="r" eaLnBrk="1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6</a:t>
            </a:fld>
            <a:endParaRPr lang="ru-RU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7652" name="Text Box 2"/>
          <p:cNvSpPr txBox="1">
            <a:spLocks noChangeArrowheads="1"/>
          </p:cNvSpPr>
          <p:nvPr/>
        </p:nvSpPr>
        <p:spPr bwMode="auto">
          <a:xfrm>
            <a:off x="1003300" y="695325"/>
            <a:ext cx="4849813" cy="3427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>
            <a:lvl1pPr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16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1"/>
          <p:cNvSpPr txBox="1">
            <a:spLocks noGrp="1" noChangeArrowheads="1"/>
          </p:cNvSpPr>
          <p:nvPr/>
        </p:nvSpPr>
        <p:spPr bwMode="auto">
          <a:xfrm>
            <a:off x="3881438" y="8685213"/>
            <a:ext cx="2968625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DBEE1EE5-1DC2-418D-9294-0F83D050EE50}" type="slidenum">
              <a:rPr lang="ru-RU" sz="1200">
                <a:solidFill>
                  <a:srgbClr val="000000"/>
                </a:solidFill>
                <a:latin typeface="Times New Roman" pitchFamily="18" charset="0"/>
              </a:rPr>
              <a:pPr algn="r" eaLnBrk="1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7</a:t>
            </a:fld>
            <a:endParaRPr lang="ru-RU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7651" name="Text Box 1"/>
          <p:cNvSpPr txBox="1">
            <a:spLocks noChangeArrowheads="1"/>
          </p:cNvSpPr>
          <p:nvPr/>
        </p:nvSpPr>
        <p:spPr bwMode="auto">
          <a:xfrm>
            <a:off x="3881438" y="8686800"/>
            <a:ext cx="2974975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44E2FA6C-05BE-419A-A3DC-C27C4D4EEA52}" type="slidenum">
              <a:rPr lang="ru-RU" sz="1200">
                <a:solidFill>
                  <a:srgbClr val="000000"/>
                </a:solidFill>
                <a:latin typeface="Times New Roman" pitchFamily="18" charset="0"/>
              </a:rPr>
              <a:pPr algn="r" eaLnBrk="1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7</a:t>
            </a:fld>
            <a:endParaRPr lang="ru-RU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7652" name="Text Box 2"/>
          <p:cNvSpPr txBox="1">
            <a:spLocks noChangeArrowheads="1"/>
          </p:cNvSpPr>
          <p:nvPr/>
        </p:nvSpPr>
        <p:spPr bwMode="auto">
          <a:xfrm>
            <a:off x="1003300" y="695325"/>
            <a:ext cx="4849813" cy="3427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>
            <a:lvl1pPr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16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1"/>
          <p:cNvSpPr txBox="1">
            <a:spLocks noGrp="1" noChangeArrowheads="1"/>
          </p:cNvSpPr>
          <p:nvPr/>
        </p:nvSpPr>
        <p:spPr bwMode="auto">
          <a:xfrm>
            <a:off x="3881438" y="8685213"/>
            <a:ext cx="2968625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DBEE1EE5-1DC2-418D-9294-0F83D050EE50}" type="slidenum">
              <a:rPr lang="ru-RU" sz="1200">
                <a:solidFill>
                  <a:srgbClr val="000000"/>
                </a:solidFill>
                <a:latin typeface="Times New Roman" pitchFamily="18" charset="0"/>
              </a:rPr>
              <a:pPr algn="r" eaLnBrk="1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8</a:t>
            </a:fld>
            <a:endParaRPr lang="ru-RU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7651" name="Text Box 1"/>
          <p:cNvSpPr txBox="1">
            <a:spLocks noChangeArrowheads="1"/>
          </p:cNvSpPr>
          <p:nvPr/>
        </p:nvSpPr>
        <p:spPr bwMode="auto">
          <a:xfrm>
            <a:off x="3881438" y="8686800"/>
            <a:ext cx="2974975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44E2FA6C-05BE-419A-A3DC-C27C4D4EEA52}" type="slidenum">
              <a:rPr lang="ru-RU" sz="1200">
                <a:solidFill>
                  <a:srgbClr val="000000"/>
                </a:solidFill>
                <a:latin typeface="Times New Roman" pitchFamily="18" charset="0"/>
              </a:rPr>
              <a:pPr algn="r" eaLnBrk="1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8</a:t>
            </a:fld>
            <a:endParaRPr lang="ru-RU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7652" name="Text Box 2"/>
          <p:cNvSpPr txBox="1">
            <a:spLocks noChangeArrowheads="1"/>
          </p:cNvSpPr>
          <p:nvPr/>
        </p:nvSpPr>
        <p:spPr bwMode="auto">
          <a:xfrm>
            <a:off x="1003300" y="695325"/>
            <a:ext cx="4849813" cy="3427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>
            <a:lvl1pPr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16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1"/>
          <p:cNvSpPr txBox="1">
            <a:spLocks noGrp="1" noChangeArrowheads="1"/>
          </p:cNvSpPr>
          <p:nvPr/>
        </p:nvSpPr>
        <p:spPr bwMode="auto">
          <a:xfrm>
            <a:off x="3881438" y="8685213"/>
            <a:ext cx="2968625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DBEE1EE5-1DC2-418D-9294-0F83D050EE50}" type="slidenum">
              <a:rPr lang="ru-RU" sz="1200">
                <a:solidFill>
                  <a:srgbClr val="000000"/>
                </a:solidFill>
                <a:latin typeface="Times New Roman" pitchFamily="18" charset="0"/>
              </a:rPr>
              <a:pPr algn="r" eaLnBrk="1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9</a:t>
            </a:fld>
            <a:endParaRPr lang="ru-RU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7651" name="Text Box 1"/>
          <p:cNvSpPr txBox="1">
            <a:spLocks noChangeArrowheads="1"/>
          </p:cNvSpPr>
          <p:nvPr/>
        </p:nvSpPr>
        <p:spPr bwMode="auto">
          <a:xfrm>
            <a:off x="3881438" y="8686800"/>
            <a:ext cx="2974975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44E2FA6C-05BE-419A-A3DC-C27C4D4EEA52}" type="slidenum">
              <a:rPr lang="ru-RU" sz="1200">
                <a:solidFill>
                  <a:srgbClr val="000000"/>
                </a:solidFill>
                <a:latin typeface="Times New Roman" pitchFamily="18" charset="0"/>
              </a:rPr>
              <a:pPr algn="r" eaLnBrk="1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9</a:t>
            </a:fld>
            <a:endParaRPr lang="ru-RU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7652" name="Text Box 2"/>
          <p:cNvSpPr txBox="1">
            <a:spLocks noChangeArrowheads="1"/>
          </p:cNvSpPr>
          <p:nvPr/>
        </p:nvSpPr>
        <p:spPr bwMode="auto">
          <a:xfrm>
            <a:off x="1003300" y="695325"/>
            <a:ext cx="4849813" cy="3427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>
            <a:lvl1pPr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16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docviewer.yandex.ru/?url=http://www.ifla.org/files/assets/school-libraries-resource-centers/publications/school-library-guidelines/school-library-guidelines-ru.pdf&amp;name=school-library-guidelines-ru.pdf&amp;lang=ru&amp;c=564f19e366ec" TargetMode="External"/><Relationship Id="rId3" Type="http://schemas.openxmlformats.org/officeDocument/2006/relationships/hyperlink" Target="http://www.un.org/ru/documents/decl_conv/conventions/childcon" TargetMode="External"/><Relationship Id="rId7" Type="http://schemas.openxmlformats.org/officeDocument/2006/relationships/hyperlink" Target="https://docviewer.yandex.ru/?url=http://www.soub.ru/images/stories/uploads/Rekomendacii-po-bibliotechnomu-obsluzhivaniyu-podrostkov-i-molodezhi.doc&amp;name=Rekomendacii-po-bibliotechnomu-obsluzhivaniyu-podrostkov-i-molodezhi.doc&amp;lang=ru&amp;c=5652baa6bb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docviewer.yandex.ru/?url=http://mcbs.ru/files/documents/Documents/manifest_ifla-unesco_ob_internet.pdf&amp;name=manifest_ifla-unesco_ob_internet.pdf&amp;lang=ru&amp;c=564f1968da49" TargetMode="External"/><Relationship Id="rId5" Type="http://schemas.openxmlformats.org/officeDocument/2006/relationships/hyperlink" Target="https://docviewer.yandex.ru/?url=http://14school71.ru/wp-content/img/manivest.doc&amp;name=manivest.doc&amp;lang=ru&amp;c=5652ba9d444f" TargetMode="External"/><Relationship Id="rId4" Type="http://schemas.openxmlformats.org/officeDocument/2006/relationships/hyperlink" Target="https://docviewer.yandex.ru/?url=http://www.ifap.ru/ofdocs/ifla/ifla01.pdf&amp;name=ifla01.pdf&amp;lang=ru&amp;c=564f167cb70e" TargetMode="External"/><Relationship Id="rId9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docs.cntd.ru/document/9010116" TargetMode="External"/><Relationship Id="rId3" Type="http://schemas.openxmlformats.org/officeDocument/2006/relationships/hyperlink" Target="http://docs.cntd.ru/document/9010022" TargetMode="External"/><Relationship Id="rId7" Type="http://schemas.openxmlformats.org/officeDocument/2006/relationships/hyperlink" Target="http://stgkrf.ru/chast-4/razdel-7/glava-70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ocs.cntd.ru/document/902254151" TargetMode="External"/><Relationship Id="rId5" Type="http://schemas.openxmlformats.org/officeDocument/2006/relationships/hyperlink" Target="http://docs.cntd.ru/document/901990051" TargetMode="External"/><Relationship Id="rId10" Type="http://schemas.openxmlformats.org/officeDocument/2006/relationships/image" Target="../media/image2.jpeg"/><Relationship Id="rId4" Type="http://schemas.openxmlformats.org/officeDocument/2006/relationships/hyperlink" Target="http://www.zakonrf.info/zakon-o-personalnyh-dannyh/" TargetMode="External"/><Relationship Id="rId9" Type="http://schemas.openxmlformats.org/officeDocument/2006/relationships/hyperlink" Target="http://docs.cntd.ru/document/901713538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docviewer.yandex.ru/?url=http://www.nbchr.ru/PDF/bibl5.pdf&amp;name=bibl5.pdf&amp;lang=ru&amp;c=564f2381f2a1" TargetMode="External"/><Relationship Id="rId3" Type="http://schemas.openxmlformats.org/officeDocument/2006/relationships/hyperlink" Target="http://stgkrf.ru/chast-4/razdel-7/glava-70" TargetMode="External"/><Relationship Id="rId7" Type="http://schemas.openxmlformats.org/officeDocument/2006/relationships/hyperlink" Target="https://docviewer.yandex.ru/?url=http://www.booksite.ru/forum/feder/30_03_2011.pdf&amp;name=30_03_2011.pdf&amp;lang=ru&amp;c=564f2175f32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rg.ru/2013/05/22/fond-dok.html" TargetMode="External"/><Relationship Id="rId5" Type="http://schemas.openxmlformats.org/officeDocument/2006/relationships/hyperlink" Target="http://docs.cntd.ru/document/9011861" TargetMode="External"/><Relationship Id="rId10" Type="http://schemas.openxmlformats.org/officeDocument/2006/relationships/hyperlink" Target="https://docviewer.yandex.ru/?url=http://rusla.ru/rsba/politic/files/Koncepcia_2015.pdf&amp;name=Koncepcia_2015.pdf&amp;lang=ru&amp;c=564f2486f425" TargetMode="External"/><Relationship Id="rId4" Type="http://schemas.openxmlformats.org/officeDocument/2006/relationships/image" Target="../media/image2.jpeg"/><Relationship Id="rId9" Type="http://schemas.openxmlformats.org/officeDocument/2006/relationships/hyperlink" Target="https://docviewer.yandex.ru/?url=http://www.rba.ru/content/about/doc/koncept_bibl.pdf&amp;name=koncept_bibl.pdf&amp;lang=ru&amp;c=564f2380e297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docs.cntd.ru/gost" TargetMode="External"/><Relationship Id="rId3" Type="http://schemas.openxmlformats.org/officeDocument/2006/relationships/image" Target="../media/image2.jpeg"/><Relationship Id="rId7" Type="http://schemas.openxmlformats.org/officeDocument/2006/relationships/hyperlink" Target="http://docs.cntd.ru/document/902396384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ocs.cntd.ru/document/901898448" TargetMode="External"/><Relationship Id="rId11" Type="http://schemas.openxmlformats.org/officeDocument/2006/relationships/hyperlink" Target="http://www.nilc.ru/?p=rpk21" TargetMode="External"/><Relationship Id="rId5" Type="http://schemas.openxmlformats.org/officeDocument/2006/relationships/hyperlink" Target="https://www.consultant.ru/document/cons_doc_LAW_1870/" TargetMode="External"/><Relationship Id="rId10" Type="http://schemas.openxmlformats.org/officeDocument/2006/relationships/hyperlink" Target="http://www.nilc.ru/?p=rpk11" TargetMode="External"/><Relationship Id="rId4" Type="http://schemas.openxmlformats.org/officeDocument/2006/relationships/hyperlink" Target="http://www.rba.ru/content/about/doc/codex.php" TargetMode="External"/><Relationship Id="rId9" Type="http://schemas.openxmlformats.org/officeDocument/2006/relationships/hyperlink" Target="http://docs.cntd.ru/document/gost-7-0-99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&#1092;&#1094;&#1087;&#1088;&#1086;.&#1088;&#1092;/" TargetMode="External"/><Relationship Id="rId3" Type="http://schemas.openxmlformats.org/officeDocument/2006/relationships/hyperlink" Target="http://www.zakonrf.info/zakon-ob-obrazovanii-v-rf/" TargetMode="External"/><Relationship Id="rId7" Type="http://schemas.openxmlformats.org/officeDocument/2006/relationships/hyperlink" Target="http://docs.cntd.ru/document/902239462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ocs.cntd.ru/document/902233884" TargetMode="External"/><Relationship Id="rId5" Type="http://schemas.openxmlformats.org/officeDocument/2006/relationships/hyperlink" Target="http://base.garant.ru/194365/" TargetMode="External"/><Relationship Id="rId4" Type="http://schemas.openxmlformats.org/officeDocument/2006/relationships/hyperlink" Target="https://docviewer.yandex.ru/?url=http://elabuga.egpu.ru/legal/%D0%9A%D0%9E%D0%9D%D0%A6%D0%95%D0%9F%D0%A6%D0%98%D0%AF.doc&amp;name=%D0%9A%D0%9E%D0%9D%D0%A6%D0%95%D0%9F%D0%A6%D0%98%D0%AF.doc&amp;lang=ru&amp;c=5652bf654e8b" TargetMode="External"/><Relationship Id="rId9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docs.cntd.ru/document/420219217" TargetMode="External"/><Relationship Id="rId3" Type="http://schemas.openxmlformats.org/officeDocument/2006/relationships/hyperlink" Target="http://&#1084;&#1080;&#1085;&#1086;&#1073;&#1088;&#1085;&#1072;&#1091;&#1082;&#1080;.&#1088;&#1092;/%D0%B4%D0%BE%D0%BA%D1%83%D0%BC%D0%B5%D0%BD%D1%82%D1%8B/1450" TargetMode="External"/><Relationship Id="rId7" Type="http://schemas.openxmlformats.org/officeDocument/2006/relationships/hyperlink" Target="http://docs.cntd.ru/document/420277810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ocs.cntd.ru/document/420242192" TargetMode="External"/><Relationship Id="rId5" Type="http://schemas.openxmlformats.org/officeDocument/2006/relationships/hyperlink" Target="https://docviewer.yandex.ru/?url=http%3A%2F%2Fxn--80abucjiibhv9a.xn--p1ai%2F%25D0%25BF%25D1%2580%25D0%25B5%25D1%2581%25D1%2581-%25D1%2586%25D0%25B5%25D0%25BD%25D1%2582%25D1%2580%2F2571%2F%25D1%2584%25D0%25B0%25D0%25B9%25D0%25BB%2F1052%2F12.08.30-%25D0%259B%25D0%25B8%25D0%25B2%25D0%25B0%25D0%25BD%25D0%25BE%25D0%25B2-%25D0%259F%25D1%2580%25D0%25B0%25D0%25B2%25D0%25B8%25D1%2582%25D0%25B5%25D0%25BB%25D1%258C%25D1%2581%25D1%2582%25D0%25B2%25D0%25BE-%25D0%259D%25D0%25B0%25D1%2586%25D1%2581%25D1%2582%25D1%2580%25D0%25B0%25D1%2582%25D0%25B5%25D0%25B3%25D0%25B8%25D1%258F.pdf&amp;name=12.08.30-%D0%9B%D0%B8%D0%B2%D0%B0%D0%BD%D0%BE%D0%B2-%D0%9F%D1%80%D0%B0%D0%B2%D0%B8%D1%82%D0%B5%D0%BB%D1%8C%D1%81%D1%82%D0%B2%D0%BE-%D0%9D%D0%B0%D1%86%D1%81%D1%82%D1%80%D0%B0%D1%82%D0%B5%D0%B3%D0%B8%D1%8F.pdf&amp;lang=ru&amp;c=56543167a00e" TargetMode="External"/><Relationship Id="rId10" Type="http://schemas.openxmlformats.org/officeDocument/2006/relationships/image" Target="../media/image2.jpeg"/><Relationship Id="rId4" Type="http://schemas.openxmlformats.org/officeDocument/2006/relationships/hyperlink" Target="http://&#1084;&#1080;&#1085;&#1086;&#1073;&#1088;&#1085;&#1072;&#1091;&#1082;&#1080;.&#1088;&#1092;/%D0%B4%D0%BE%D0%BA%D1%83%D0%BC%D0%B5%D0%BD%D1%82%D1%8B/336" TargetMode="External"/><Relationship Id="rId9" Type="http://schemas.openxmlformats.org/officeDocument/2006/relationships/hyperlink" Target="http://docs.cntd.ru/document/902317973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cntd.ru/document/460285071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stgkrf.ru/chast-4/razdel-7/glava-70" TargetMode="Externa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&#1044;&#1086;&#1082;&#1091;&#1084;&#1077;&#1085;&#1090;&#1099;%20&#1073;&#1080;&#1073;&#1083;&#1080;&#1086;&#1090;&#1077;&#1082;&#1080;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4788024" y="5229199"/>
            <a:ext cx="3672408" cy="118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12083" rIns="0" bIns="0" anchor="ctr"/>
          <a:lstStyle>
            <a:lvl1pPr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>
              <a:lnSpc>
                <a:spcPct val="15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b="1" dirty="0" smtClean="0">
                <a:solidFill>
                  <a:srgbClr val="000000"/>
                </a:solidFill>
                <a:latin typeface="Arial" charset="0"/>
              </a:rPr>
              <a:t>Успенская С.В., </a:t>
            </a:r>
            <a:r>
              <a:rPr lang="en-US" b="1" dirty="0" smtClean="0">
                <a:solidFill>
                  <a:srgbClr val="000000"/>
                </a:solidFill>
                <a:latin typeface="Arial" charset="0"/>
              </a:rPr>
              <a:t/>
            </a:r>
            <a:br>
              <a:rPr lang="en-US" b="1" dirty="0" smtClean="0">
                <a:solidFill>
                  <a:srgbClr val="000000"/>
                </a:solidFill>
                <a:latin typeface="Arial" charset="0"/>
              </a:rPr>
            </a:br>
            <a:r>
              <a:rPr lang="ru-RU" b="1" dirty="0" smtClean="0">
                <a:solidFill>
                  <a:srgbClr val="000000"/>
                </a:solidFill>
                <a:latin typeface="Arial" charset="0"/>
              </a:rPr>
              <a:t>рук. ЦИБО ГОАУ ЯО ИРО</a:t>
            </a:r>
            <a:r>
              <a:rPr lang="ru-RU" sz="1300" b="1" dirty="0">
                <a:solidFill>
                  <a:srgbClr val="C5000B"/>
                </a:solidFill>
                <a:latin typeface="Arial" charset="0"/>
              </a:rPr>
              <a:t/>
            </a:r>
            <a:br>
              <a:rPr lang="ru-RU" sz="1300" b="1" dirty="0">
                <a:solidFill>
                  <a:srgbClr val="C5000B"/>
                </a:solidFill>
                <a:latin typeface="Arial" charset="0"/>
              </a:rPr>
            </a:br>
            <a:endParaRPr lang="ru-RU" sz="1300" b="1" dirty="0">
              <a:solidFill>
                <a:srgbClr val="C5000B"/>
              </a:solidFill>
              <a:latin typeface="Arial" charset="0"/>
            </a:endParaRPr>
          </a:p>
        </p:txBody>
      </p:sp>
      <p:pic>
        <p:nvPicPr>
          <p:cNvPr id="3076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554038"/>
            <a:ext cx="976312" cy="97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077" name="Text Box 2"/>
          <p:cNvSpPr txBox="1">
            <a:spLocks noChangeArrowheads="1"/>
          </p:cNvSpPr>
          <p:nvPr/>
        </p:nvSpPr>
        <p:spPr bwMode="auto">
          <a:xfrm>
            <a:off x="914400" y="1340768"/>
            <a:ext cx="6970713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12083" rIns="0" bIns="0" anchor="ctr"/>
          <a:lstStyle>
            <a:lvl1pPr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1100" b="1" dirty="0">
                <a:solidFill>
                  <a:srgbClr val="C5000B"/>
                </a:solidFill>
                <a:latin typeface="Arial" charset="0"/>
              </a:rPr>
              <a:t/>
            </a:r>
            <a:br>
              <a:rPr lang="ru-RU" sz="1100" b="1" dirty="0">
                <a:solidFill>
                  <a:srgbClr val="C5000B"/>
                </a:solidFill>
                <a:latin typeface="Arial" charset="0"/>
              </a:rPr>
            </a:br>
            <a:r>
              <a:rPr lang="ru-RU" sz="4000" b="1" dirty="0" smtClean="0">
                <a:solidFill>
                  <a:srgbClr val="C5000B"/>
                </a:solidFill>
                <a:latin typeface="Arial" charset="0"/>
              </a:rPr>
              <a:t>Нормативно-правовое обеспечение деятельности библиотеки образовательного учреждения</a:t>
            </a:r>
            <a:endParaRPr lang="ru-RU" sz="4000" b="1" dirty="0">
              <a:solidFill>
                <a:srgbClr val="C5000B"/>
              </a:solidFill>
              <a:latin typeface="Arial" charset="0"/>
            </a:endParaRPr>
          </a:p>
        </p:txBody>
      </p:sp>
      <p:sp>
        <p:nvSpPr>
          <p:cNvPr id="3078" name="Text Box 2"/>
          <p:cNvSpPr txBox="1">
            <a:spLocks noChangeArrowheads="1"/>
          </p:cNvSpPr>
          <p:nvPr/>
        </p:nvSpPr>
        <p:spPr bwMode="auto">
          <a:xfrm>
            <a:off x="914400" y="6381750"/>
            <a:ext cx="8229600" cy="19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12083" rIns="0" bIns="0" anchor="ctr"/>
          <a:lstStyle>
            <a:lvl1pPr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1300" b="1" dirty="0">
                <a:solidFill>
                  <a:srgbClr val="C5000B"/>
                </a:solidFill>
                <a:latin typeface="Arial" charset="0"/>
              </a:rPr>
              <a:t/>
            </a:r>
            <a:br>
              <a:rPr lang="ru-RU" sz="1300" b="1" dirty="0">
                <a:solidFill>
                  <a:srgbClr val="C5000B"/>
                </a:solidFill>
                <a:latin typeface="Arial" charset="0"/>
              </a:rPr>
            </a:br>
            <a:r>
              <a:rPr lang="ru-RU" sz="1300" b="1" dirty="0">
                <a:solidFill>
                  <a:srgbClr val="C5000B"/>
                </a:solidFill>
                <a:latin typeface="Arial" charset="0"/>
              </a:rPr>
              <a:t> </a:t>
            </a:r>
            <a:br>
              <a:rPr lang="ru-RU" sz="1300" b="1" dirty="0">
                <a:solidFill>
                  <a:srgbClr val="C5000B"/>
                </a:solidFill>
                <a:latin typeface="Arial" charset="0"/>
              </a:rPr>
            </a:br>
            <a:endParaRPr lang="ru-RU" sz="1300" b="1" dirty="0">
              <a:solidFill>
                <a:srgbClr val="C5000B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682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49951" y="188640"/>
            <a:ext cx="7952674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35268" rIns="0" bIns="0" anchor="ctr"/>
          <a:lstStyle>
            <a:lvl1pPr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Arial" charset="0"/>
              </a:rPr>
              <a:t>Номенклатура дел библиотеки образовательного учреждения</a:t>
            </a:r>
            <a:endParaRPr lang="en-US" sz="2800" b="1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33052" y="1268760"/>
            <a:ext cx="8620448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25471" rIns="0" bIns="0"/>
          <a:lstStyle>
            <a:lvl1pPr marL="382588" indent="-287338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0" indent="0" eaLnBrk="1" hangingPunct="1">
              <a:spcBef>
                <a:spcPts val="1800"/>
              </a:spcBef>
              <a:buClr>
                <a:srgbClr val="CC3300"/>
              </a:buClr>
              <a:buSzPct val="120000"/>
            </a:pPr>
            <a:endParaRPr lang="ru-RU" sz="2000" dirty="0">
              <a:latin typeface="Arial" charset="0"/>
            </a:endParaRPr>
          </a:p>
          <a:p>
            <a:pPr marL="342900" indent="-342900" eaLnBrk="1" hangingPunct="1">
              <a:spcBef>
                <a:spcPts val="1800"/>
              </a:spcBef>
              <a:buClr>
                <a:srgbClr val="CC3300"/>
              </a:buClr>
              <a:buSzPct val="120000"/>
              <a:buFontTx/>
              <a:buChar char="•"/>
            </a:pPr>
            <a:endParaRPr lang="ru-RU" sz="2400" dirty="0">
              <a:latin typeface="Arial" charset="0"/>
            </a:endParaRPr>
          </a:p>
        </p:txBody>
      </p:sp>
      <p:pic>
        <p:nvPicPr>
          <p:cNvPr id="5124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2625" y="147638"/>
            <a:ext cx="650875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3154010"/>
              </p:ext>
            </p:extLst>
          </p:nvPr>
        </p:nvGraphicFramePr>
        <p:xfrm>
          <a:off x="539552" y="1412783"/>
          <a:ext cx="7992888" cy="49168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28592"/>
                <a:gridCol w="2664296"/>
              </a:tblGrid>
              <a:tr h="1833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Категория </a:t>
                      </a:r>
                      <a:r>
                        <a:rPr lang="ru-RU" sz="1200" dirty="0" smtClean="0">
                          <a:effectLst/>
                        </a:rPr>
                        <a:t>документа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Сроки хранения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</a:tr>
              <a:tr h="1833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Книга или тетрадь учёта карточек на учебники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Постоянно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</a:tr>
              <a:tr h="1833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Дневник работы библиотеки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 года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</a:tr>
              <a:tr h="1833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Акт о пропаже книг с открытого доступа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Пишется ежегодно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</a:tr>
              <a:tr h="1833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Акт о проверке фонда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До новой проверки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</a:tr>
              <a:tr h="1833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Картотеки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 мере востребованности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</a:tr>
              <a:tr h="1959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Картотека учёта периодических изданий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 мере уничтожения периодических изданий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</a:tr>
              <a:tr h="1833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Журнал выдачи учебников по классам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 лет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</a:tr>
              <a:tr h="1833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Книга учёта информации на нетрадиционных носителях 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постоянно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</a:tr>
              <a:tr h="1833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Картотека на нетрадиционные виды носителей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постоянно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</a:tr>
              <a:tr h="1833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Журнал учёта справок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 лет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</a:tr>
              <a:tr h="1833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Книги суммарного учёта на основной и учебный фонд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Постоянно, до ликвидации библиотеки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</a:tr>
              <a:tr h="1833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Учётный каталог (алфавитный каталог)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Постоянно, до ликвидации библиотеки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</a:tr>
              <a:tr h="1833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Описи инвентарных номеров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Постоянно, до ликвидации библиотеки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</a:tr>
              <a:tr h="3667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Сопроводительные документы (накладные, описи, счета, списки на поступающую литературу)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 лет после проверки фонда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</a:tr>
              <a:tr h="3667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Акты на книги, журналы, брошюры и другие материалы, полученные без сопроводительных документов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 лет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</a:tr>
              <a:tr h="1833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Заявления, докладные записки о получении в дар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 лет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</a:tr>
              <a:tr h="1833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Акты о покупке книг и других документов у частных лиц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Постоянно, до ликвидации библиотеки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</a:tr>
              <a:tr h="3507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Книги (тетради) учёта изданий, принятых от читателей взамен утерянных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Постоянно, до ликвидации библиотеки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</a:tr>
              <a:tr h="7015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Акты на списание (исключение) произведений печати или других документов, акты проверки библиотечных фондов, карточки учётного каталога на полностью выбывшую литературу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Постоянно, до ликвидации библиотеки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8720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6000">
        <p14:prism/>
      </p:transition>
    </mc:Choice>
    <mc:Fallback xmlns="">
      <p:transition spd="slow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49951" y="188640"/>
            <a:ext cx="7952674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35268" rIns="0" bIns="0" anchor="ctr"/>
          <a:lstStyle>
            <a:lvl1pPr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Arial" charset="0"/>
              </a:rPr>
              <a:t>Основные международные нормативно-правовые акты в области организации деятельности школьных библиотек</a:t>
            </a:r>
            <a:endParaRPr lang="en-US" sz="2800" b="1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33052" y="1988840"/>
            <a:ext cx="8620448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25471" rIns="0" bIns="0"/>
          <a:lstStyle>
            <a:lvl1pPr marL="382588" indent="-287338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342900" indent="-342900" eaLnBrk="1" hangingPunct="1">
              <a:spcBef>
                <a:spcPts val="1800"/>
              </a:spcBef>
              <a:buClr>
                <a:srgbClr val="CC3300"/>
              </a:buClr>
              <a:buSzPct val="120000"/>
              <a:buFontTx/>
              <a:buChar char="•"/>
            </a:pPr>
            <a:r>
              <a:rPr lang="ru-RU" sz="2000" dirty="0" smtClean="0">
                <a:latin typeface="Arial" charset="0"/>
                <a:hlinkClick r:id="rId3"/>
              </a:rPr>
              <a:t>Конвенция ООН о правах ребёнка (1989 г.)</a:t>
            </a:r>
            <a:endParaRPr lang="ru-RU" sz="2000" dirty="0">
              <a:latin typeface="Arial" charset="0"/>
            </a:endParaRPr>
          </a:p>
          <a:p>
            <a:pPr marL="342900" indent="-342900" eaLnBrk="1" hangingPunct="1">
              <a:spcBef>
                <a:spcPts val="1800"/>
              </a:spcBef>
              <a:buClr>
                <a:srgbClr val="CC3300"/>
              </a:buClr>
              <a:buSzPct val="120000"/>
              <a:buFontTx/>
              <a:buChar char="•"/>
            </a:pPr>
            <a:r>
              <a:rPr lang="ru-RU" sz="2000" dirty="0" smtClean="0">
                <a:latin typeface="Arial" charset="0"/>
                <a:hlinkClick r:id="rId4"/>
              </a:rPr>
              <a:t>Манифест о публичной библиотеке ИФЛА/ЮНЕСКО (1995 г.)</a:t>
            </a:r>
            <a:endParaRPr lang="ru-RU" sz="2000" dirty="0">
              <a:latin typeface="Arial" charset="0"/>
            </a:endParaRPr>
          </a:p>
          <a:p>
            <a:pPr marL="342900" indent="-342900" eaLnBrk="1" hangingPunct="1">
              <a:spcBef>
                <a:spcPts val="1800"/>
              </a:spcBef>
              <a:buClr>
                <a:srgbClr val="CC3300"/>
              </a:buClr>
              <a:buSzPct val="120000"/>
              <a:buFontTx/>
              <a:buChar char="•"/>
            </a:pPr>
            <a:r>
              <a:rPr lang="ru-RU" sz="2000" dirty="0" smtClean="0">
                <a:latin typeface="Arial" charset="0"/>
                <a:hlinkClick r:id="rId5"/>
              </a:rPr>
              <a:t>Манифест школьных библиотек, принятый в 2000 году на 66-й Генеральной конференции ИФЛА</a:t>
            </a:r>
            <a:endParaRPr lang="ru-RU" sz="2000" dirty="0">
              <a:latin typeface="Arial" charset="0"/>
            </a:endParaRPr>
          </a:p>
          <a:p>
            <a:pPr marL="342900" indent="-342900" eaLnBrk="1" hangingPunct="1">
              <a:spcBef>
                <a:spcPts val="1800"/>
              </a:spcBef>
              <a:buClr>
                <a:srgbClr val="CC3300"/>
              </a:buClr>
              <a:buSzPct val="120000"/>
              <a:buFontTx/>
              <a:buChar char="•"/>
            </a:pPr>
            <a:r>
              <a:rPr lang="ru-RU" sz="2000" dirty="0" smtClean="0">
                <a:latin typeface="Arial" charset="0"/>
                <a:hlinkClick r:id="rId6"/>
              </a:rPr>
              <a:t>Манифест ИФЛА об Интернете (2002 г.)</a:t>
            </a:r>
            <a:endParaRPr lang="ru-RU" sz="2000" dirty="0">
              <a:latin typeface="Arial" charset="0"/>
            </a:endParaRPr>
          </a:p>
          <a:p>
            <a:pPr marL="342900" indent="-342900" eaLnBrk="1" hangingPunct="1">
              <a:spcBef>
                <a:spcPts val="1800"/>
              </a:spcBef>
              <a:buClr>
                <a:srgbClr val="CC3300"/>
              </a:buClr>
              <a:buSzPct val="120000"/>
              <a:buFontTx/>
              <a:buChar char="•"/>
            </a:pPr>
            <a:r>
              <a:rPr lang="ru-RU" sz="2000" dirty="0" smtClean="0">
                <a:latin typeface="Arial" charset="0"/>
                <a:hlinkClick r:id="rId7"/>
              </a:rPr>
              <a:t>Рекомендации по библиотечному обслуживанию подростков и молодёжи ИФЛА (2003 г.)</a:t>
            </a:r>
            <a:endParaRPr lang="ru-RU" sz="2000" dirty="0" smtClean="0">
              <a:latin typeface="Arial" charset="0"/>
            </a:endParaRPr>
          </a:p>
          <a:p>
            <a:pPr marL="342900" indent="-342900" eaLnBrk="1" hangingPunct="1">
              <a:spcBef>
                <a:spcPts val="1800"/>
              </a:spcBef>
              <a:buClr>
                <a:srgbClr val="CC3300"/>
              </a:buClr>
              <a:buSzPct val="120000"/>
              <a:buFontTx/>
              <a:buChar char="•"/>
            </a:pPr>
            <a:r>
              <a:rPr lang="ru-RU" sz="2000" dirty="0" smtClean="0">
                <a:latin typeface="Arial" charset="0"/>
                <a:hlinkClick r:id="rId8"/>
              </a:rPr>
              <a:t>Руководство ИФЛА/ЮНЕСКО для школьных библиотек (2002 г.)</a:t>
            </a:r>
            <a:endParaRPr lang="ru-RU" sz="2000" dirty="0">
              <a:latin typeface="Arial" charset="0"/>
            </a:endParaRPr>
          </a:p>
          <a:p>
            <a:pPr marL="342900" indent="-342900" eaLnBrk="1" hangingPunct="1">
              <a:spcBef>
                <a:spcPts val="1800"/>
              </a:spcBef>
              <a:buClr>
                <a:srgbClr val="CC3300"/>
              </a:buClr>
              <a:buSzPct val="120000"/>
              <a:buFontTx/>
              <a:buChar char="•"/>
            </a:pPr>
            <a:endParaRPr lang="ru-RU" sz="2400" dirty="0">
              <a:latin typeface="Arial" charset="0"/>
            </a:endParaRPr>
          </a:p>
        </p:txBody>
      </p:sp>
      <p:pic>
        <p:nvPicPr>
          <p:cNvPr id="5124" name="Picture 3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2625" y="147638"/>
            <a:ext cx="650875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5360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6000">
        <p14:prism/>
      </p:transition>
    </mc:Choice>
    <mc:Fallback xmlns="">
      <p:transition spd="slow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49951" y="188640"/>
            <a:ext cx="7952674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35268" rIns="0" bIns="0" anchor="ctr"/>
          <a:lstStyle>
            <a:lvl1pPr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Arial" charset="0"/>
              </a:rPr>
              <a:t>Федеральное законодательство в области организации деятельности школьных библиотек</a:t>
            </a:r>
            <a:endParaRPr lang="en-US" sz="2800" b="1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79512" y="1988840"/>
            <a:ext cx="8773988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25471" rIns="0" bIns="0"/>
          <a:lstStyle>
            <a:lvl1pPr marL="382588" indent="-287338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342900" indent="-342900" eaLnBrk="1" hangingPunct="1">
              <a:spcBef>
                <a:spcPts val="1000"/>
              </a:spcBef>
              <a:buClr>
                <a:srgbClr val="CC3300"/>
              </a:buClr>
              <a:buSzPct val="120000"/>
              <a:buFontTx/>
              <a:buChar char="•"/>
            </a:pPr>
            <a:r>
              <a:rPr lang="en-US" sz="2000" dirty="0">
                <a:latin typeface="Arial" charset="0"/>
                <a:hlinkClick r:id="rId3"/>
              </a:rPr>
              <a:t>N 78-</a:t>
            </a:r>
            <a:r>
              <a:rPr lang="ru-RU" sz="2000" dirty="0" smtClean="0">
                <a:latin typeface="Arial" charset="0"/>
                <a:hlinkClick r:id="rId3"/>
              </a:rPr>
              <a:t>ФЗ «О </a:t>
            </a:r>
            <a:r>
              <a:rPr lang="ru-RU" sz="2000" dirty="0">
                <a:latin typeface="Arial" charset="0"/>
                <a:hlinkClick r:id="rId3"/>
              </a:rPr>
              <a:t>библиотечном </a:t>
            </a:r>
            <a:r>
              <a:rPr lang="ru-RU" sz="2000" dirty="0" smtClean="0">
                <a:latin typeface="Arial" charset="0"/>
                <a:hlinkClick r:id="rId3"/>
              </a:rPr>
              <a:t>деле»</a:t>
            </a:r>
            <a:r>
              <a:rPr lang="ru-RU" sz="2000" dirty="0">
                <a:latin typeface="Arial" charset="0"/>
              </a:rPr>
              <a:t> (с изменениями на 8 июня 2015 года) </a:t>
            </a:r>
            <a:endParaRPr lang="en-US" sz="2000" dirty="0">
              <a:latin typeface="Arial" charset="0"/>
            </a:endParaRPr>
          </a:p>
          <a:p>
            <a:pPr marL="342900" indent="-342900" eaLnBrk="1" hangingPunct="1">
              <a:spcBef>
                <a:spcPts val="1000"/>
              </a:spcBef>
              <a:buClr>
                <a:srgbClr val="CC3300"/>
              </a:buClr>
              <a:buSzPct val="120000"/>
              <a:buFontTx/>
              <a:buChar char="•"/>
            </a:pPr>
            <a:r>
              <a:rPr lang="en-US" sz="2000" dirty="0">
                <a:latin typeface="Arial" charset="0"/>
                <a:hlinkClick r:id="rId4"/>
              </a:rPr>
              <a:t>N 152-</a:t>
            </a:r>
            <a:r>
              <a:rPr lang="ru-RU" sz="2000" dirty="0" smtClean="0">
                <a:latin typeface="Arial" charset="0"/>
                <a:hlinkClick r:id="rId4"/>
              </a:rPr>
              <a:t>ФЗ «О </a:t>
            </a:r>
            <a:r>
              <a:rPr lang="ru-RU" sz="2000" dirty="0">
                <a:latin typeface="Arial" charset="0"/>
                <a:hlinkClick r:id="rId4"/>
              </a:rPr>
              <a:t>персональных </a:t>
            </a:r>
            <a:r>
              <a:rPr lang="ru-RU" sz="2000" dirty="0" smtClean="0">
                <a:latin typeface="Arial" charset="0"/>
                <a:hlinkClick r:id="rId4"/>
              </a:rPr>
              <a:t>данных»</a:t>
            </a:r>
            <a:r>
              <a:rPr lang="ru-RU" sz="2000" dirty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</a:rPr>
              <a:t>(</a:t>
            </a:r>
            <a:r>
              <a:rPr lang="ru-RU" sz="2000" dirty="0" smtClean="0">
                <a:latin typeface="Arial" charset="0"/>
              </a:rPr>
              <a:t>от 27 июля 2006 года</a:t>
            </a:r>
            <a:r>
              <a:rPr lang="en-US" sz="2000" dirty="0" smtClean="0">
                <a:latin typeface="Arial" charset="0"/>
              </a:rPr>
              <a:t>)</a:t>
            </a:r>
            <a:endParaRPr lang="ru-RU" sz="2000" dirty="0">
              <a:latin typeface="Arial" charset="0"/>
            </a:endParaRPr>
          </a:p>
          <a:p>
            <a:pPr marL="342900" indent="-342900" eaLnBrk="1" hangingPunct="1">
              <a:spcBef>
                <a:spcPts val="1000"/>
              </a:spcBef>
              <a:buClr>
                <a:srgbClr val="CC3300"/>
              </a:buClr>
              <a:buSzPct val="120000"/>
              <a:buFontTx/>
              <a:buChar char="•"/>
            </a:pPr>
            <a:r>
              <a:rPr lang="en-US" sz="2000" dirty="0">
                <a:latin typeface="Arial" charset="0"/>
                <a:hlinkClick r:id="rId5"/>
              </a:rPr>
              <a:t>N 149-</a:t>
            </a:r>
            <a:r>
              <a:rPr lang="ru-RU" sz="2000" dirty="0" smtClean="0">
                <a:latin typeface="Arial" charset="0"/>
                <a:hlinkClick r:id="rId5"/>
              </a:rPr>
              <a:t>ФЗ «Об </a:t>
            </a:r>
            <a:r>
              <a:rPr lang="ru-RU" sz="2000" dirty="0">
                <a:latin typeface="Arial" charset="0"/>
                <a:hlinkClick r:id="rId5"/>
              </a:rPr>
              <a:t>информации, информационных технологиях и о защите </a:t>
            </a:r>
            <a:r>
              <a:rPr lang="ru-RU" sz="2000" dirty="0" smtClean="0">
                <a:latin typeface="Arial" charset="0"/>
                <a:hlinkClick r:id="rId5"/>
              </a:rPr>
              <a:t>информации» </a:t>
            </a:r>
            <a:r>
              <a:rPr lang="ru-RU" sz="2000" dirty="0">
                <a:latin typeface="Arial" charset="0"/>
              </a:rPr>
              <a:t>(с изменениями на 31 декабря 2014 года) (редакция, действующая с 1 сентября 2015 года)</a:t>
            </a:r>
          </a:p>
          <a:p>
            <a:pPr marL="342900" indent="-342900" eaLnBrk="1" hangingPunct="1">
              <a:spcBef>
                <a:spcPts val="1000"/>
              </a:spcBef>
              <a:buClr>
                <a:srgbClr val="CC3300"/>
              </a:buClr>
              <a:buSzPct val="120000"/>
              <a:buFontTx/>
              <a:buChar char="•"/>
            </a:pPr>
            <a:r>
              <a:rPr lang="en-US" sz="2000" dirty="0">
                <a:latin typeface="Arial" charset="0"/>
                <a:hlinkClick r:id="rId6"/>
              </a:rPr>
              <a:t>N 436-</a:t>
            </a:r>
            <a:r>
              <a:rPr lang="ru-RU" sz="2000" dirty="0" smtClean="0">
                <a:latin typeface="Arial" charset="0"/>
                <a:hlinkClick r:id="rId6"/>
              </a:rPr>
              <a:t>ФЗ «О </a:t>
            </a:r>
            <a:r>
              <a:rPr lang="ru-RU" sz="2000" dirty="0">
                <a:latin typeface="Arial" charset="0"/>
                <a:hlinkClick r:id="rId6"/>
              </a:rPr>
              <a:t>защите детей от информации, причиняющей вред их здоровью и </a:t>
            </a:r>
            <a:r>
              <a:rPr lang="ru-RU" sz="2000" dirty="0" smtClean="0">
                <a:latin typeface="Arial" charset="0"/>
                <a:hlinkClick r:id="rId6"/>
              </a:rPr>
              <a:t>развитию</a:t>
            </a:r>
            <a:r>
              <a:rPr lang="ru-RU" sz="2000" dirty="0" smtClean="0">
                <a:latin typeface="Arial" charset="0"/>
                <a:hlinkClick r:id="rId7"/>
              </a:rPr>
              <a:t>» </a:t>
            </a:r>
            <a:r>
              <a:rPr lang="ru-RU" sz="2000" dirty="0">
                <a:latin typeface="Arial" charset="0"/>
              </a:rPr>
              <a:t>(с изменениями на 29 июня 2015 года)</a:t>
            </a:r>
            <a:endParaRPr lang="ru-RU" sz="2000" dirty="0">
              <a:latin typeface="Arial" charset="0"/>
              <a:hlinkClick r:id="rId7"/>
            </a:endParaRPr>
          </a:p>
          <a:p>
            <a:pPr marL="342900" indent="-342900" eaLnBrk="1" hangingPunct="1">
              <a:spcBef>
                <a:spcPts val="1000"/>
              </a:spcBef>
              <a:buClr>
                <a:srgbClr val="CC3300"/>
              </a:buClr>
              <a:buSzPct val="120000"/>
              <a:buFontTx/>
              <a:buChar char="•"/>
            </a:pPr>
            <a:r>
              <a:rPr lang="en-US" sz="2000" dirty="0">
                <a:latin typeface="Arial" charset="0"/>
                <a:hlinkClick r:id="rId8"/>
              </a:rPr>
              <a:t>N 77-</a:t>
            </a:r>
            <a:r>
              <a:rPr lang="ru-RU" sz="2000" dirty="0" smtClean="0">
                <a:latin typeface="Arial" charset="0"/>
                <a:hlinkClick r:id="rId8"/>
              </a:rPr>
              <a:t>ФЗ «Об обязательном экземпляре документов» </a:t>
            </a:r>
            <a:r>
              <a:rPr lang="ru-RU" sz="2000" dirty="0">
                <a:latin typeface="Arial" charset="0"/>
              </a:rPr>
              <a:t>(с изменениями на 5 мая 2014 года)</a:t>
            </a:r>
            <a:endParaRPr lang="ru-RU" sz="2000" dirty="0" smtClean="0">
              <a:latin typeface="Arial" charset="0"/>
            </a:endParaRPr>
          </a:p>
          <a:p>
            <a:pPr marL="342900" indent="-342900" eaLnBrk="1" hangingPunct="1">
              <a:spcBef>
                <a:spcPts val="1000"/>
              </a:spcBef>
              <a:buClr>
                <a:srgbClr val="CC3300"/>
              </a:buClr>
              <a:buSzPct val="120000"/>
              <a:buFontTx/>
              <a:buChar char="•"/>
            </a:pPr>
            <a:r>
              <a:rPr lang="en-US" sz="2000" dirty="0">
                <a:latin typeface="Arial" charset="0"/>
                <a:hlinkClick r:id="rId9"/>
              </a:rPr>
              <a:t>N 124-</a:t>
            </a:r>
            <a:r>
              <a:rPr lang="ru-RU" sz="2000" dirty="0" smtClean="0">
                <a:latin typeface="Arial" charset="0"/>
                <a:hlinkClick r:id="rId9"/>
              </a:rPr>
              <a:t>ФЗ «Об основных гарантиях прав ребёнка в Российской Федерации»</a:t>
            </a:r>
            <a:r>
              <a:rPr lang="ru-RU" sz="2000" dirty="0">
                <a:latin typeface="Arial" charset="0"/>
              </a:rPr>
              <a:t> (с изменениями на 13 июля 2015 года)</a:t>
            </a:r>
          </a:p>
        </p:txBody>
      </p:sp>
      <p:pic>
        <p:nvPicPr>
          <p:cNvPr id="5124" name="Picture 3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2625" y="147638"/>
            <a:ext cx="650875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9370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6000">
        <p14:prism/>
      </p:transition>
    </mc:Choice>
    <mc:Fallback xmlns="">
      <p:transition spd="slow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33052" y="980728"/>
            <a:ext cx="8620448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25471" rIns="0" bIns="0"/>
          <a:lstStyle>
            <a:lvl1pPr marL="382588" indent="-287338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342900" indent="-342900" eaLnBrk="1" hangingPunct="1">
              <a:spcBef>
                <a:spcPts val="1800"/>
              </a:spcBef>
              <a:buClr>
                <a:srgbClr val="CC3300"/>
              </a:buClr>
              <a:buSzPct val="120000"/>
              <a:buFontTx/>
              <a:buChar char="•"/>
            </a:pPr>
            <a:endParaRPr lang="ru-RU" sz="2000" dirty="0">
              <a:latin typeface="Arial" charset="0"/>
              <a:hlinkClick r:id="rId3"/>
            </a:endParaRPr>
          </a:p>
        </p:txBody>
      </p:sp>
      <p:pic>
        <p:nvPicPr>
          <p:cNvPr id="5124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2625" y="147638"/>
            <a:ext cx="650875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51520" y="44624"/>
            <a:ext cx="7952674" cy="11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35268" rIns="0" bIns="0" anchor="ctr"/>
          <a:lstStyle>
            <a:lvl1pPr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Arial" charset="0"/>
              </a:rPr>
              <a:t>Федеральные нормативно-правовые акты в области библиотечного дела</a:t>
            </a:r>
            <a:endParaRPr lang="en-US" sz="2800" b="1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1453" y="1200349"/>
            <a:ext cx="8620448" cy="5397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25471" rIns="0" bIns="0"/>
          <a:lstStyle>
            <a:lvl1pPr marL="382588" indent="-287338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342900" indent="-342900" eaLnBrk="1" hangingPunct="1">
              <a:spcBef>
                <a:spcPts val="800"/>
              </a:spcBef>
              <a:buClr>
                <a:srgbClr val="CC3300"/>
              </a:buClr>
              <a:buSzPct val="120000"/>
              <a:buFontTx/>
              <a:buChar char="•"/>
            </a:pPr>
            <a:r>
              <a:rPr lang="ru-RU" sz="2000" dirty="0">
                <a:latin typeface="Arial" charset="0"/>
                <a:hlinkClick r:id="rId5"/>
              </a:rPr>
              <a:t>Указ Президента РФ-</a:t>
            </a:r>
            <a:r>
              <a:rPr lang="en-US" sz="2000" dirty="0">
                <a:latin typeface="Arial" charset="0"/>
                <a:hlinkClick r:id="rId5"/>
              </a:rPr>
              <a:t>N539</a:t>
            </a:r>
            <a:r>
              <a:rPr lang="ru-RU" sz="2000" dirty="0">
                <a:latin typeface="Arial" charset="0"/>
                <a:hlinkClick r:id="rId5"/>
              </a:rPr>
              <a:t> «Об установлении Общероссийского дня библиотек»</a:t>
            </a:r>
            <a:endParaRPr lang="ru-RU" sz="2000" dirty="0">
              <a:latin typeface="Arial" charset="0"/>
            </a:endParaRPr>
          </a:p>
          <a:p>
            <a:pPr marL="342900" indent="-342900" eaLnBrk="1" hangingPunct="1">
              <a:spcBef>
                <a:spcPts val="800"/>
              </a:spcBef>
              <a:buClr>
                <a:srgbClr val="CC3300"/>
              </a:buClr>
              <a:buSzPct val="120000"/>
              <a:buFontTx/>
              <a:buChar char="•"/>
            </a:pPr>
            <a:r>
              <a:rPr lang="ru-RU" sz="2000" dirty="0">
                <a:latin typeface="Arial" charset="0"/>
                <a:hlinkClick r:id="rId6"/>
              </a:rPr>
              <a:t>Приказ </a:t>
            </a:r>
            <a:r>
              <a:rPr lang="ru-RU" sz="2000" dirty="0" err="1">
                <a:latin typeface="Arial" charset="0"/>
                <a:hlinkClick r:id="rId6"/>
              </a:rPr>
              <a:t>Минкульт</a:t>
            </a:r>
            <a:r>
              <a:rPr lang="ru-RU" sz="2000" dirty="0">
                <a:latin typeface="Arial" charset="0"/>
                <a:hlinkClick r:id="rId6"/>
              </a:rPr>
              <a:t> РФ от 8 октября 2012 г. N 1077 «Порядок учета документов, входящих в состав библиотечного фонда»</a:t>
            </a:r>
            <a:endParaRPr lang="ru-RU" sz="2000" dirty="0">
              <a:latin typeface="Arial" charset="0"/>
            </a:endParaRPr>
          </a:p>
          <a:p>
            <a:pPr marL="342900" indent="-342900" eaLnBrk="1" hangingPunct="1">
              <a:spcBef>
                <a:spcPts val="800"/>
              </a:spcBef>
              <a:buClr>
                <a:srgbClr val="CC3300"/>
              </a:buClr>
              <a:buSzPct val="120000"/>
              <a:buFontTx/>
              <a:buChar char="•"/>
            </a:pPr>
            <a:r>
              <a:rPr lang="ru-RU" sz="2000" dirty="0">
                <a:latin typeface="Arial" charset="0"/>
                <a:hlinkClick r:id="rId6"/>
              </a:rPr>
              <a:t>Приказ </a:t>
            </a:r>
            <a:r>
              <a:rPr lang="ru-RU" sz="2000" dirty="0" err="1">
                <a:latin typeface="Arial" charset="0"/>
                <a:hlinkClick r:id="rId6"/>
              </a:rPr>
              <a:t>Минкульт</a:t>
            </a:r>
            <a:r>
              <a:rPr lang="ru-RU" sz="2000" dirty="0">
                <a:latin typeface="Arial" charset="0"/>
                <a:hlinkClick r:id="rId6"/>
              </a:rPr>
              <a:t> РФ от 30 декабря 2014 года N 2477 «Межотраслевые нормы времени на работы, выполняемые в библиотеках»</a:t>
            </a:r>
            <a:endParaRPr lang="ru-RU" sz="2000" dirty="0">
              <a:latin typeface="Arial" charset="0"/>
            </a:endParaRPr>
          </a:p>
          <a:p>
            <a:pPr marL="342900" indent="-342900" eaLnBrk="1" hangingPunct="1">
              <a:spcBef>
                <a:spcPts val="800"/>
              </a:spcBef>
              <a:buClr>
                <a:srgbClr val="CC3300"/>
              </a:buClr>
              <a:buSzPct val="120000"/>
              <a:buFontTx/>
              <a:buChar char="•"/>
            </a:pPr>
            <a:r>
              <a:rPr lang="ru-RU" sz="2000" dirty="0">
                <a:latin typeface="Arial" charset="0"/>
                <a:hlinkClick r:id="rId7"/>
              </a:rPr>
              <a:t>Приложение к приказу Минздрав и соц. развития РФ от 30 марта 2011 г. № 251н «</a:t>
            </a:r>
            <a:r>
              <a:rPr lang="ru-RU" sz="2000" dirty="0">
                <a:latin typeface="Arial" charset="0"/>
                <a:hlinkClick r:id="rId7"/>
              </a:rPr>
              <a:t>Квалификационные характеристики должностей работников культуры, искусства и кинематографии»</a:t>
            </a:r>
            <a:endParaRPr lang="ru-RU" sz="2000" dirty="0">
              <a:latin typeface="Arial" charset="0"/>
            </a:endParaRPr>
          </a:p>
          <a:p>
            <a:pPr marL="342900" indent="-342900" eaLnBrk="1" hangingPunct="1">
              <a:spcBef>
                <a:spcPts val="800"/>
              </a:spcBef>
              <a:buClr>
                <a:srgbClr val="CC3300"/>
              </a:buClr>
              <a:buSzPct val="120000"/>
              <a:buFontTx/>
              <a:buChar char="•"/>
            </a:pPr>
            <a:r>
              <a:rPr lang="ru-RU" sz="2000" dirty="0">
                <a:latin typeface="Arial" charset="0"/>
                <a:hlinkClick r:id="rId8"/>
              </a:rPr>
              <a:t>Концепция развития библиотечного дела в Российской Федерации до 2015 года (проект)</a:t>
            </a:r>
            <a:endParaRPr lang="ru-RU" sz="2000" dirty="0">
              <a:latin typeface="Arial" charset="0"/>
            </a:endParaRPr>
          </a:p>
          <a:p>
            <a:pPr marL="342900" indent="-342900" eaLnBrk="1" hangingPunct="1">
              <a:spcBef>
                <a:spcPts val="800"/>
              </a:spcBef>
              <a:buClr>
                <a:srgbClr val="CC3300"/>
              </a:buClr>
              <a:buSzPct val="120000"/>
              <a:buFontTx/>
              <a:buChar char="•"/>
            </a:pPr>
            <a:r>
              <a:rPr lang="ru-RU" sz="2000" dirty="0">
                <a:latin typeface="Arial" charset="0"/>
                <a:hlinkClick r:id="rId9"/>
              </a:rPr>
              <a:t>Концепция библиотечного обслуживания детей в России (проект)</a:t>
            </a:r>
            <a:endParaRPr lang="ru-RU" sz="2000" dirty="0">
              <a:latin typeface="Arial" charset="0"/>
            </a:endParaRPr>
          </a:p>
          <a:p>
            <a:pPr marL="342900" indent="-342900" eaLnBrk="1" hangingPunct="1">
              <a:spcBef>
                <a:spcPts val="800"/>
              </a:spcBef>
              <a:buClr>
                <a:srgbClr val="CC3300"/>
              </a:buClr>
              <a:buSzPct val="120000"/>
              <a:buFontTx/>
              <a:buChar char="•"/>
            </a:pPr>
            <a:r>
              <a:rPr lang="ru-RU" sz="2000" dirty="0">
                <a:latin typeface="Arial" charset="0"/>
                <a:hlinkClick r:id="rId10"/>
              </a:rPr>
              <a:t>Концепция развития библиотек общеобразовательных учреждений Российской Федерации до 2015 года</a:t>
            </a:r>
            <a:endParaRPr lang="ru-RU" sz="2000" dirty="0">
              <a:latin typeface="Arial" charset="0"/>
            </a:endParaRPr>
          </a:p>
          <a:p>
            <a:pPr marL="342900" indent="-342900" eaLnBrk="1" hangingPunct="1">
              <a:spcBef>
                <a:spcPts val="1800"/>
              </a:spcBef>
              <a:buClr>
                <a:srgbClr val="CC3300"/>
              </a:buClr>
              <a:buSzPct val="120000"/>
              <a:buFontTx/>
              <a:buChar char="•"/>
            </a:pPr>
            <a:endParaRPr lang="ru-RU" sz="2000" dirty="0">
              <a:latin typeface="Arial" charset="0"/>
            </a:endParaRPr>
          </a:p>
          <a:p>
            <a:pPr marL="342900" indent="-342900" eaLnBrk="1" hangingPunct="1">
              <a:spcBef>
                <a:spcPts val="1800"/>
              </a:spcBef>
              <a:buClr>
                <a:srgbClr val="CC3300"/>
              </a:buClr>
              <a:buSzPct val="120000"/>
              <a:buFontTx/>
              <a:buChar char="•"/>
            </a:pPr>
            <a:endParaRPr lang="ru-RU" sz="2000" dirty="0">
              <a:latin typeface="Arial" charset="0"/>
              <a:hlinkClick r:id="rId3"/>
            </a:endParaRPr>
          </a:p>
        </p:txBody>
      </p:sp>
    </p:spTree>
    <p:extLst>
      <p:ext uri="{BB962C8B-B14F-4D97-AF65-F5344CB8AC3E}">
        <p14:creationId xmlns:p14="http://schemas.microsoft.com/office/powerpoint/2010/main" val="3969370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6000">
        <p14:prism/>
      </p:transition>
    </mc:Choice>
    <mc:Fallback xmlns="">
      <p:transition spd="slow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33052" y="1808820"/>
            <a:ext cx="8620448" cy="2268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25471" rIns="0" bIns="0"/>
          <a:lstStyle>
            <a:lvl1pPr marL="382588" indent="-287338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342900" indent="-342900" eaLnBrk="1" hangingPunct="1">
              <a:spcBef>
                <a:spcPts val="1800"/>
              </a:spcBef>
              <a:buClr>
                <a:srgbClr val="CC3300"/>
              </a:buClr>
              <a:buSzPct val="120000"/>
              <a:buFontTx/>
              <a:buChar char="•"/>
            </a:pPr>
            <a:endParaRPr lang="ru-RU" sz="2000" dirty="0">
              <a:latin typeface="Arial" charset="0"/>
            </a:endParaRPr>
          </a:p>
        </p:txBody>
      </p:sp>
      <p:pic>
        <p:nvPicPr>
          <p:cNvPr id="5124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2625" y="147638"/>
            <a:ext cx="650875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72032" y="764704"/>
            <a:ext cx="8620448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25471" rIns="0" bIns="0"/>
          <a:lstStyle>
            <a:lvl1pPr marL="382588" indent="-287338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342900" indent="-342900" eaLnBrk="1" hangingPunct="1">
              <a:spcBef>
                <a:spcPts val="800"/>
              </a:spcBef>
              <a:buClr>
                <a:srgbClr val="CC3300"/>
              </a:buClr>
              <a:buSzPct val="120000"/>
              <a:buFontTx/>
              <a:buChar char="•"/>
            </a:pPr>
            <a:r>
              <a:rPr lang="ru-RU" sz="2000" dirty="0">
                <a:latin typeface="Arial" charset="0"/>
                <a:hlinkClick r:id="rId4"/>
              </a:rPr>
              <a:t>Кодекс этики российского библиотекаря</a:t>
            </a:r>
            <a:r>
              <a:rPr lang="ru-RU" sz="2000" dirty="0">
                <a:latin typeface="Arial" charset="0"/>
              </a:rPr>
              <a:t> (Конференция Российской библиотечной ассоциации, XVI Ежегодная сессия, 26 мая 2011 г., город Тюмень.)</a:t>
            </a:r>
            <a:endParaRPr lang="ru-RU" sz="2000" dirty="0">
              <a:latin typeface="Arial" charset="0"/>
              <a:hlinkClick r:id="rId5"/>
            </a:endParaRPr>
          </a:p>
          <a:p>
            <a:pPr marL="342900" indent="-342900" eaLnBrk="1" hangingPunct="1">
              <a:spcBef>
                <a:spcPts val="800"/>
              </a:spcBef>
              <a:buClr>
                <a:srgbClr val="CC3300"/>
              </a:buClr>
              <a:buSzPct val="120000"/>
              <a:buFontTx/>
              <a:buChar char="•"/>
            </a:pPr>
            <a:r>
              <a:rPr lang="ru-RU" sz="2000" dirty="0">
                <a:latin typeface="Arial" charset="0"/>
                <a:hlinkClick r:id="rId6"/>
              </a:rPr>
              <a:t>«Примерное положение о библиотеке общеобразовательного учреждения» </a:t>
            </a:r>
            <a:r>
              <a:rPr lang="ru-RU" sz="2000" dirty="0">
                <a:latin typeface="Arial" charset="0"/>
              </a:rPr>
              <a:t>(от 23 марта 2004 года N 14-51-70/13)</a:t>
            </a:r>
          </a:p>
          <a:p>
            <a:pPr marL="342900" indent="-342900" eaLnBrk="1" hangingPunct="1">
              <a:spcBef>
                <a:spcPts val="800"/>
              </a:spcBef>
              <a:buClr>
                <a:srgbClr val="CC3300"/>
              </a:buClr>
              <a:buSzPct val="120000"/>
              <a:buFontTx/>
              <a:buChar char="•"/>
            </a:pPr>
            <a:r>
              <a:rPr lang="ru-RU" sz="2000" dirty="0">
                <a:latin typeface="Arial" charset="0"/>
                <a:hlinkClick r:id="rId7"/>
              </a:rPr>
              <a:t>Письмо Министерства образования и науки Российской Федерации "О недопущении на региональном уровне сокращения выбора наименований учебников из федеральных перечней учебников" </a:t>
            </a:r>
            <a:r>
              <a:rPr lang="ru-RU" sz="2000" dirty="0">
                <a:latin typeface="Arial" charset="0"/>
              </a:rPr>
              <a:t>(от 26 ноября 2012 года N ИР-1068/08)</a:t>
            </a:r>
          </a:p>
          <a:p>
            <a:pPr marL="342900" indent="-342900" eaLnBrk="1" hangingPunct="1">
              <a:spcBef>
                <a:spcPts val="800"/>
              </a:spcBef>
              <a:buClr>
                <a:srgbClr val="CC3300"/>
              </a:buClr>
              <a:buSzPct val="120000"/>
              <a:buFontTx/>
              <a:buChar char="•"/>
            </a:pPr>
            <a:r>
              <a:rPr lang="ru-RU" sz="2000" dirty="0">
                <a:latin typeface="Arial" charset="0"/>
                <a:hlinkClick r:id="rId5"/>
              </a:rPr>
              <a:t>«Основы законодательства Российской Федерации о культуре» </a:t>
            </a:r>
            <a:r>
              <a:rPr lang="ru-RU" sz="2000" dirty="0">
                <a:latin typeface="Arial" charset="0"/>
              </a:rPr>
              <a:t>(утв. ВС РФ 09.10.1992 N 3612-1) (ред. от 21.07.2014) (с изм. и доп., вступ. в силу с 01.01.2015)</a:t>
            </a:r>
            <a:endParaRPr lang="en-US" sz="2000" dirty="0">
              <a:latin typeface="Arial" charset="0"/>
            </a:endParaRPr>
          </a:p>
          <a:p>
            <a:pPr marL="342900" indent="-342900" eaLnBrk="1" hangingPunct="1">
              <a:spcBef>
                <a:spcPts val="800"/>
              </a:spcBef>
              <a:buClr>
                <a:srgbClr val="CC3300"/>
              </a:buClr>
              <a:buSzPct val="120000"/>
              <a:buFontTx/>
              <a:buChar char="•"/>
            </a:pPr>
            <a:r>
              <a:rPr lang="ru-RU" sz="2000" dirty="0">
                <a:latin typeface="Arial" charset="0"/>
              </a:rPr>
              <a:t>Государственные стандарты (</a:t>
            </a:r>
            <a:r>
              <a:rPr lang="ru-RU" sz="2000" dirty="0">
                <a:latin typeface="Arial" charset="0"/>
                <a:hlinkClick r:id="rId8"/>
              </a:rPr>
              <a:t>ГОСТы</a:t>
            </a:r>
            <a:r>
              <a:rPr lang="ru-RU" sz="2000" dirty="0">
                <a:latin typeface="Arial" charset="0"/>
              </a:rPr>
              <a:t>)</a:t>
            </a:r>
          </a:p>
          <a:p>
            <a:pPr marL="342900" indent="-342900" eaLnBrk="1" hangingPunct="1">
              <a:spcBef>
                <a:spcPts val="800"/>
              </a:spcBef>
              <a:buClr>
                <a:srgbClr val="CC3300"/>
              </a:buClr>
              <a:buSzPct val="120000"/>
              <a:buFontTx/>
              <a:buChar char="•"/>
            </a:pPr>
            <a:r>
              <a:rPr lang="ru-RU" sz="2000" dirty="0">
                <a:latin typeface="Arial" charset="0"/>
              </a:rPr>
              <a:t>Система стандартов по информации, библиотечному и издательскому делу (</a:t>
            </a:r>
            <a:r>
              <a:rPr lang="ru-RU" sz="2000" dirty="0">
                <a:latin typeface="Arial" charset="0"/>
                <a:hlinkClick r:id="rId9"/>
              </a:rPr>
              <a:t>СИБИД</a:t>
            </a:r>
            <a:r>
              <a:rPr lang="ru-RU" sz="2000" dirty="0">
                <a:latin typeface="Arial" charset="0"/>
              </a:rPr>
              <a:t>) </a:t>
            </a:r>
          </a:p>
          <a:p>
            <a:pPr marL="342900" indent="-342900" eaLnBrk="1" hangingPunct="1">
              <a:spcBef>
                <a:spcPts val="800"/>
              </a:spcBef>
              <a:buClr>
                <a:srgbClr val="CC3300"/>
              </a:buClr>
              <a:buSzPct val="120000"/>
              <a:buFontTx/>
              <a:buChar char="•"/>
            </a:pPr>
            <a:r>
              <a:rPr lang="ru-RU" sz="2000" dirty="0">
                <a:latin typeface="Arial" charset="0"/>
              </a:rPr>
              <a:t>Российские правила каталогизации (</a:t>
            </a:r>
            <a:r>
              <a:rPr lang="ru-RU" sz="2000" dirty="0">
                <a:latin typeface="Arial" charset="0"/>
                <a:hlinkClick r:id="rId10"/>
              </a:rPr>
              <a:t>Ч.1</a:t>
            </a:r>
            <a:r>
              <a:rPr lang="ru-RU" sz="2000" dirty="0">
                <a:latin typeface="Arial" charset="0"/>
              </a:rPr>
              <a:t>,</a:t>
            </a:r>
            <a:r>
              <a:rPr lang="ru-RU" sz="2000" dirty="0">
                <a:latin typeface="Arial" charset="0"/>
                <a:hlinkClick r:id="rId11"/>
              </a:rPr>
              <a:t>Ч.2</a:t>
            </a:r>
            <a:r>
              <a:rPr lang="ru-RU" sz="2000" dirty="0">
                <a:latin typeface="Arial" charset="0"/>
              </a:rPr>
              <a:t>)</a:t>
            </a:r>
          </a:p>
          <a:p>
            <a:pPr marL="342900" indent="-342900" eaLnBrk="1" hangingPunct="1">
              <a:spcBef>
                <a:spcPts val="1800"/>
              </a:spcBef>
              <a:buClr>
                <a:srgbClr val="CC3300"/>
              </a:buClr>
              <a:buSzPct val="120000"/>
              <a:buFontTx/>
              <a:buChar char="•"/>
            </a:pPr>
            <a:endParaRPr lang="ru-RU" sz="2000" dirty="0" smtClean="0">
              <a:latin typeface="Arial" charset="0"/>
            </a:endParaRPr>
          </a:p>
          <a:p>
            <a:pPr marL="342900" indent="-342900" eaLnBrk="1" hangingPunct="1">
              <a:spcBef>
                <a:spcPts val="1800"/>
              </a:spcBef>
              <a:buClr>
                <a:srgbClr val="CC3300"/>
              </a:buClr>
              <a:buSzPct val="120000"/>
              <a:buFontTx/>
              <a:buChar char="•"/>
            </a:pPr>
            <a:endParaRPr lang="ru-RU" sz="20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714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6000">
        <p14:prism/>
      </p:transition>
    </mc:Choice>
    <mc:Fallback xmlns="">
      <p:transition spd="slow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49951" y="188640"/>
            <a:ext cx="7952674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35268" rIns="0" bIns="0" anchor="ctr"/>
          <a:lstStyle>
            <a:lvl1pPr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 b="1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79512" y="1755284"/>
            <a:ext cx="8773988" cy="4554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25471" rIns="0" bIns="0"/>
          <a:lstStyle>
            <a:lvl1pPr marL="382588" indent="-287338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342900" indent="-342900" eaLnBrk="1" hangingPunct="1">
              <a:spcBef>
                <a:spcPts val="800"/>
              </a:spcBef>
              <a:buClr>
                <a:srgbClr val="CC3300"/>
              </a:buClr>
              <a:buSzPct val="120000"/>
              <a:buFontTx/>
              <a:buChar char="•"/>
            </a:pPr>
            <a:r>
              <a:rPr lang="ru-RU" dirty="0">
                <a:latin typeface="Arial" charset="0"/>
                <a:hlinkClick r:id="rId3"/>
              </a:rPr>
              <a:t>ФЗ </a:t>
            </a:r>
            <a:r>
              <a:rPr lang="en-US" dirty="0">
                <a:latin typeface="Arial" charset="0"/>
                <a:hlinkClick r:id="rId3"/>
              </a:rPr>
              <a:t>N 273-</a:t>
            </a:r>
            <a:r>
              <a:rPr lang="ru-RU" dirty="0">
                <a:latin typeface="Arial" charset="0"/>
                <a:hlinkClick r:id="rId3"/>
              </a:rPr>
              <a:t>ФЗ «Об образовании в Российской Федерации» </a:t>
            </a:r>
            <a:r>
              <a:rPr lang="ru-RU" dirty="0">
                <a:latin typeface="Arial" charset="0"/>
              </a:rPr>
              <a:t/>
            </a:r>
            <a:br>
              <a:rPr lang="ru-RU" dirty="0">
                <a:latin typeface="Arial" charset="0"/>
              </a:rPr>
            </a:br>
            <a:r>
              <a:rPr lang="ru-RU" dirty="0">
                <a:latin typeface="Arial" charset="0"/>
              </a:rPr>
              <a:t>(от 29 декабря 2012 года )</a:t>
            </a:r>
          </a:p>
          <a:p>
            <a:pPr marL="342900" indent="-342900" eaLnBrk="1" hangingPunct="1">
              <a:spcBef>
                <a:spcPts val="800"/>
              </a:spcBef>
              <a:buClr>
                <a:srgbClr val="CC3300"/>
              </a:buClr>
              <a:buSzPct val="120000"/>
              <a:buFontTx/>
              <a:buChar char="•"/>
            </a:pPr>
            <a:r>
              <a:rPr lang="ru-RU" dirty="0">
                <a:latin typeface="Arial" charset="0"/>
                <a:hlinkClick r:id="rId4"/>
              </a:rPr>
              <a:t>Концепция духовно-нравственного развития и воспитания личности гражданина России</a:t>
            </a:r>
            <a:endParaRPr lang="ru-RU" dirty="0">
              <a:latin typeface="Arial" charset="0"/>
            </a:endParaRPr>
          </a:p>
          <a:p>
            <a:pPr marL="342900" indent="-342900" eaLnBrk="1" hangingPunct="1">
              <a:spcBef>
                <a:spcPts val="800"/>
              </a:spcBef>
              <a:buClr>
                <a:srgbClr val="CC3300"/>
              </a:buClr>
              <a:buSzPct val="120000"/>
              <a:buFontTx/>
              <a:buChar char="•"/>
            </a:pPr>
            <a:r>
              <a:rPr lang="ru-RU" dirty="0">
                <a:latin typeface="Arial" charset="0"/>
                <a:hlinkClick r:id="rId5"/>
              </a:rPr>
              <a:t>Концепция долгосрочного социально-экономического развития Российской Федерации</a:t>
            </a:r>
            <a:endParaRPr lang="ru-RU" dirty="0">
              <a:latin typeface="Arial" charset="0"/>
            </a:endParaRPr>
          </a:p>
          <a:p>
            <a:pPr marL="342900" indent="-342900" eaLnBrk="1" hangingPunct="1">
              <a:spcBef>
                <a:spcPts val="800"/>
              </a:spcBef>
              <a:buClr>
                <a:srgbClr val="CC3300"/>
              </a:buClr>
              <a:buSzPct val="120000"/>
              <a:buFontTx/>
              <a:buChar char="•"/>
            </a:pPr>
            <a:r>
              <a:rPr lang="ru-RU" dirty="0">
                <a:latin typeface="Arial" charset="0"/>
                <a:hlinkClick r:id="rId6"/>
              </a:rPr>
              <a:t>Распоряжение Правительства РФ </a:t>
            </a:r>
            <a:r>
              <a:rPr lang="en-US" dirty="0">
                <a:latin typeface="Arial" charset="0"/>
                <a:hlinkClick r:id="rId6"/>
              </a:rPr>
              <a:t>N 1507-</a:t>
            </a:r>
            <a:r>
              <a:rPr lang="ru-RU" dirty="0">
                <a:latin typeface="Arial" charset="0"/>
                <a:hlinkClick r:id="rId6"/>
              </a:rPr>
              <a:t>р </a:t>
            </a:r>
            <a:r>
              <a:rPr lang="ru-RU" dirty="0">
                <a:latin typeface="Arial" charset="0"/>
                <a:hlinkClick r:id="rId6"/>
              </a:rPr>
              <a:t>«О плане действий по модернизации общего образования на 2011-2015 годы» </a:t>
            </a:r>
            <a:r>
              <a:rPr lang="ru-RU" dirty="0">
                <a:latin typeface="Arial" charset="0"/>
              </a:rPr>
              <a:t>(с изменениями на 5 декабря 2011 года)</a:t>
            </a:r>
          </a:p>
          <a:p>
            <a:pPr marL="342900" indent="-342900" eaLnBrk="1" hangingPunct="1">
              <a:spcBef>
                <a:spcPts val="800"/>
              </a:spcBef>
              <a:buClr>
                <a:srgbClr val="CC3300"/>
              </a:buClr>
              <a:buSzPct val="120000"/>
              <a:buFontTx/>
              <a:buChar char="•"/>
            </a:pPr>
            <a:r>
              <a:rPr lang="ru-RU" dirty="0">
                <a:latin typeface="Arial" charset="0"/>
                <a:hlinkClick r:id="rId7"/>
              </a:rPr>
              <a:t>О государственной программе «Патриотическое воспитание граждан Российской Федерации на 2011-2015 годы» </a:t>
            </a:r>
            <a:r>
              <a:rPr lang="ru-RU" dirty="0">
                <a:latin typeface="Arial" charset="0"/>
              </a:rPr>
              <a:t>(с изменениями на 7 октября 2013 года)</a:t>
            </a:r>
          </a:p>
          <a:p>
            <a:pPr marL="342900" indent="-342900" eaLnBrk="1" hangingPunct="1">
              <a:spcBef>
                <a:spcPts val="800"/>
              </a:spcBef>
              <a:buClr>
                <a:srgbClr val="CC3300"/>
              </a:buClr>
              <a:buSzPct val="120000"/>
              <a:buFontTx/>
              <a:buChar char="•"/>
            </a:pPr>
            <a:r>
              <a:rPr lang="ru-RU" dirty="0">
                <a:latin typeface="Arial" charset="0"/>
                <a:hlinkClick r:id="rId8"/>
              </a:rPr>
              <a:t>Федеральная целевая программа развития образования на 2011-2015 </a:t>
            </a:r>
            <a:r>
              <a:rPr lang="ru-RU" dirty="0" smtClean="0">
                <a:latin typeface="Arial" charset="0"/>
                <a:hlinkClick r:id="rId8"/>
              </a:rPr>
              <a:t>годы</a:t>
            </a:r>
            <a:endParaRPr lang="ru-RU" dirty="0">
              <a:latin typeface="Arial" charset="0"/>
            </a:endParaRPr>
          </a:p>
        </p:txBody>
      </p:sp>
      <p:pic>
        <p:nvPicPr>
          <p:cNvPr id="5124" name="Picture 3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2625" y="147638"/>
            <a:ext cx="650875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19726" y="113035"/>
            <a:ext cx="7952674" cy="11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35268" rIns="0" bIns="0" anchor="ctr"/>
          <a:lstStyle>
            <a:lvl1pPr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Arial" charset="0"/>
              </a:rPr>
              <a:t>Федеральные нормативно-правовые акты в области образования</a:t>
            </a:r>
            <a:endParaRPr lang="en-US" sz="2800" b="1" dirty="0">
              <a:solidFill>
                <a:srgbClr val="C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498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6000">
        <p14:prism/>
      </p:transition>
    </mc:Choice>
    <mc:Fallback xmlns="">
      <p:transition spd="slow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49951" y="188640"/>
            <a:ext cx="7952674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35268" rIns="0" bIns="0" anchor="ctr"/>
          <a:lstStyle>
            <a:lvl1pPr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 b="1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90500" y="1268760"/>
            <a:ext cx="8773988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25471" rIns="0" bIns="0"/>
          <a:lstStyle>
            <a:lvl1pPr marL="382588" indent="-287338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342900" indent="-342900" eaLnBrk="1" hangingPunct="1">
              <a:spcBef>
                <a:spcPts val="800"/>
              </a:spcBef>
              <a:buClr>
                <a:srgbClr val="CC3300"/>
              </a:buClr>
              <a:buSzPct val="120000"/>
              <a:buFontTx/>
              <a:buChar char="•"/>
            </a:pPr>
            <a:r>
              <a:rPr lang="ru-RU" dirty="0">
                <a:latin typeface="Arial" charset="0"/>
                <a:hlinkClick r:id="rId3"/>
              </a:rPr>
              <a:t>Национальная образовательная инициатива «Наша новая школа», утверждённая Президентом РФ в феврале 2010 г.</a:t>
            </a:r>
            <a:endParaRPr lang="ru-RU" dirty="0">
              <a:latin typeface="Arial" charset="0"/>
            </a:endParaRPr>
          </a:p>
          <a:p>
            <a:pPr marL="342900" indent="-342900" eaLnBrk="1" hangingPunct="1">
              <a:spcBef>
                <a:spcPts val="800"/>
              </a:spcBef>
              <a:buClr>
                <a:srgbClr val="CC3300"/>
              </a:buClr>
              <a:buSzPct val="120000"/>
              <a:buFontTx/>
              <a:buChar char="•"/>
            </a:pPr>
            <a:r>
              <a:rPr lang="ru-RU" dirty="0">
                <a:latin typeface="Arial" charset="0"/>
              </a:rPr>
              <a:t>Федеральные государственные образовательные стандарты (</a:t>
            </a:r>
            <a:r>
              <a:rPr lang="ru-RU" dirty="0">
                <a:latin typeface="Arial" charset="0"/>
                <a:hlinkClick r:id="rId4"/>
              </a:rPr>
              <a:t>ФГОС</a:t>
            </a:r>
            <a:r>
              <a:rPr lang="ru-RU" dirty="0">
                <a:latin typeface="Arial" charset="0"/>
              </a:rPr>
              <a:t>)</a:t>
            </a:r>
          </a:p>
          <a:p>
            <a:pPr marL="342900" indent="-342900" eaLnBrk="1" hangingPunct="1">
              <a:spcBef>
                <a:spcPts val="800"/>
              </a:spcBef>
              <a:buClr>
                <a:srgbClr val="CC3300"/>
              </a:buClr>
              <a:buSzPct val="120000"/>
              <a:buFontTx/>
              <a:buChar char="•"/>
            </a:pPr>
            <a:r>
              <a:rPr lang="ru-RU" dirty="0">
                <a:latin typeface="Arial" charset="0"/>
                <a:hlinkClick r:id="rId5"/>
              </a:rPr>
              <a:t>Указ </a:t>
            </a:r>
            <a:r>
              <a:rPr lang="ru-RU" dirty="0">
                <a:latin typeface="Arial" charset="0"/>
                <a:hlinkClick r:id="rId5"/>
              </a:rPr>
              <a:t>Президента </a:t>
            </a:r>
            <a:r>
              <a:rPr lang="ru-RU" dirty="0">
                <a:latin typeface="Arial" charset="0"/>
                <a:hlinkClick r:id="rId5"/>
              </a:rPr>
              <a:t>РФ</a:t>
            </a:r>
            <a:r>
              <a:rPr lang="en-US" dirty="0">
                <a:latin typeface="Arial" charset="0"/>
                <a:hlinkClick r:id="rId5"/>
              </a:rPr>
              <a:t> </a:t>
            </a:r>
            <a:r>
              <a:rPr lang="ru-RU" dirty="0">
                <a:latin typeface="Arial" charset="0"/>
                <a:hlinkClick r:id="rId5"/>
              </a:rPr>
              <a:t>№ </a:t>
            </a:r>
            <a:r>
              <a:rPr lang="ru-RU" dirty="0">
                <a:latin typeface="Arial" charset="0"/>
                <a:hlinkClick r:id="rId5"/>
              </a:rPr>
              <a:t>761 </a:t>
            </a:r>
            <a:r>
              <a:rPr lang="ru-RU" dirty="0">
                <a:latin typeface="Arial" charset="0"/>
                <a:hlinkClick r:id="rId5"/>
              </a:rPr>
              <a:t>«</a:t>
            </a:r>
            <a:r>
              <a:rPr lang="ru-RU" dirty="0">
                <a:latin typeface="Arial" charset="0"/>
                <a:hlinkClick r:id="rId5"/>
              </a:rPr>
              <a:t>О национальной стратегии действий в интересах </a:t>
            </a:r>
            <a:r>
              <a:rPr lang="ru-RU" dirty="0">
                <a:latin typeface="Arial" charset="0"/>
                <a:hlinkClick r:id="rId5"/>
              </a:rPr>
              <a:t>детей» </a:t>
            </a:r>
            <a:r>
              <a:rPr lang="ru-RU" dirty="0">
                <a:latin typeface="Arial" charset="0"/>
              </a:rPr>
              <a:t>(от 11 июня. </a:t>
            </a:r>
            <a:r>
              <a:rPr lang="ru-RU" dirty="0">
                <a:latin typeface="Arial" charset="0"/>
              </a:rPr>
              <a:t>2012 г. </a:t>
            </a:r>
            <a:r>
              <a:rPr lang="ru-RU" dirty="0">
                <a:latin typeface="Arial" charset="0"/>
              </a:rPr>
              <a:t>)</a:t>
            </a:r>
          </a:p>
          <a:p>
            <a:pPr marL="342900" indent="-342900" eaLnBrk="1" hangingPunct="1">
              <a:spcBef>
                <a:spcPts val="800"/>
              </a:spcBef>
              <a:buClr>
                <a:srgbClr val="CC3300"/>
              </a:buClr>
              <a:buSzPct val="120000"/>
              <a:buFontTx/>
              <a:buChar char="•"/>
            </a:pPr>
            <a:r>
              <a:rPr lang="ru-RU" dirty="0">
                <a:latin typeface="Arial" charset="0"/>
                <a:hlinkClick r:id="rId6"/>
              </a:rPr>
              <a:t>Указ Президента </a:t>
            </a:r>
            <a:r>
              <a:rPr lang="ru-RU" dirty="0">
                <a:latin typeface="Arial" charset="0"/>
                <a:hlinkClick r:id="rId6"/>
              </a:rPr>
              <a:t>РФ </a:t>
            </a:r>
            <a:r>
              <a:rPr lang="ru-RU" dirty="0">
                <a:latin typeface="Arial" charset="0"/>
                <a:hlinkClick r:id="rId6"/>
              </a:rPr>
              <a:t>№ </a:t>
            </a:r>
            <a:r>
              <a:rPr lang="ru-RU" dirty="0">
                <a:latin typeface="Arial" charset="0"/>
                <a:hlinkClick r:id="rId6"/>
              </a:rPr>
              <a:t>808 «Об </a:t>
            </a:r>
            <a:r>
              <a:rPr lang="ru-RU" dirty="0">
                <a:latin typeface="Arial" charset="0"/>
                <a:hlinkClick r:id="rId6"/>
              </a:rPr>
              <a:t>утверждении основ государственной культурной политики» </a:t>
            </a:r>
            <a:r>
              <a:rPr lang="ru-RU" dirty="0">
                <a:latin typeface="Arial" charset="0"/>
              </a:rPr>
              <a:t>(от 24 декабря 2014)</a:t>
            </a:r>
          </a:p>
          <a:p>
            <a:pPr marL="342900" indent="-342900" eaLnBrk="1" hangingPunct="1">
              <a:spcBef>
                <a:spcPts val="800"/>
              </a:spcBef>
              <a:buClr>
                <a:srgbClr val="CC3300"/>
              </a:buClr>
              <a:buSzPct val="120000"/>
              <a:buFontTx/>
              <a:buChar char="•"/>
            </a:pPr>
            <a:r>
              <a:rPr lang="ru-RU" dirty="0">
                <a:latin typeface="Arial" charset="0"/>
                <a:hlinkClick r:id="rId7"/>
              </a:rPr>
              <a:t>Постановление </a:t>
            </a:r>
            <a:r>
              <a:rPr lang="ru-RU" dirty="0">
                <a:latin typeface="Arial" charset="0"/>
                <a:hlinkClick r:id="rId7"/>
              </a:rPr>
              <a:t>Правительства </a:t>
            </a:r>
            <a:r>
              <a:rPr lang="ru-RU" dirty="0">
                <a:latin typeface="Arial" charset="0"/>
                <a:hlinkClick r:id="rId7"/>
              </a:rPr>
              <a:t>РФ </a:t>
            </a:r>
            <a:r>
              <a:rPr lang="ru-RU" dirty="0">
                <a:latin typeface="Arial" charset="0"/>
                <a:hlinkClick r:id="rId7"/>
              </a:rPr>
              <a:t>№  996-р </a:t>
            </a:r>
            <a:r>
              <a:rPr lang="ru-RU" dirty="0">
                <a:latin typeface="Arial" charset="0"/>
                <a:hlinkClick r:id="rId7"/>
              </a:rPr>
              <a:t>«</a:t>
            </a:r>
            <a:r>
              <a:rPr lang="ru-RU" dirty="0">
                <a:latin typeface="Arial" charset="0"/>
                <a:hlinkClick r:id="rId7"/>
              </a:rPr>
              <a:t>Об утверждении Стратегия развития воспитания в Российской Федерации на период до 2025 года» </a:t>
            </a:r>
            <a:r>
              <a:rPr lang="ru-RU" dirty="0">
                <a:latin typeface="Arial" charset="0"/>
              </a:rPr>
              <a:t>(от 29 май 2015)</a:t>
            </a:r>
            <a:endParaRPr lang="ru-RU" dirty="0">
              <a:latin typeface="Arial" charset="0"/>
            </a:endParaRPr>
          </a:p>
          <a:p>
            <a:pPr marL="342900" indent="-342900" eaLnBrk="1" hangingPunct="1">
              <a:spcBef>
                <a:spcPts val="800"/>
              </a:spcBef>
              <a:buClr>
                <a:srgbClr val="CC3300"/>
              </a:buClr>
              <a:buSzPct val="120000"/>
              <a:buFontTx/>
              <a:buChar char="•"/>
            </a:pPr>
            <a:r>
              <a:rPr lang="ru-RU" dirty="0">
                <a:latin typeface="Arial" charset="0"/>
                <a:hlinkClick r:id="rId8"/>
              </a:rPr>
              <a:t>Распоряжение </a:t>
            </a:r>
            <a:r>
              <a:rPr lang="ru-RU" dirty="0">
                <a:latin typeface="Arial" charset="0"/>
                <a:hlinkClick r:id="rId8"/>
              </a:rPr>
              <a:t>Правительства </a:t>
            </a:r>
            <a:r>
              <a:rPr lang="ru-RU" dirty="0">
                <a:latin typeface="Arial" charset="0"/>
                <a:hlinkClick r:id="rId8"/>
              </a:rPr>
              <a:t>РФ </a:t>
            </a:r>
            <a:r>
              <a:rPr lang="ru-RU" dirty="0">
                <a:latin typeface="Arial" charset="0"/>
                <a:hlinkClick r:id="rId8"/>
              </a:rPr>
              <a:t>№ 1726-р </a:t>
            </a:r>
            <a:r>
              <a:rPr lang="ru-RU" dirty="0">
                <a:latin typeface="Arial" charset="0"/>
                <a:hlinkClick r:id="rId8"/>
              </a:rPr>
              <a:t> «</a:t>
            </a:r>
            <a:r>
              <a:rPr lang="ru-RU" dirty="0">
                <a:latin typeface="Arial" charset="0"/>
                <a:hlinkClick r:id="rId8"/>
              </a:rPr>
              <a:t>Об утверждении  концепции дополнительного образования детей» </a:t>
            </a:r>
            <a:r>
              <a:rPr lang="ru-RU" dirty="0">
                <a:latin typeface="Arial" charset="0"/>
              </a:rPr>
              <a:t>(от 4 сентября 2014)</a:t>
            </a:r>
            <a:endParaRPr lang="ru-RU" dirty="0">
              <a:latin typeface="Arial" charset="0"/>
            </a:endParaRPr>
          </a:p>
          <a:p>
            <a:pPr marL="342900" indent="-342900" eaLnBrk="1" hangingPunct="1">
              <a:spcBef>
                <a:spcPts val="800"/>
              </a:spcBef>
              <a:buClr>
                <a:srgbClr val="CC3300"/>
              </a:buClr>
              <a:buSzPct val="120000"/>
              <a:buFontTx/>
              <a:buChar char="•"/>
            </a:pPr>
            <a:r>
              <a:rPr lang="ru-RU" dirty="0">
                <a:latin typeface="Arial" charset="0"/>
                <a:hlinkClick r:id="rId9"/>
              </a:rPr>
              <a:t>Распоряжение </a:t>
            </a:r>
            <a:r>
              <a:rPr lang="ru-RU" dirty="0">
                <a:latin typeface="Arial" charset="0"/>
                <a:hlinkClick r:id="rId9"/>
              </a:rPr>
              <a:t>Правительства </a:t>
            </a:r>
            <a:r>
              <a:rPr lang="ru-RU" dirty="0">
                <a:latin typeface="Arial" charset="0"/>
                <a:hlinkClick r:id="rId9"/>
              </a:rPr>
              <a:t>РФ № </a:t>
            </a:r>
            <a:r>
              <a:rPr lang="ru-RU" dirty="0">
                <a:latin typeface="Arial" charset="0"/>
                <a:hlinkClick r:id="rId9"/>
              </a:rPr>
              <a:t>2227-р </a:t>
            </a:r>
            <a:r>
              <a:rPr lang="ru-RU" dirty="0">
                <a:latin typeface="Arial" charset="0"/>
                <a:hlinkClick r:id="rId9"/>
              </a:rPr>
              <a:t> «Об </a:t>
            </a:r>
            <a:r>
              <a:rPr lang="ru-RU" dirty="0">
                <a:latin typeface="Arial" charset="0"/>
                <a:hlinkClick r:id="rId9"/>
              </a:rPr>
              <a:t>утверждении Стратегии инновационного развития Российской Федерации на период до 2020 года» </a:t>
            </a:r>
            <a:r>
              <a:rPr lang="ru-RU" dirty="0">
                <a:latin typeface="Arial" charset="0"/>
              </a:rPr>
              <a:t>(от 08 декабря 2011)</a:t>
            </a:r>
            <a:endParaRPr lang="en-US" dirty="0">
              <a:latin typeface="Arial" charset="0"/>
            </a:endParaRPr>
          </a:p>
        </p:txBody>
      </p:sp>
      <p:pic>
        <p:nvPicPr>
          <p:cNvPr id="5124" name="Picture 3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2625" y="147638"/>
            <a:ext cx="650875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7589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6000">
        <p14:prism/>
      </p:transition>
    </mc:Choice>
    <mc:Fallback xmlns="">
      <p:transition spd="slow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467544" y="2924944"/>
            <a:ext cx="7952674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35268" rIns="0" bIns="0" anchor="ctr"/>
          <a:lstStyle>
            <a:lvl1pPr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2800" b="1" dirty="0">
                <a:solidFill>
                  <a:srgbClr val="C00000"/>
                </a:solidFill>
                <a:latin typeface="Arial" charset="0"/>
              </a:rPr>
              <a:t>Региональные нормативно-правовые акты в области библиотечного </a:t>
            </a:r>
            <a:r>
              <a:rPr lang="ru-RU" sz="2800" b="1" dirty="0" smtClean="0">
                <a:solidFill>
                  <a:srgbClr val="C00000"/>
                </a:solidFill>
                <a:latin typeface="Arial" charset="0"/>
              </a:rPr>
              <a:t>дела</a:t>
            </a:r>
            <a:endParaRPr lang="ru-RU" sz="2800" b="1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08035" y="4365104"/>
            <a:ext cx="8620448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25471" rIns="0" bIns="0"/>
          <a:lstStyle>
            <a:lvl1pPr marL="382588" indent="-287338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342900" indent="-342900" eaLnBrk="1" fontAlgn="base" hangingPunct="1">
              <a:spcBef>
                <a:spcPts val="1800"/>
              </a:spcBef>
              <a:buClr>
                <a:srgbClr val="CC3300"/>
              </a:buClr>
              <a:buSzPct val="120000"/>
              <a:buFontTx/>
              <a:buChar char="•"/>
            </a:pPr>
            <a:r>
              <a:rPr lang="ru-RU" sz="2000" dirty="0">
                <a:latin typeface="Arial" charset="0"/>
                <a:hlinkClick r:id="rId3"/>
              </a:rPr>
              <a:t>Закон Ярославской области N 2-з «О библиотечном деле и обязательном экземпляре документов» </a:t>
            </a:r>
            <a:r>
              <a:rPr lang="ru-RU" sz="2000" dirty="0">
                <a:latin typeface="Arial" charset="0"/>
              </a:rPr>
              <a:t>(от 24 февраля 2014 года</a:t>
            </a:r>
            <a:r>
              <a:rPr lang="ru-RU" sz="2000" dirty="0" smtClean="0">
                <a:latin typeface="Arial" charset="0"/>
              </a:rPr>
              <a:t>)</a:t>
            </a:r>
            <a:endParaRPr lang="ru-RU" sz="2000" dirty="0">
              <a:latin typeface="Arial" charset="0"/>
            </a:endParaRPr>
          </a:p>
        </p:txBody>
      </p:sp>
      <p:pic>
        <p:nvPicPr>
          <p:cNvPr id="5124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2625" y="147638"/>
            <a:ext cx="650875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35750" y="1484784"/>
            <a:ext cx="8620448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25471" rIns="0" bIns="0"/>
          <a:lstStyle>
            <a:lvl1pPr marL="382588" indent="-287338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342900" indent="-342900" eaLnBrk="1" hangingPunct="1">
              <a:spcBef>
                <a:spcPts val="1800"/>
              </a:spcBef>
              <a:buClr>
                <a:srgbClr val="CC3300"/>
              </a:buClr>
              <a:buSzPct val="120000"/>
              <a:buFontTx/>
              <a:buChar char="•"/>
            </a:pPr>
            <a:r>
              <a:rPr lang="ru-RU" sz="2000" dirty="0" smtClean="0">
                <a:latin typeface="Arial" charset="0"/>
                <a:hlinkClick r:id="rId5"/>
              </a:rPr>
              <a:t>Авторское право</a:t>
            </a:r>
            <a:endParaRPr lang="ru-RU" sz="2000" dirty="0" smtClean="0">
              <a:latin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435750" y="620553"/>
            <a:ext cx="7952674" cy="609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35268" rIns="0" bIns="0" anchor="ctr"/>
          <a:lstStyle>
            <a:lvl1pPr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Arial" charset="0"/>
              </a:rPr>
              <a:t>Кодексы по </a:t>
            </a:r>
            <a:r>
              <a:rPr lang="ru-RU" sz="2800" b="1" dirty="0">
                <a:solidFill>
                  <a:srgbClr val="C00000"/>
                </a:solidFill>
                <a:latin typeface="Arial" charset="0"/>
              </a:rPr>
              <a:t>библиотечной деятельности</a:t>
            </a:r>
            <a:endParaRPr lang="en-US" sz="2800" b="1" dirty="0">
              <a:solidFill>
                <a:srgbClr val="C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039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6000">
        <p14:prism/>
      </p:transition>
    </mc:Choice>
    <mc:Fallback xmlns="">
      <p:transition spd="slow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49951" y="188640"/>
            <a:ext cx="7952674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35268" rIns="0" bIns="0" anchor="ctr"/>
          <a:lstStyle>
            <a:lvl1pPr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Arial" charset="0"/>
              </a:rPr>
              <a:t>Документы, </a:t>
            </a:r>
            <a:r>
              <a:rPr lang="ru-RU" sz="2800" b="1" dirty="0" smtClean="0">
                <a:solidFill>
                  <a:srgbClr val="C00000"/>
                </a:solidFill>
                <a:latin typeface="Arial" charset="0"/>
                <a:hlinkClick r:id="rId3" action="ppaction://hlinkfile"/>
              </a:rPr>
              <a:t>регламентирующие деятельность библиотеки</a:t>
            </a:r>
            <a:endParaRPr lang="en-US" sz="2800" b="1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33052" y="1988840"/>
            <a:ext cx="8620448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25471" rIns="0" bIns="0"/>
          <a:lstStyle>
            <a:lvl1pPr marL="382588" indent="-287338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342900" indent="-342900" eaLnBrk="1" hangingPunct="1">
              <a:spcBef>
                <a:spcPts val="1800"/>
              </a:spcBef>
              <a:buClr>
                <a:srgbClr val="CC3300"/>
              </a:buClr>
              <a:buSzPct val="120000"/>
              <a:buFontTx/>
              <a:buChar char="•"/>
            </a:pPr>
            <a:r>
              <a:rPr lang="ru-RU" sz="2000" dirty="0" smtClean="0">
                <a:latin typeface="Arial" charset="0"/>
              </a:rPr>
              <a:t>Положение о библиотеке ОУ</a:t>
            </a:r>
            <a:endParaRPr lang="ru-RU" sz="2000" dirty="0">
              <a:latin typeface="Arial" charset="0"/>
            </a:endParaRPr>
          </a:p>
          <a:p>
            <a:pPr marL="342900" indent="-342900" eaLnBrk="1" hangingPunct="1">
              <a:spcBef>
                <a:spcPts val="1800"/>
              </a:spcBef>
              <a:buClr>
                <a:srgbClr val="CC3300"/>
              </a:buClr>
              <a:buSzPct val="120000"/>
              <a:buFontTx/>
              <a:buChar char="•"/>
            </a:pPr>
            <a:r>
              <a:rPr lang="ru-RU" sz="2000" dirty="0" smtClean="0">
                <a:latin typeface="Arial" charset="0"/>
              </a:rPr>
              <a:t>Правила пользования библиотекой</a:t>
            </a:r>
            <a:endParaRPr lang="ru-RU" sz="2000" dirty="0">
              <a:latin typeface="Arial" charset="0"/>
            </a:endParaRPr>
          </a:p>
          <a:p>
            <a:pPr marL="342900" indent="-342900" eaLnBrk="1" hangingPunct="1">
              <a:spcBef>
                <a:spcPts val="1800"/>
              </a:spcBef>
              <a:buClr>
                <a:srgbClr val="CC3300"/>
              </a:buClr>
              <a:buSzPct val="120000"/>
              <a:buFontTx/>
              <a:buChar char="•"/>
            </a:pPr>
            <a:r>
              <a:rPr lang="ru-RU" sz="2000" dirty="0" smtClean="0">
                <a:latin typeface="Arial" charset="0"/>
              </a:rPr>
              <a:t>Должностные обязанности руководителя и сотрудников библиотеки</a:t>
            </a:r>
            <a:endParaRPr lang="ru-RU" sz="2000" dirty="0">
              <a:latin typeface="Arial" charset="0"/>
            </a:endParaRPr>
          </a:p>
          <a:p>
            <a:pPr marL="342900" indent="-342900" eaLnBrk="1" hangingPunct="1">
              <a:spcBef>
                <a:spcPts val="1800"/>
              </a:spcBef>
              <a:buClr>
                <a:srgbClr val="CC3300"/>
              </a:buClr>
              <a:buSzPct val="120000"/>
              <a:buFontTx/>
              <a:buChar char="•"/>
            </a:pPr>
            <a:r>
              <a:rPr lang="ru-RU" sz="2000" dirty="0" smtClean="0">
                <a:latin typeface="Arial" charset="0"/>
              </a:rPr>
              <a:t>Положение о платных услугах</a:t>
            </a:r>
          </a:p>
          <a:p>
            <a:pPr marL="342900" indent="-342900" eaLnBrk="1" hangingPunct="1">
              <a:spcBef>
                <a:spcPts val="1800"/>
              </a:spcBef>
              <a:buClr>
                <a:srgbClr val="CC3300"/>
              </a:buClr>
              <a:buSzPct val="120000"/>
              <a:buFontTx/>
              <a:buChar char="•"/>
            </a:pPr>
            <a:r>
              <a:rPr lang="ru-RU" sz="2000" dirty="0" smtClean="0">
                <a:latin typeface="Arial" charset="0"/>
              </a:rPr>
              <a:t>Положение об общественном совете библиотеки</a:t>
            </a:r>
          </a:p>
          <a:p>
            <a:pPr marL="342900" indent="-342900" eaLnBrk="1" hangingPunct="1">
              <a:spcBef>
                <a:spcPts val="1800"/>
              </a:spcBef>
              <a:buClr>
                <a:srgbClr val="CC3300"/>
              </a:buClr>
              <a:buSzPct val="120000"/>
              <a:buFontTx/>
              <a:buChar char="•"/>
            </a:pPr>
            <a:r>
              <a:rPr lang="ru-RU" sz="2000" dirty="0" smtClean="0">
                <a:latin typeface="Arial" charset="0"/>
              </a:rPr>
              <a:t>Паспорт библиотеки</a:t>
            </a:r>
          </a:p>
          <a:p>
            <a:pPr marL="342900" indent="-342900" eaLnBrk="1" hangingPunct="1">
              <a:spcBef>
                <a:spcPts val="1800"/>
              </a:spcBef>
              <a:buClr>
                <a:srgbClr val="CC3300"/>
              </a:buClr>
              <a:buSzPct val="120000"/>
              <a:buFontTx/>
              <a:buChar char="•"/>
            </a:pPr>
            <a:r>
              <a:rPr lang="ru-RU" sz="2000" dirty="0" smtClean="0">
                <a:latin typeface="Arial" charset="0"/>
              </a:rPr>
              <a:t>Планово-отчётная документация</a:t>
            </a:r>
          </a:p>
          <a:p>
            <a:pPr marL="0" indent="0" eaLnBrk="1" hangingPunct="1">
              <a:spcBef>
                <a:spcPts val="1800"/>
              </a:spcBef>
              <a:buClr>
                <a:srgbClr val="CC3300"/>
              </a:buClr>
              <a:buSzPct val="120000"/>
            </a:pPr>
            <a:endParaRPr lang="ru-RU" sz="2000" dirty="0">
              <a:latin typeface="Arial" charset="0"/>
            </a:endParaRPr>
          </a:p>
          <a:p>
            <a:pPr marL="342900" indent="-342900" eaLnBrk="1" hangingPunct="1">
              <a:spcBef>
                <a:spcPts val="1800"/>
              </a:spcBef>
              <a:buClr>
                <a:srgbClr val="CC3300"/>
              </a:buClr>
              <a:buSzPct val="120000"/>
              <a:buFontTx/>
              <a:buChar char="•"/>
            </a:pPr>
            <a:endParaRPr lang="ru-RU" sz="2400" dirty="0">
              <a:latin typeface="Arial" charset="0"/>
            </a:endParaRPr>
          </a:p>
        </p:txBody>
      </p:sp>
      <p:pic>
        <p:nvPicPr>
          <p:cNvPr id="5124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2625" y="147638"/>
            <a:ext cx="650875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3725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6000">
        <p14:prism/>
      </p:transition>
    </mc:Choice>
    <mc:Fallback xmlns="">
      <p:transition spd="slow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1277</TotalTime>
  <Words>895</Words>
  <Application>Microsoft Office PowerPoint</Application>
  <PresentationFormat>Экран (4:3)</PresentationFormat>
  <Paragraphs>119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 Владимировна Успенская</dc:creator>
  <cp:lastModifiedBy>Татьяна Владимировна Чернышева</cp:lastModifiedBy>
  <cp:revision>39</cp:revision>
  <dcterms:created xsi:type="dcterms:W3CDTF">2014-10-27T06:51:37Z</dcterms:created>
  <dcterms:modified xsi:type="dcterms:W3CDTF">2015-11-24T11:18:46Z</dcterms:modified>
</cp:coreProperties>
</file>