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1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2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9"/>
  </p:notesMasterIdLst>
  <p:sldIdLst>
    <p:sldId id="292" r:id="rId2"/>
    <p:sldId id="282" r:id="rId3"/>
    <p:sldId id="277" r:id="rId4"/>
    <p:sldId id="278" r:id="rId5"/>
    <p:sldId id="280" r:id="rId6"/>
    <p:sldId id="279" r:id="rId7"/>
    <p:sldId id="281" r:id="rId8"/>
    <p:sldId id="289" r:id="rId9"/>
    <p:sldId id="294" r:id="rId10"/>
    <p:sldId id="283" r:id="rId11"/>
    <p:sldId id="284" r:id="rId12"/>
    <p:sldId id="286" r:id="rId13"/>
    <p:sldId id="287" r:id="rId14"/>
    <p:sldId id="288" r:id="rId15"/>
    <p:sldId id="285" r:id="rId16"/>
    <p:sldId id="293" r:id="rId17"/>
    <p:sldId id="291" r:id="rId18"/>
  </p:sldIdLst>
  <p:sldSz cx="10080625" cy="7559675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 Unicode MS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 Unicode MS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 Unicode MS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 Unicode M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588" y="-10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1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19459" name="AutoShape 2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19460" name="AutoShape 3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19461" name="AutoShape 4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19462" name="AutoShape 5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19463" name="AutoShape 6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19464" name="Rectangle 7"/>
          <p:cNvSpPr>
            <a:spLocks noGrp="1" noChangeArrowheads="1"/>
          </p:cNvSpPr>
          <p:nvPr>
            <p:ph type="sldImg"/>
          </p:nvPr>
        </p:nvSpPr>
        <p:spPr bwMode="auto">
          <a:xfrm>
            <a:off x="1106488" y="812800"/>
            <a:ext cx="5334000" cy="399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6" name="Rectangle 8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37263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02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02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9" name="Rectangle 11"/>
          <p:cNvSpPr>
            <a:spLocks noGrp="1" noChangeArrowheads="1"/>
          </p:cNvSpPr>
          <p:nvPr>
            <p:ph type="ftr"/>
          </p:nvPr>
        </p:nvSpPr>
        <p:spPr bwMode="auto">
          <a:xfrm>
            <a:off x="0" y="10155238"/>
            <a:ext cx="32702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60" name="Rectangle 12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5238"/>
            <a:ext cx="32702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fld id="{5BA608C5-5D41-47B9-93F7-F023C1B5F6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3986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8075" y="812800"/>
            <a:ext cx="5330825" cy="3997325"/>
          </a:xfrm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eaLnBrk="1"/>
            <a:fld id="{A04122FB-BF6F-41B8-988D-927AB3E9484C}" type="slidenum">
              <a:rPr lang="ru-RU" altLang="ru-RU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13</a:t>
            </a:fld>
            <a:endParaRPr lang="ru-RU" altLang="ru-RU" smtClean="0">
              <a:solidFill>
                <a:srgbClr val="000000"/>
              </a:solidFill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8075" y="812800"/>
            <a:ext cx="5330825" cy="3997325"/>
          </a:xfrm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eaLnBrk="1"/>
            <a:fld id="{D0F8BA87-DE3E-4C5B-BC3B-9E657F5600DF}" type="slidenum">
              <a:rPr lang="ru-RU" altLang="ru-RU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15</a:t>
            </a:fld>
            <a:endParaRPr lang="ru-RU" altLang="ru-RU" smtClean="0">
              <a:solidFill>
                <a:srgbClr val="000000"/>
              </a:solidFill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7FA8AA-BE9F-4A22-8B73-0F55586C69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0072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AE33D0-7921-428F-A3B3-ADEF8F9583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4564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299325" y="301625"/>
            <a:ext cx="2263775" cy="64452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43687" cy="64452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B866F1-EAE2-4C49-BA0F-F8E3084E4A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70141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59862" cy="12509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E3E879-5726-4134-9A2A-252FEE3863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3346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6E2CD1-3D5E-473D-989C-1261688C64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4988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9548AA-BE6D-4EBD-AB57-43DBE46C7D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438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2937" cy="4978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08575" y="1768475"/>
            <a:ext cx="4454525" cy="4978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86876B-C8FA-4416-9473-C3BBD36F23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848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BBFB94-FCA0-4F57-A8EE-F72368A141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9129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F9FEA8-4E61-4C11-A138-E75B5E57AB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4840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044EFD-5C84-4707-884E-0859833D5D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3338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95521C-F8FB-4ECA-977F-95A719F903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1139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24960B-3F12-4224-B20D-3A0D8BFAD8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8680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59862" cy="125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59862" cy="497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Четвертый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36800" cy="50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84525" cy="50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36800" cy="50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fld id="{69319489-2104-4888-8D1E-E5EF1685C4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krylovka.ru/view_page.php?nav=1&amp;id=1177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lib.yar.ru/index.php?option=com_content&amp;task=view&amp;id=39&amp;Itemid=32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rgdb.ru/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5" Type="http://schemas.openxmlformats.org/officeDocument/2006/relationships/image" Target="../media/image11.png"/><Relationship Id="rId4" Type="http://schemas.openxmlformats.org/officeDocument/2006/relationships/hyperlink" Target="http://sci.rgdb.ru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pmambook.ru/categories/lyudi-i-sobytiya/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5.xml"/><Relationship Id="rId6" Type="http://schemas.openxmlformats.org/officeDocument/2006/relationships/image" Target="../media/image13.png"/><Relationship Id="rId5" Type="http://schemas.openxmlformats.org/officeDocument/2006/relationships/hyperlink" Target="http://www.livelib.ru/selection/27637" TargetMode="External"/><Relationship Id="rId4" Type="http://schemas.openxmlformats.org/officeDocument/2006/relationships/hyperlink" Target="http://kniguru.info/o-konkurse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rucont.ru/efd/216716?year=2014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iro.yar.ru/index.php?id=543" TargetMode="Externa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hyperlink" Target="https://vk.com/cibo_window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rusla.ru/rsba/politic/prograzv.php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brary.ru/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academia.altlib.ru/" TargetMode="Externa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nobr.ru/about/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enobr.ru/materials/727/18971/" TargetMode="External"/><Relationship Id="rId3" Type="http://schemas.openxmlformats.org/officeDocument/2006/relationships/hyperlink" Target="http://www.menobr.ru/news/8867/?sphrase_id=32603" TargetMode="External"/><Relationship Id="rId7" Type="http://schemas.openxmlformats.org/officeDocument/2006/relationships/hyperlink" Target="http://www.menobr.ru/materials/164/5688/" TargetMode="External"/><Relationship Id="rId12" Type="http://schemas.openxmlformats.org/officeDocument/2006/relationships/hyperlink" Target="http://www.menobr.ru/products/533/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hyperlink" Target="http://www.menobr.ru/materials/370/4858/" TargetMode="External"/><Relationship Id="rId11" Type="http://schemas.openxmlformats.org/officeDocument/2006/relationships/hyperlink" Target="http://www.menobr.ru/materials/17/37080/" TargetMode="External"/><Relationship Id="rId5" Type="http://schemas.openxmlformats.org/officeDocument/2006/relationships/hyperlink" Target="http://www.menobr.ru/news/43079/" TargetMode="External"/><Relationship Id="rId10" Type="http://schemas.openxmlformats.org/officeDocument/2006/relationships/hyperlink" Target="http://www.menobr.ru/materials/46/27469/" TargetMode="External"/><Relationship Id="rId4" Type="http://schemas.openxmlformats.org/officeDocument/2006/relationships/hyperlink" Target="http://www.menobr.ru/materials/165/4862/" TargetMode="External"/><Relationship Id="rId9" Type="http://schemas.openxmlformats.org/officeDocument/2006/relationships/hyperlink" Target="http://www.menobr.ru/materials/37/27480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portal.mubint.ru/library/Pages/default.aspx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portal.mubint.ru/library/webinars/catalogue/Pages/default.aspx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altLang="ru-RU" smtClean="0"/>
              <a:t>Информационно-методическая поддержка деятельности библиотек: Интернет-ресурсы</a:t>
            </a:r>
          </a:p>
        </p:txBody>
      </p:sp>
      <p:sp>
        <p:nvSpPr>
          <p:cNvPr id="2051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512888" y="4716463"/>
            <a:ext cx="7056437" cy="1498600"/>
          </a:xfrm>
        </p:spPr>
        <p:txBody>
          <a:bodyPr/>
          <a:lstStyle/>
          <a:p>
            <a:pPr algn="l"/>
            <a:r>
              <a:rPr lang="ru-RU" altLang="ru-RU" sz="2400" smtClean="0"/>
              <a:t>Успенская С.В.,</a:t>
            </a:r>
          </a:p>
          <a:p>
            <a:pPr algn="l"/>
            <a:r>
              <a:rPr lang="ru-RU" altLang="ru-RU" sz="2400" smtClean="0"/>
              <a:t>руководитель ЦИБО</a:t>
            </a:r>
          </a:p>
          <a:p>
            <a:pPr algn="l"/>
            <a:r>
              <a:rPr lang="ru-RU" altLang="ru-RU" sz="2400" smtClean="0"/>
              <a:t>ГОАУ ЯО «Институт развития образования»</a:t>
            </a:r>
          </a:p>
          <a:p>
            <a:endParaRPr lang="ru-RU" altLang="ru-RU" smtClean="0"/>
          </a:p>
        </p:txBody>
      </p:sp>
      <p:pic>
        <p:nvPicPr>
          <p:cNvPr id="205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93063" y="395288"/>
            <a:ext cx="1254125" cy="125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>
                <a:hlinkClick r:id="rId3"/>
              </a:rPr>
              <a:t>Областная детская библиотека им.И.А.Крылова</a:t>
            </a:r>
            <a:endParaRPr lang="ru-RU" altLang="ru-RU" smtClean="0"/>
          </a:p>
        </p:txBody>
      </p:sp>
      <p:sp>
        <p:nvSpPr>
          <p:cNvPr id="11267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5623" y="1835621"/>
            <a:ext cx="9145016" cy="5241074"/>
          </a:xfrm>
          <a:prstGeom prst="rect">
            <a:avLst/>
          </a:prstGeom>
          <a:ln w="190500" cap="sq">
            <a:noFill/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200" smtClean="0">
                <a:hlinkClick r:id="rId3"/>
              </a:rPr>
              <a:t>Ярославская областная универсальная научная библиотека им.Н.А.Некрасова</a:t>
            </a:r>
            <a:endParaRPr lang="ru-RU" altLang="ru-RU" sz="3200" smtClean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5816" y="1979637"/>
            <a:ext cx="9181916" cy="47452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200" smtClean="0">
                <a:hlinkClick r:id="rId3"/>
              </a:rPr>
              <a:t>Российская государственная </a:t>
            </a:r>
            <a:br>
              <a:rPr lang="ru-RU" altLang="ru-RU" sz="3200" smtClean="0">
                <a:hlinkClick r:id="rId3"/>
              </a:rPr>
            </a:br>
            <a:r>
              <a:rPr lang="ru-RU" altLang="ru-RU" sz="3200" smtClean="0">
                <a:hlinkClick r:id="rId3"/>
              </a:rPr>
              <a:t>детская библиотека</a:t>
            </a:r>
            <a:endParaRPr lang="ru-RU" altLang="ru-RU" sz="3200" smtClean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7973" y="1622965"/>
            <a:ext cx="8986343" cy="540648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РГДБ. </a:t>
            </a:r>
            <a:r>
              <a:rPr lang="ru-RU" altLang="ru-RU" smtClean="0">
                <a:hlinkClick r:id="rId4"/>
              </a:rPr>
              <a:t>Професионалам</a:t>
            </a:r>
            <a:endParaRPr lang="ru-RU" altLang="ru-RU" smtClean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51880" y="1735576"/>
            <a:ext cx="7645636" cy="518385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000" b="1" i="1" smtClean="0">
                <a:hlinkClick r:id="rId3"/>
              </a:rPr>
              <a:t>Папмамбук</a:t>
            </a:r>
            <a:r>
              <a:rPr lang="ru-RU" altLang="ru-RU" sz="4000" b="1" i="1" smtClean="0"/>
              <a:t> </a:t>
            </a:r>
            <a:r>
              <a:rPr lang="ru-RU" altLang="ru-RU" sz="4000" b="1" smtClean="0"/>
              <a:t/>
            </a:r>
            <a:br>
              <a:rPr lang="ru-RU" altLang="ru-RU" sz="4000" b="1" smtClean="0"/>
            </a:br>
            <a:r>
              <a:rPr lang="ru-RU" altLang="ru-RU" sz="4000" b="1" smtClean="0"/>
              <a:t>для тех, кто читает детям</a:t>
            </a: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19832" y="1691605"/>
            <a:ext cx="8546926" cy="491128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800" smtClean="0">
                <a:hlinkClick r:id="rId4"/>
              </a:rPr>
              <a:t>Книгуру</a:t>
            </a:r>
            <a:r>
              <a:rPr lang="ru-RU" altLang="ru-RU" sz="2800" smtClean="0"/>
              <a:t/>
            </a:r>
            <a:br>
              <a:rPr lang="ru-RU" altLang="ru-RU" sz="2800" smtClean="0"/>
            </a:br>
            <a:r>
              <a:rPr lang="ru-RU" altLang="ru-RU" sz="2800" smtClean="0"/>
              <a:t>Всероссийский конкурс на лучшее литературное произведение для детей и юношества</a:t>
            </a:r>
          </a:p>
        </p:txBody>
      </p:sp>
      <p:sp>
        <p:nvSpPr>
          <p:cNvPr id="16387" name="Объект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8208962" cy="3740150"/>
          </a:xfrm>
        </p:spPr>
        <p:txBody>
          <a:bodyPr/>
          <a:lstStyle/>
          <a:p>
            <a:pPr marL="0" indent="0"/>
            <a:endParaRPr lang="ru-RU" altLang="ru-RU" smtClean="0"/>
          </a:p>
        </p:txBody>
      </p:sp>
      <p:sp>
        <p:nvSpPr>
          <p:cNvPr id="16388" name="Объект 3"/>
          <p:cNvSpPr>
            <a:spLocks noGrp="1"/>
          </p:cNvSpPr>
          <p:nvPr>
            <p:ph sz="half" idx="2"/>
          </p:nvPr>
        </p:nvSpPr>
        <p:spPr>
          <a:xfrm>
            <a:off x="3311525" y="6732588"/>
            <a:ext cx="6337300" cy="647700"/>
          </a:xfrm>
        </p:spPr>
        <p:txBody>
          <a:bodyPr/>
          <a:lstStyle/>
          <a:p>
            <a:pPr marL="0" indent="0"/>
            <a:r>
              <a:rPr lang="ru-RU" altLang="ru-RU" smtClean="0">
                <a:hlinkClick r:id="rId5"/>
              </a:rPr>
              <a:t>Изданные книги-финалисты Книгуру</a:t>
            </a:r>
            <a:endParaRPr lang="ru-RU" altLang="ru-RU" smtClean="0"/>
          </a:p>
          <a:p>
            <a:pPr marL="0" indent="0"/>
            <a:endParaRPr lang="ru-RU" altLang="ru-RU" smtClean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7824" y="1835621"/>
            <a:ext cx="8362007" cy="476021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200" smtClean="0">
                <a:hlinkClick r:id="rId3"/>
              </a:rPr>
              <a:t>Электронная версия журнала «Школьная библиотека: сегодня и завтра» </a:t>
            </a:r>
            <a:endParaRPr lang="ru-RU" altLang="ru-RU" sz="3200" smtClean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51880" y="1691605"/>
            <a:ext cx="7773875" cy="48866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600" smtClean="0"/>
              <a:t>Центр информационно-библиотечного обслуживания ГОАУ ЯО ИРО</a:t>
            </a:r>
          </a:p>
        </p:txBody>
      </p:sp>
      <p:sp>
        <p:nvSpPr>
          <p:cNvPr id="18435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/>
            <a:r>
              <a:rPr lang="ru-RU" altLang="ru-RU" sz="2400" smtClean="0"/>
              <a:t>Наша </a:t>
            </a:r>
            <a:r>
              <a:rPr lang="ru-RU" altLang="ru-RU" sz="2400" smtClean="0">
                <a:hlinkClick r:id="rId3"/>
              </a:rPr>
              <a:t>страничка</a:t>
            </a:r>
            <a:r>
              <a:rPr lang="ru-RU" altLang="ru-RU" sz="2400" smtClean="0"/>
              <a:t> на сайте ИРО</a:t>
            </a:r>
          </a:p>
        </p:txBody>
      </p:sp>
      <p:sp>
        <p:nvSpPr>
          <p:cNvPr id="18436" name="Объект 3"/>
          <p:cNvSpPr>
            <a:spLocks noGrp="1"/>
          </p:cNvSpPr>
          <p:nvPr>
            <p:ph sz="half" idx="2"/>
          </p:nvPr>
        </p:nvSpPr>
        <p:spPr>
          <a:xfrm>
            <a:off x="5400675" y="1768475"/>
            <a:ext cx="4162425" cy="4978400"/>
          </a:xfrm>
        </p:spPr>
        <p:txBody>
          <a:bodyPr/>
          <a:lstStyle/>
          <a:p>
            <a:pPr marL="0" indent="0"/>
            <a:r>
              <a:rPr lang="ru-RU" altLang="ru-RU" sz="2400" smtClean="0"/>
              <a:t>Мы </a:t>
            </a:r>
            <a:r>
              <a:rPr lang="ru-RU" altLang="ru-RU" sz="2400" smtClean="0">
                <a:hlinkClick r:id="rId4"/>
              </a:rPr>
              <a:t>Вконтакте</a:t>
            </a:r>
            <a:endParaRPr lang="ru-RU" altLang="ru-RU" sz="2400" smtClean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9792" y="2699717"/>
            <a:ext cx="4368981" cy="43204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00352" y="2555701"/>
            <a:ext cx="4227638" cy="43479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503238" y="323850"/>
            <a:ext cx="9059862" cy="1511300"/>
          </a:xfrm>
        </p:spPr>
        <p:txBody>
          <a:bodyPr/>
          <a:lstStyle/>
          <a:p>
            <a:r>
              <a:rPr lang="ru-RU" altLang="ru-RU" sz="3200" smtClean="0">
                <a:hlinkClick r:id="rId3"/>
              </a:rPr>
              <a:t>Русская школьная библиотечная ассоциация. </a:t>
            </a:r>
            <a:br>
              <a:rPr lang="ru-RU" altLang="ru-RU" sz="3200" smtClean="0">
                <a:hlinkClick r:id="rId3"/>
              </a:rPr>
            </a:br>
            <a:r>
              <a:rPr lang="ru-RU" altLang="ru-RU" sz="3200" smtClean="0">
                <a:hlinkClick r:id="rId3"/>
              </a:rPr>
              <a:t>Информационный портал </a:t>
            </a:r>
            <a:r>
              <a:rPr lang="en-US" altLang="ru-RU" sz="3200" smtClean="0">
                <a:hlinkClick r:id="rId3"/>
              </a:rPr>
              <a:t/>
            </a:r>
            <a:br>
              <a:rPr lang="en-US" altLang="ru-RU" sz="3200" smtClean="0">
                <a:hlinkClick r:id="rId3"/>
              </a:rPr>
            </a:br>
            <a:r>
              <a:rPr lang="ru-RU" altLang="ru-RU" sz="3200" smtClean="0">
                <a:hlinkClick r:id="rId3"/>
              </a:rPr>
              <a:t>школьных библиотек России</a:t>
            </a:r>
            <a:endParaRPr lang="ru-RU" altLang="ru-RU" smtClean="0"/>
          </a:p>
        </p:txBody>
      </p:sp>
      <p:sp>
        <p:nvSpPr>
          <p:cNvPr id="3075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3076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12" b="-267"/>
          <a:stretch/>
        </p:blipFill>
        <p:spPr bwMode="auto">
          <a:xfrm>
            <a:off x="431800" y="2026840"/>
            <a:ext cx="9260408" cy="514111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3"/>
          <p:cNvSpPr>
            <a:spLocks noGrp="1"/>
          </p:cNvSpPr>
          <p:nvPr>
            <p:ph type="title"/>
          </p:nvPr>
        </p:nvSpPr>
        <p:spPr>
          <a:xfrm>
            <a:off x="503238" y="301625"/>
            <a:ext cx="9145587" cy="1533525"/>
          </a:xfrm>
        </p:spPr>
        <p:txBody>
          <a:bodyPr/>
          <a:lstStyle/>
          <a:p>
            <a:pPr eaLnBrk="1"/>
            <a:r>
              <a:rPr lang="en-US" altLang="ru-RU" sz="2400" smtClean="0">
                <a:hlinkClick r:id="rId3"/>
              </a:rPr>
              <a:t>LIBRARY.RU</a:t>
            </a:r>
            <a:r>
              <a:rPr lang="en-US" altLang="ru-RU" sz="2400" smtClean="0"/>
              <a:t/>
            </a:r>
            <a:br>
              <a:rPr lang="en-US" altLang="ru-RU" sz="2400" smtClean="0"/>
            </a:br>
            <a:r>
              <a:rPr lang="ru-RU" altLang="ru-RU" sz="2800" smtClean="0"/>
              <a:t>Информационно-справочный портал. Проект Российской государственной библиотеки для молодёжи</a:t>
            </a:r>
            <a:r>
              <a:rPr lang="ru-RU" altLang="ru-RU" sz="2400" smtClean="0"/>
              <a:t/>
            </a:r>
            <a:br>
              <a:rPr lang="ru-RU" altLang="ru-RU" sz="2400" smtClean="0"/>
            </a:br>
            <a:endParaRPr lang="ru-RU" altLang="ru-RU" sz="2400" smtClean="0"/>
          </a:p>
        </p:txBody>
      </p:sp>
      <p:sp>
        <p:nvSpPr>
          <p:cNvPr id="4099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/>
            <a:r>
              <a:rPr lang="en-US" altLang="ru-RU" sz="2000" smtClean="0"/>
              <a:t/>
            </a:r>
            <a:br>
              <a:rPr lang="en-US" altLang="ru-RU" sz="2000" smtClean="0"/>
            </a:br>
            <a:endParaRPr lang="ru-RU" altLang="ru-RU" sz="2000" smtClean="0"/>
          </a:p>
        </p:txBody>
      </p:sp>
      <p:pic>
        <p:nvPicPr>
          <p:cNvPr id="410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800" y="1979637"/>
            <a:ext cx="9344603" cy="525675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altLang="ru-RU" smtClean="0"/>
              <a:t>LIBRARY.RU</a:t>
            </a:r>
            <a:endParaRPr lang="ru-RU" altLang="ru-RU" smtClean="0"/>
          </a:p>
        </p:txBody>
      </p:sp>
      <p:sp>
        <p:nvSpPr>
          <p:cNvPr id="5123" name="Объект 2"/>
          <p:cNvSpPr>
            <a:spLocks noGrp="1"/>
          </p:cNvSpPr>
          <p:nvPr>
            <p:ph idx="1"/>
          </p:nvPr>
        </p:nvSpPr>
        <p:spPr>
          <a:xfrm>
            <a:off x="576263" y="1474788"/>
            <a:ext cx="9059862" cy="4978400"/>
          </a:xfrm>
        </p:spPr>
        <p:txBody>
          <a:bodyPr/>
          <a:lstStyle/>
          <a:p>
            <a:pPr eaLnBrk="1"/>
            <a:r>
              <a:rPr lang="ru-RU" altLang="ru-RU" sz="2000" smtClean="0"/>
              <a:t>Разделы</a:t>
            </a:r>
            <a:r>
              <a:rPr lang="en-US" altLang="ru-RU" sz="2000" smtClean="0"/>
              <a:t> </a:t>
            </a:r>
            <a:r>
              <a:rPr lang="ru-RU" altLang="ru-RU" sz="2000" smtClean="0"/>
              <a:t>ресурса:  	библиотекам • читателям • мир библиотек • infolook • виртуальная справка • читальный зал • библиоnet • биржа труда • новости • форум • конкурсы •</a:t>
            </a:r>
          </a:p>
          <a:p>
            <a:pPr eaLnBrk="1"/>
            <a:r>
              <a:rPr lang="ru-RU" altLang="ru-RU" sz="2000" smtClean="0"/>
              <a:t>Раздел «Библиотекам» содержит тематические подборки </a:t>
            </a:r>
          </a:p>
          <a:p>
            <a:pPr eaLnBrk="1"/>
            <a:r>
              <a:rPr lang="ru-RU" altLang="ru-RU" sz="2000" smtClean="0"/>
              <a:t>1.1 Профессия – библиотекарь. </a:t>
            </a:r>
          </a:p>
          <a:p>
            <a:pPr eaLnBrk="1"/>
            <a:r>
              <a:rPr lang="ru-RU" altLang="ru-RU" sz="2000" smtClean="0"/>
              <a:t>1.2 Кабинет библиотековедения. Стандарты для библиотекарей </a:t>
            </a:r>
          </a:p>
          <a:p>
            <a:pPr eaLnBrk="1"/>
            <a:r>
              <a:rPr lang="ru-RU" altLang="ru-RU" sz="2000" smtClean="0"/>
              <a:t>1.3 Актуальные документы. </a:t>
            </a:r>
          </a:p>
          <a:p>
            <a:pPr eaLnBrk="1"/>
            <a:r>
              <a:rPr lang="ru-RU" altLang="ru-RU" sz="2000" smtClean="0"/>
              <a:t>1.4 Библиотеки и авторское право. </a:t>
            </a:r>
          </a:p>
          <a:p>
            <a:pPr eaLnBrk="1"/>
            <a:r>
              <a:rPr lang="ru-RU" altLang="ru-RU" sz="2000" smtClean="0"/>
              <a:t>1.5 Конференции, семинары, конкурсы. </a:t>
            </a:r>
          </a:p>
          <a:p>
            <a:pPr eaLnBrk="1"/>
            <a:r>
              <a:rPr lang="ru-RU" altLang="ru-RU" sz="2000" smtClean="0"/>
              <a:t>1.6 Страница социолога</a:t>
            </a:r>
          </a:p>
          <a:p>
            <a:pPr eaLnBrk="1"/>
            <a:r>
              <a:rPr lang="ru-RU" altLang="ru-RU" sz="2000" smtClean="0"/>
              <a:t>1.7 Рекомендуем. </a:t>
            </a:r>
          </a:p>
          <a:p>
            <a:pPr eaLnBrk="1"/>
            <a:r>
              <a:rPr lang="ru-RU" altLang="ru-RU" sz="2000" smtClean="0"/>
              <a:t>1.8 Библиотеки и местное самоуправление. 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200" smtClean="0">
                <a:hlinkClick r:id="rId3"/>
              </a:rPr>
              <a:t>БиблиоAcademia</a:t>
            </a:r>
            <a:r>
              <a:rPr lang="ru-RU" altLang="ru-RU" sz="3200" smtClean="0"/>
              <a:t/>
            </a:r>
            <a:br>
              <a:rPr lang="ru-RU" altLang="ru-RU" sz="3200" smtClean="0"/>
            </a:br>
            <a:r>
              <a:rPr lang="ru-RU" altLang="ru-RU" sz="3200" smtClean="0"/>
              <a:t>Блог повышения квалификации библиотекарей</a:t>
            </a:r>
            <a:endParaRPr lang="ru-RU" altLang="ru-RU" smtClean="0"/>
          </a:p>
        </p:txBody>
      </p:sp>
      <p:sp>
        <p:nvSpPr>
          <p:cNvPr id="6147" name="Объект 10"/>
          <p:cNvSpPr>
            <a:spLocks noGrp="1"/>
          </p:cNvSpPr>
          <p:nvPr>
            <p:ph sz="half" idx="2"/>
          </p:nvPr>
        </p:nvSpPr>
        <p:spPr>
          <a:xfrm>
            <a:off x="6696075" y="1768475"/>
            <a:ext cx="2867025" cy="3019425"/>
          </a:xfrm>
        </p:spPr>
        <p:txBody>
          <a:bodyPr/>
          <a:lstStyle/>
          <a:p>
            <a:pPr marL="0" indent="0">
              <a:lnSpc>
                <a:spcPct val="100000"/>
              </a:lnSpc>
            </a:pPr>
            <a:r>
              <a:rPr lang="ru-RU" altLang="ru-RU" sz="2000" smtClean="0"/>
              <a:t>В блоге публикуются лекции, инструкции в области информационных и коммуникационных технологий, даются рекомендации их применения в практике библиотек.</a:t>
            </a:r>
          </a:p>
          <a:p>
            <a:pPr marL="0" indent="0"/>
            <a:endParaRPr lang="ru-RU" altLang="ru-RU" smtClean="0"/>
          </a:p>
        </p:txBody>
      </p:sp>
      <p:pic>
        <p:nvPicPr>
          <p:cNvPr id="614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31800" y="1835150"/>
            <a:ext cx="5518391" cy="3600871"/>
          </a:xfrm>
          <a:ln w="190500" cap="sq">
            <a:solidFill>
              <a:srgbClr val="C8C6BD"/>
            </a:solidFill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</a:extLst>
        </p:spPr>
      </p:pic>
      <p:sp>
        <p:nvSpPr>
          <p:cNvPr id="6149" name="Прямоугольник 11"/>
          <p:cNvSpPr>
            <a:spLocks noChangeArrowheads="1"/>
          </p:cNvSpPr>
          <p:nvPr/>
        </p:nvSpPr>
        <p:spPr bwMode="auto">
          <a:xfrm>
            <a:off x="576263" y="1835150"/>
            <a:ext cx="4319587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ru-RU" sz="2000" b="1" u="sng"/>
              <a:t>http:///</a:t>
            </a:r>
            <a:endParaRPr lang="ru-RU" altLang="ru-RU" sz="2000"/>
          </a:p>
        </p:txBody>
      </p:sp>
      <p:sp>
        <p:nvSpPr>
          <p:cNvPr id="6150" name="Прямоугольник 1"/>
          <p:cNvSpPr>
            <a:spLocks noChangeArrowheads="1"/>
          </p:cNvSpPr>
          <p:nvPr/>
        </p:nvSpPr>
        <p:spPr bwMode="auto">
          <a:xfrm>
            <a:off x="431800" y="5795963"/>
            <a:ext cx="9361488" cy="95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2000">
                <a:solidFill>
                  <a:schemeClr val="tx1"/>
                </a:solidFill>
              </a:rPr>
              <a:t>Блог ведут сотрудники АКУНБ: Маргарита Николаевна Потупчик, зам. директора по автоматизации, Анастасия Старцева, программист отдела автоматизации.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550863" y="250825"/>
            <a:ext cx="9059862" cy="1822450"/>
          </a:xfrm>
        </p:spPr>
        <p:txBody>
          <a:bodyPr/>
          <a:lstStyle/>
          <a:p>
            <a:r>
              <a:rPr lang="ru-RU" altLang="ru-RU" sz="3200" smtClean="0">
                <a:hlinkClick r:id="rId3"/>
              </a:rPr>
              <a:t>Менеджер образования</a:t>
            </a:r>
            <a:r>
              <a:rPr lang="en-US" altLang="ru-RU" sz="3200" smtClean="0"/>
              <a:t/>
            </a:r>
            <a:br>
              <a:rPr lang="en-US" altLang="ru-RU" sz="3200" smtClean="0"/>
            </a:br>
            <a:r>
              <a:rPr lang="ru-RU" altLang="ru-RU" sz="3200" smtClean="0"/>
              <a:t> Портал информационной поддержки </a:t>
            </a:r>
            <a:br>
              <a:rPr lang="ru-RU" altLang="ru-RU" sz="3200" smtClean="0"/>
            </a:br>
            <a:r>
              <a:rPr lang="ru-RU" altLang="ru-RU" sz="3200" smtClean="0"/>
              <a:t>руководителей образовательных учреждений</a:t>
            </a:r>
          </a:p>
        </p:txBody>
      </p:sp>
      <p:sp>
        <p:nvSpPr>
          <p:cNvPr id="7171" name="Объект 2"/>
          <p:cNvSpPr>
            <a:spLocks noGrp="1"/>
          </p:cNvSpPr>
          <p:nvPr>
            <p:ph idx="1"/>
          </p:nvPr>
        </p:nvSpPr>
        <p:spPr>
          <a:xfrm>
            <a:off x="503238" y="2195513"/>
            <a:ext cx="9059862" cy="4551362"/>
          </a:xfrm>
        </p:spPr>
        <p:txBody>
          <a:bodyPr/>
          <a:lstStyle/>
          <a:p>
            <a:endParaRPr lang="ru-RU" altLang="ru-RU" sz="2800" smtClean="0"/>
          </a:p>
        </p:txBody>
      </p:sp>
      <p:sp>
        <p:nvSpPr>
          <p:cNvPr id="7172" name="Прямоугольник 3"/>
          <p:cNvSpPr>
            <a:spLocks noChangeArrowheads="1"/>
          </p:cNvSpPr>
          <p:nvPr/>
        </p:nvSpPr>
        <p:spPr bwMode="auto">
          <a:xfrm>
            <a:off x="2520950" y="3476625"/>
            <a:ext cx="5038725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ru-RU"/>
              <a:t>http://www.library.ru/</a:t>
            </a:r>
            <a:br>
              <a:rPr lang="en-US" altLang="ru-RU"/>
            </a:br>
            <a:endParaRPr lang="ru-RU" altLang="ru-RU"/>
          </a:p>
        </p:txBody>
      </p:sp>
      <p:pic>
        <p:nvPicPr>
          <p:cNvPr id="7173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4132" y="2332012"/>
            <a:ext cx="8992360" cy="46085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59862" cy="598488"/>
          </a:xfrm>
        </p:spPr>
        <p:txBody>
          <a:bodyPr/>
          <a:lstStyle/>
          <a:p>
            <a:r>
              <a:rPr lang="ru-RU" altLang="ru-RU" sz="3200" smtClean="0"/>
              <a:t>Менеджер образования</a:t>
            </a:r>
          </a:p>
        </p:txBody>
      </p:sp>
      <p:sp>
        <p:nvSpPr>
          <p:cNvPr id="8195" name="Объект 2"/>
          <p:cNvSpPr>
            <a:spLocks noGrp="1"/>
          </p:cNvSpPr>
          <p:nvPr>
            <p:ph idx="1"/>
          </p:nvPr>
        </p:nvSpPr>
        <p:spPr>
          <a:xfrm>
            <a:off x="503238" y="971550"/>
            <a:ext cx="9432925" cy="5775325"/>
          </a:xfrm>
        </p:spPr>
        <p:txBody>
          <a:bodyPr/>
          <a:lstStyle/>
          <a:p>
            <a:r>
              <a:rPr lang="ru-RU" altLang="ru-RU" sz="1600" smtClean="0"/>
              <a:t>Поиск по сайту: «школьная библиотека». Некоторые полезные материалы:</a:t>
            </a:r>
          </a:p>
          <a:p>
            <a:r>
              <a:rPr lang="ru-RU" altLang="ru-RU" sz="1600" smtClean="0">
                <a:hlinkClick r:id="rId3"/>
              </a:rPr>
              <a:t>http://www.menobr.ru/news/8867/?sphrase_id=32603</a:t>
            </a:r>
            <a:r>
              <a:rPr lang="en-US" altLang="ru-RU" sz="1600" smtClean="0"/>
              <a:t> </a:t>
            </a:r>
            <a:r>
              <a:rPr lang="ru-RU" altLang="ru-RU" sz="1600" smtClean="0"/>
              <a:t> 26 апреля 2011 года состоялся веб-семинар "Федеральный закон "Об образовании в Российской Федерации" и школьные библиотеки"</a:t>
            </a:r>
          </a:p>
          <a:p>
            <a:r>
              <a:rPr lang="ru-RU" altLang="ru-RU" sz="1600" smtClean="0">
                <a:hlinkClick r:id="rId4"/>
              </a:rPr>
              <a:t>http://www.menobr.ru/materials/165/4862/</a:t>
            </a:r>
            <a:r>
              <a:rPr lang="en-US" altLang="ru-RU" sz="1600" smtClean="0"/>
              <a:t> </a:t>
            </a:r>
            <a:r>
              <a:rPr lang="ru-RU" altLang="ru-RU" sz="1600" smtClean="0"/>
              <a:t> Формирование и учет библиотечного фонда школы </a:t>
            </a:r>
          </a:p>
          <a:p>
            <a:r>
              <a:rPr lang="ru-RU" altLang="ru-RU" sz="1600" smtClean="0">
                <a:hlinkClick r:id="rId5"/>
              </a:rPr>
              <a:t>http://www.menobr.ru/news/43079/</a:t>
            </a:r>
            <a:r>
              <a:rPr lang="en-US" altLang="ru-RU" sz="1600" smtClean="0"/>
              <a:t> </a:t>
            </a:r>
            <a:r>
              <a:rPr lang="ru-RU" altLang="ru-RU" sz="1600" smtClean="0"/>
              <a:t> Книги учета школьных библиотек можно вести в электронном виде</a:t>
            </a:r>
          </a:p>
          <a:p>
            <a:r>
              <a:rPr lang="ru-RU" altLang="ru-RU" sz="1600" smtClean="0">
                <a:hlinkClick r:id="rId6"/>
              </a:rPr>
              <a:t>http://www.menobr.ru/materials/370/4858/</a:t>
            </a:r>
            <a:r>
              <a:rPr lang="en-US" altLang="ru-RU" sz="1600" smtClean="0"/>
              <a:t> </a:t>
            </a:r>
            <a:r>
              <a:rPr lang="ru-RU" altLang="ru-RU" sz="1600" smtClean="0"/>
              <a:t> Школьная библиотека: Заочная школа школьного библиотекаря</a:t>
            </a:r>
          </a:p>
          <a:p>
            <a:r>
              <a:rPr lang="ru-RU" altLang="ru-RU" sz="1600" smtClean="0">
                <a:hlinkClick r:id="rId7"/>
              </a:rPr>
              <a:t>http://www.menobr.ru/materials/164/5688/</a:t>
            </a:r>
            <a:r>
              <a:rPr lang="en-US" altLang="ru-RU" sz="1600" smtClean="0"/>
              <a:t> </a:t>
            </a:r>
            <a:r>
              <a:rPr lang="ru-RU" altLang="ru-RU" sz="1600" smtClean="0"/>
              <a:t> Методические рекомендации по составлению годового плана работы школьной библиотеки</a:t>
            </a:r>
          </a:p>
          <a:p>
            <a:r>
              <a:rPr lang="ru-RU" altLang="ru-RU" sz="1600" smtClean="0">
                <a:hlinkClick r:id="rId8"/>
              </a:rPr>
              <a:t>http://www.menobr.ru/materials/727/18971/</a:t>
            </a:r>
            <a:r>
              <a:rPr lang="en-US" altLang="ru-RU" sz="1600" smtClean="0"/>
              <a:t> </a:t>
            </a:r>
            <a:r>
              <a:rPr lang="ru-RU" altLang="ru-RU" sz="1600" smtClean="0"/>
              <a:t> Полезные интернет-сайты для библиотекарей</a:t>
            </a:r>
          </a:p>
          <a:p>
            <a:r>
              <a:rPr lang="ru-RU" altLang="ru-RU" sz="1600" smtClean="0">
                <a:hlinkClick r:id="rId9"/>
              </a:rPr>
              <a:t>http://www.menobr.ru/materials/37/27480/</a:t>
            </a:r>
            <a:r>
              <a:rPr lang="en-US" altLang="ru-RU" sz="1600" smtClean="0"/>
              <a:t> </a:t>
            </a:r>
            <a:r>
              <a:rPr lang="ru-RU" altLang="ru-RU" sz="1600" smtClean="0"/>
              <a:t> Введение должности «педагог-библиотекарь» в образовательных учреждениях</a:t>
            </a:r>
          </a:p>
          <a:p>
            <a:r>
              <a:rPr lang="ru-RU" altLang="ru-RU" sz="1600" smtClean="0">
                <a:hlinkClick r:id="rId10"/>
              </a:rPr>
              <a:t>http://www.menobr.ru/materials/46/27469/</a:t>
            </a:r>
            <a:r>
              <a:rPr lang="en-US" altLang="ru-RU" sz="1600" smtClean="0"/>
              <a:t> </a:t>
            </a:r>
            <a:r>
              <a:rPr lang="ru-RU" altLang="ru-RU" sz="1600" smtClean="0"/>
              <a:t> Аттестация педагога-библиотекаря (нормативные документы)</a:t>
            </a:r>
          </a:p>
          <a:p>
            <a:r>
              <a:rPr lang="ru-RU" altLang="ru-RU" sz="1600" smtClean="0">
                <a:hlinkClick r:id="rId11"/>
              </a:rPr>
              <a:t>http://www.menobr.ru/materials/17/37080/</a:t>
            </a:r>
            <a:r>
              <a:rPr lang="en-US" altLang="ru-RU" sz="1600" smtClean="0"/>
              <a:t> </a:t>
            </a:r>
            <a:r>
              <a:rPr lang="ru-RU" altLang="ru-RU" sz="1600" smtClean="0"/>
              <a:t> Виды информации, причиняющей вред здоровью и развитию детей</a:t>
            </a:r>
          </a:p>
          <a:p>
            <a:r>
              <a:rPr lang="ru-RU" altLang="ru-RU" sz="1600" smtClean="0">
                <a:hlinkClick r:id="rId12"/>
              </a:rPr>
              <a:t>http://www.menobr.ru/products/533/</a:t>
            </a:r>
            <a:r>
              <a:rPr lang="en-US" altLang="ru-RU" sz="1600" smtClean="0"/>
              <a:t> </a:t>
            </a:r>
            <a:r>
              <a:rPr lang="ru-RU" altLang="ru-RU" sz="1600" smtClean="0"/>
              <a:t> Законодательство в отношении школьных библиотек</a:t>
            </a:r>
          </a:p>
          <a:p>
            <a:endParaRPr lang="ru-RU" altLang="ru-RU" sz="1400" smtClean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600" smtClean="0">
                <a:hlinkClick r:id="rId3"/>
              </a:rPr>
              <a:t>Информационно-библиотечный центр </a:t>
            </a:r>
            <a:r>
              <a:rPr lang="ru-RU" altLang="ru-RU" sz="3600" smtClean="0"/>
              <a:t>Академии МУБиНТ</a:t>
            </a:r>
          </a:p>
        </p:txBody>
      </p:sp>
      <p:sp>
        <p:nvSpPr>
          <p:cNvPr id="9219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800" y="1763613"/>
            <a:ext cx="9089010" cy="511256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>
                <a:hlinkClick r:id="rId3"/>
              </a:rPr>
              <a:t>Портал вэбинаров</a:t>
            </a:r>
            <a:endParaRPr lang="ru-RU" altLang="ru-RU" smtClean="0"/>
          </a:p>
        </p:txBody>
      </p:sp>
      <p:sp>
        <p:nvSpPr>
          <p:cNvPr id="1024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9872" y="1403573"/>
            <a:ext cx="8019573" cy="57351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632</TotalTime>
  <Words>270</Words>
  <Application>Microsoft Office PowerPoint</Application>
  <PresentationFormat>Произвольный</PresentationFormat>
  <Paragraphs>51</Paragraphs>
  <Slides>17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Arial Unicode MS</vt:lpstr>
      <vt:lpstr>Times New Roman</vt:lpstr>
      <vt:lpstr>Тема Office</vt:lpstr>
      <vt:lpstr>Информационно-методическая поддержка деятельности библиотек: Интернет-ресурсы</vt:lpstr>
      <vt:lpstr>Русская школьная библиотечная ассоциация.  Информационный портал  школьных библиотек России</vt:lpstr>
      <vt:lpstr>LIBRARY.RU Информационно-справочный портал. Проект Российской государственной библиотеки для молодёжи </vt:lpstr>
      <vt:lpstr>LIBRARY.RU</vt:lpstr>
      <vt:lpstr>БиблиоAcademia Блог повышения квалификации библиотекарей</vt:lpstr>
      <vt:lpstr>Менеджер образования  Портал информационной поддержки  руководителей образовательных учреждений</vt:lpstr>
      <vt:lpstr>Менеджер образования</vt:lpstr>
      <vt:lpstr>Информационно-библиотечный центр Академии МУБиНТ</vt:lpstr>
      <vt:lpstr>Портал вэбинаров</vt:lpstr>
      <vt:lpstr>Областная детская библиотека им.И.А.Крылова</vt:lpstr>
      <vt:lpstr>Ярославская областная универсальная научная библиотека им.Н.А.Некрасова</vt:lpstr>
      <vt:lpstr>Российская государственная  детская библиотека</vt:lpstr>
      <vt:lpstr>РГДБ. Професионалам</vt:lpstr>
      <vt:lpstr>Папмамбук  для тех, кто читает детям</vt:lpstr>
      <vt:lpstr>Книгуру Всероссийский конкурс на лучшее литературное произведение для детей и юношества</vt:lpstr>
      <vt:lpstr>Электронная версия журнала «Школьная библиотека: сегодня и завтра» </vt:lpstr>
      <vt:lpstr>Центр информационно-библиотечного обслуживания ГОАУ ЯО ИРО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Индивидуальный образовательный маршрут в повышении квалификации</dc:title>
  <dc:creator>Наталья Николаевна Новикова</dc:creator>
  <cp:lastModifiedBy>Наталья Николаевна Новикова</cp:lastModifiedBy>
  <cp:revision>49</cp:revision>
  <cp:lastPrinted>1601-01-01T00:00:00Z</cp:lastPrinted>
  <dcterms:created xsi:type="dcterms:W3CDTF">1601-01-01T00:00:00Z</dcterms:created>
  <dcterms:modified xsi:type="dcterms:W3CDTF">2015-03-24T12:43:42Z</dcterms:modified>
</cp:coreProperties>
</file>