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7" r:id="rId3"/>
    <p:sldId id="274" r:id="rId4"/>
    <p:sldId id="257" r:id="rId5"/>
    <p:sldId id="259" r:id="rId6"/>
    <p:sldId id="260" r:id="rId7"/>
    <p:sldId id="261" r:id="rId8"/>
    <p:sldId id="262" r:id="rId9"/>
    <p:sldId id="269" r:id="rId10"/>
    <p:sldId id="265" r:id="rId11"/>
    <p:sldId id="270" r:id="rId12"/>
    <p:sldId id="275" r:id="rId13"/>
    <p:sldId id="267" r:id="rId14"/>
    <p:sldId id="272" r:id="rId15"/>
    <p:sldId id="266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6918" autoAdjust="0"/>
  </p:normalViewPr>
  <p:slideViewPr>
    <p:cSldViewPr>
      <p:cViewPr varScale="1">
        <p:scale>
          <a:sx n="85" d="100"/>
          <a:sy n="8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BA0-2A3A-4AA1-B055-BDDEEA92A0EC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A62-CA6A-4BAC-A908-1611CABE9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BA0-2A3A-4AA1-B055-BDDEEA92A0EC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A62-CA6A-4BAC-A908-1611CABE9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BA0-2A3A-4AA1-B055-BDDEEA92A0EC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A62-CA6A-4BAC-A908-1611CABE9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BA0-2A3A-4AA1-B055-BDDEEA92A0EC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A62-CA6A-4BAC-A908-1611CABE9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BA0-2A3A-4AA1-B055-BDDEEA92A0EC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A62-CA6A-4BAC-A908-1611CABE9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BA0-2A3A-4AA1-B055-BDDEEA92A0EC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A62-CA6A-4BAC-A908-1611CABE9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BA0-2A3A-4AA1-B055-BDDEEA92A0EC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A62-CA6A-4BAC-A908-1611CABE9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BA0-2A3A-4AA1-B055-BDDEEA92A0EC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A62-CA6A-4BAC-A908-1611CABE9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BA0-2A3A-4AA1-B055-BDDEEA92A0EC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A62-CA6A-4BAC-A908-1611CABE9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BA0-2A3A-4AA1-B055-BDDEEA92A0EC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3A62-CA6A-4BAC-A908-1611CABE9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BA0-2A3A-4AA1-B055-BDDEEA92A0EC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E43A62-CA6A-4BAC-A908-1611CABE9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FE43A62-CA6A-4BAC-A908-1611CABE9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6C3ABA0-2A3A-4AA1-B055-BDDEEA92A0EC}" type="datetimeFigureOut">
              <a:rPr lang="ru-RU" smtClean="0"/>
              <a:pPr/>
              <a:t>09.11.2015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 содержания урока и внеурочной деятельности для формирования УУД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                                                                МОУ </a:t>
            </a:r>
            <a:r>
              <a:rPr lang="ru-RU" b="1" dirty="0" err="1" smtClean="0"/>
              <a:t>Вареговская</a:t>
            </a:r>
            <a:r>
              <a:rPr lang="ru-RU" b="1" dirty="0" smtClean="0"/>
              <a:t> </a:t>
            </a:r>
            <a:r>
              <a:rPr lang="ru-RU" b="1" dirty="0" err="1" smtClean="0"/>
              <a:t>сош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                                                                   учитель Долгова И.В.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348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\Desktop\Новая папка\DSCN01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94674"/>
            <a:ext cx="7428317" cy="557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Pictures\2015-10-16 дельфинарий\дельфинарий 0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56" t="73880" r="18210" b="9049"/>
          <a:stretch>
            <a:fillRect/>
          </a:stretch>
        </p:blipFill>
        <p:spPr bwMode="auto">
          <a:xfrm>
            <a:off x="323528" y="1484784"/>
            <a:ext cx="797223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План реализации проекта «Классная газета»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G:\рис 00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05" t="12836" r="11652" b="66744"/>
          <a:stretch>
            <a:fillRect/>
          </a:stretch>
        </p:blipFill>
        <p:spPr bwMode="auto">
          <a:xfrm>
            <a:off x="323528" y="1772816"/>
            <a:ext cx="784887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89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к 9 мая\DSCF00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744416" cy="2808312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к 9 мая\DSCF00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4139952" cy="3104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89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-25896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Памятка для учителя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по формированию и развитию универсальных учебных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действий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359099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Любые действия должны быть осмысленными. Это относится, прежде всего, к тому, кто требует действия от других.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Развитие внутренней мотивации – это движение вверх.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Задачи, которые мы ставим перед ребёнком, должны быть не только понятны, но и внутренне приятны ему,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т.е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они должны быть значимы для него.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77178"/>
            <a:ext cx="58011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ДЛЯ УЧАЩИХСЯ НЕОБХОДИМО: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Создать атмосферу успеха.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Помогать ребёнку учиться легко.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Помогать обретать уверенность в своих силах и способностях.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Не скупиться на поощрения и похвалу.</a:t>
            </a:r>
          </a:p>
          <a:p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Стань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творцом,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и тогда каждый новый шаг в твоей профессиональной деятельности станет открытием мира души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141501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фото\100_01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фото\100_01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0830" y="3933056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0166" y="0"/>
            <a:ext cx="691276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            </a:t>
            </a:r>
            <a:r>
              <a:rPr lang="ru-RU" sz="2800" b="1" dirty="0" smtClean="0">
                <a:solidFill>
                  <a:srgbClr val="C00000"/>
                </a:solidFill>
              </a:rPr>
              <a:t>Создаём атмосферу успеха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1484784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JasmineUPC" panose="02020603050405020304" pitchFamily="18" charset="-34"/>
              </a:rPr>
              <a:t>СПАСИБО ЗА ВНИМАНИЕ!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cs typeface="JasmineUPC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093296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331171"/>
            <a:ext cx="1584176" cy="165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1584176" cy="165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365104"/>
            <a:ext cx="1584176" cy="165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1852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3978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Роль учителя в переходе школы на работу по новым образовательным стандартам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Образовательный стандарт нового поколения ставит перед учителем новые цели. Теперь в начальной школе учитель должен научить ребёнка не только читать, писать и считать, но и должен привить две группы новых умений. </a:t>
            </a:r>
          </a:p>
          <a:p>
            <a:pPr lvl="0" algn="just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Во-первых, это </a:t>
            </a:r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</a:rPr>
              <a:t>универсальные учебные действия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, составляющие основу умения учиться. Во-вторых, формировать у детей </a:t>
            </a:r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</a:rPr>
              <a:t>мотивацию к обучению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lvl="0" algn="just"/>
            <a:r>
              <a:rPr lang="ru-RU" sz="1800" b="1" dirty="0" smtClean="0">
                <a:solidFill>
                  <a:srgbClr val="C0504D">
                    <a:lumMod val="50000"/>
                  </a:srgbClr>
                </a:solidFill>
              </a:rPr>
              <a:t>Ученик на уровне возможностей своего возраста должен освоить способы познавательной, творческой деятельности, овладеть коммуникативными и информационными умениями, быть готовым к продолжению образования. Учителю необходимо выстраивать процесс обучения не только как процесс усвоения системы знаний, умений и компетенций, но и как процесс развития личности, принятия духовно-нравственных, социальных, семейных и других ценностей.</a:t>
            </a:r>
          </a:p>
          <a:p>
            <a:pPr algn="just"/>
            <a:endParaRPr lang="ru-RU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00042"/>
            <a:ext cx="4320480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Формирование УУД (раздел «Устное народное творчество»)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00240"/>
            <a:ext cx="2160240" cy="10801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Урок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2071678"/>
            <a:ext cx="2808312" cy="1224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Внеурочная деятельность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3786190"/>
            <a:ext cx="1077238" cy="5760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Музыка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85852" y="3714752"/>
            <a:ext cx="1071570" cy="6469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Технология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71736" y="3714752"/>
            <a:ext cx="792088" cy="57606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Изо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357422" y="1428736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00760" y="1428736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43808" y="2420888"/>
            <a:ext cx="2376264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786050" y="2571744"/>
            <a:ext cx="2376264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571472" y="3286124"/>
            <a:ext cx="500066" cy="21431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554538" y="3374628"/>
            <a:ext cx="499272" cy="3651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2412568" y="3159540"/>
            <a:ext cx="571504" cy="39604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Равнобедренный треугольник 21"/>
          <p:cNvSpPr/>
          <p:nvPr/>
        </p:nvSpPr>
        <p:spPr>
          <a:xfrm>
            <a:off x="3071802" y="4500570"/>
            <a:ext cx="1357322" cy="1285884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4214810" y="3714752"/>
            <a:ext cx="1643074" cy="1143008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музей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5000628" y="4929198"/>
            <a:ext cx="2214578" cy="1785950"/>
          </a:xfrm>
          <a:prstGeom prst="triangle">
            <a:avLst>
              <a:gd name="adj" fmla="val 4790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Творческие задания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6143636" y="3500438"/>
            <a:ext cx="2714644" cy="1428760"/>
          </a:xfrm>
          <a:prstGeom prst="triangle">
            <a:avLst>
              <a:gd name="adj" fmla="val 490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Проекты  старшеклассников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7" name="Прямая со стрелкой 26"/>
          <p:cNvCxnSpPr>
            <a:endCxn id="23" idx="5"/>
          </p:cNvCxnSpPr>
          <p:nvPr/>
        </p:nvCxnSpPr>
        <p:spPr>
          <a:xfrm rot="5400000">
            <a:off x="5045280" y="3616524"/>
            <a:ext cx="1071569" cy="26789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6607983" y="3536157"/>
            <a:ext cx="642942" cy="14287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5322099" y="3893347"/>
            <a:ext cx="1643074" cy="2857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821901" y="3250405"/>
            <a:ext cx="1428760" cy="121444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4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70186"/>
          </a:xfrm>
        </p:spPr>
        <p:txBody>
          <a:bodyPr/>
          <a:lstStyle/>
          <a:p>
            <a:r>
              <a:rPr lang="ru-RU" sz="4000" dirty="0" smtClean="0"/>
              <a:t>Проект старшеклассников «Нетрадиционные символы России»</a:t>
            </a:r>
            <a:endParaRPr lang="ru-RU" sz="4000" dirty="0"/>
          </a:p>
        </p:txBody>
      </p:sp>
      <p:pic>
        <p:nvPicPr>
          <p:cNvPr id="1026" name="Picture 2" descr="D:\User\Documents\фото реализ.пр\DSCN79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840688" cy="428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\Documents\фото реализ.пр\DSCN8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364" y="316785"/>
            <a:ext cx="3678563" cy="275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\Documents\фото реализ.пр\DSCN8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3718588"/>
            <a:ext cx="3738071" cy="280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8752"/>
            <a:ext cx="3738070" cy="261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520" y="3718588"/>
            <a:ext cx="3679408" cy="276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7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\Documents\фото реализ.пр\DSCN80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94" r="25802"/>
          <a:stretch/>
        </p:blipFill>
        <p:spPr bwMode="auto">
          <a:xfrm>
            <a:off x="2045669" y="219368"/>
            <a:ext cx="4891988" cy="62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99934" y="260648"/>
            <a:ext cx="7152456" cy="1156990"/>
          </a:xfrm>
        </p:spPr>
        <p:txBody>
          <a:bodyPr/>
          <a:lstStyle/>
          <a:p>
            <a:pPr algn="ctr"/>
            <a:r>
              <a:rPr lang="ru-RU" sz="3600" dirty="0" smtClean="0"/>
              <a:t>Проект по истории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«</a:t>
            </a:r>
            <a:r>
              <a:rPr lang="ru-RU" sz="3600" dirty="0" smtClean="0"/>
              <a:t>Древнерусский </a:t>
            </a:r>
            <a:r>
              <a:rPr lang="ru-RU" sz="3600" dirty="0" smtClean="0"/>
              <a:t>костюм</a:t>
            </a:r>
            <a:r>
              <a:rPr lang="en-US" sz="3600" dirty="0" smtClean="0"/>
              <a:t> (</a:t>
            </a:r>
            <a:r>
              <a:rPr lang="ru-RU" sz="3600" dirty="0" smtClean="0"/>
              <a:t>9-10 </a:t>
            </a:r>
            <a:r>
              <a:rPr lang="ru-RU" sz="3600" dirty="0" err="1" smtClean="0"/>
              <a:t>вв</a:t>
            </a:r>
            <a:r>
              <a:rPr lang="en-US" sz="3600" dirty="0" smtClean="0"/>
              <a:t>)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5122" name="Picture 2" descr="D:\User\Documents\фотографии\фото\фото-проект по истории\DSCN73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63035"/>
            <a:ext cx="6340457" cy="45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\Documents\фотографии\фото\фото-проект по истории\DSCN73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04" y="404664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\Documents\фотографии\фото\фото-проект по истории\DSCN73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466481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1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«Чем интересен кабинет биологии»</a:t>
            </a:r>
            <a:endParaRPr lang="ru-RU" dirty="0"/>
          </a:p>
        </p:txBody>
      </p:sp>
      <p:pic>
        <p:nvPicPr>
          <p:cNvPr id="4" name="Picture 2" descr="D:\User\Desktop\Новая папка\DSCN0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107471" cy="41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704" y="1700808"/>
            <a:ext cx="3340954" cy="417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263</TotalTime>
  <Words>302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Соседство</vt:lpstr>
      <vt:lpstr>Возможности содержания урока и внеурочной деятельности для формирования УУД</vt:lpstr>
      <vt:lpstr> Роль учителя в переходе школы на работу по новым образовательным стандартам </vt:lpstr>
      <vt:lpstr>Презентация PowerPoint</vt:lpstr>
      <vt:lpstr>Проект старшеклассников «Нетрадиционные символы России»</vt:lpstr>
      <vt:lpstr>Презентация PowerPoint</vt:lpstr>
      <vt:lpstr>Презентация PowerPoint</vt:lpstr>
      <vt:lpstr>Проект по истории  «Древнерусский костюм (9-10 вв)»</vt:lpstr>
      <vt:lpstr>Презентация PowerPoint</vt:lpstr>
      <vt:lpstr>Проект «Чем интересен кабинет биологии»</vt:lpstr>
      <vt:lpstr>Презентация PowerPoint</vt:lpstr>
      <vt:lpstr>Презентация PowerPoint</vt:lpstr>
      <vt:lpstr>План реализации проекта «Классная газета»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содержания урока и внеурочной деятельности для формирования УУД</dc:title>
  <dc:creator>User</dc:creator>
  <cp:lastModifiedBy>Ольга Владимировна Чиркун</cp:lastModifiedBy>
  <cp:revision>29</cp:revision>
  <dcterms:created xsi:type="dcterms:W3CDTF">2015-10-12T10:52:14Z</dcterms:created>
  <dcterms:modified xsi:type="dcterms:W3CDTF">2015-11-09T08:12:08Z</dcterms:modified>
</cp:coreProperties>
</file>