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5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7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8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1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9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40" r:id="rId15"/>
    <p:sldMasterId id="2147483852" r:id="rId16"/>
    <p:sldMasterId id="2147483876" r:id="rId17"/>
    <p:sldMasterId id="2147483888" r:id="rId18"/>
    <p:sldMasterId id="2147483900" r:id="rId19"/>
    <p:sldMasterId id="2147483912" r:id="rId20"/>
    <p:sldMasterId id="2147484331" r:id="rId21"/>
    <p:sldMasterId id="2147484343" r:id="rId22"/>
  </p:sldMasterIdLst>
  <p:notesMasterIdLst>
    <p:notesMasterId r:id="rId51"/>
  </p:notesMasterIdLst>
  <p:handoutMasterIdLst>
    <p:handoutMasterId r:id="rId52"/>
  </p:handoutMasterIdLst>
  <p:sldIdLst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8" r:id="rId46"/>
    <p:sldId id="414" r:id="rId47"/>
    <p:sldId id="415" r:id="rId48"/>
    <p:sldId id="416" r:id="rId49"/>
    <p:sldId id="417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008000"/>
    <a:srgbClr val="9E0000"/>
    <a:srgbClr val="8E0000"/>
    <a:srgbClr val="680000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8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_9_&#1042;&#1099;&#1087;&#1091;&#1089;&#1082;&#1085;&#1099;&#1077;%20&#1088;&#1072;&#1073;&#1086;&#1090;&#1099;_1-9%20&#1075;&#1088;&#1091;&#1087;&#1087;&#1099;\_&#1041;&#1044;_1-13%20&#1075;&#1088;&#1091;&#1087;&#1087;&#1099;_&#1047;&#1072;&#1095;&#1077;&#1090;&#1085;&#1099;&#1077;%20&#1088;&#1072;&#1073;&#1086;&#1090;&#1099;_&#1050;&#1055;&#1050;_&#1048;&#1044;_&#1060;&#1083;&#1080;&#1087;&#1095;&#1072;&#1088;&#1090;&#1099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I:\_9_&#1042;&#1099;&#1087;&#1091;&#1089;&#1082;&#1085;&#1099;&#1077;%20&#1088;&#1072;&#1073;&#1086;&#1090;&#1099;_1-9%20&#1075;&#1088;&#1091;&#1087;&#1087;&#1099;\_&#1041;&#1044;_1-13%20&#1075;&#1088;&#1091;&#1087;&#1087;&#1099;_&#1047;&#1072;&#1095;&#1077;&#1090;&#1085;&#1099;&#1077;%20&#1088;&#1072;&#1073;&#1086;&#1090;&#1099;_&#1050;&#1055;&#1050;_&#1048;&#1044;_&#1060;&#1083;&#1080;&#1087;&#1095;&#1072;&#1088;&#1090;&#1099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8080"/>
                </a:solidFill>
                <a:latin typeface="Arial"/>
                <a:ea typeface="Arial"/>
                <a:cs typeface="Arial"/>
              </a:defRPr>
            </a:pPr>
            <a:r>
              <a:rPr lang="ru-RU" sz="2800" baseline="0" dirty="0"/>
              <a:t>Количество выпускников КПК</a:t>
            </a:r>
            <a:r>
              <a:rPr lang="ru-RU" sz="2800" b="1" i="0" u="none" strike="noStrike" baseline="0" dirty="0">
                <a:effectLst/>
              </a:rPr>
              <a:t>
«Интерактивные средства обучения»</a:t>
            </a:r>
            <a:br>
              <a:rPr lang="ru-RU" sz="2800" b="1" i="0" u="none" strike="noStrike" baseline="0" dirty="0">
                <a:effectLst/>
              </a:rPr>
            </a:br>
            <a:r>
              <a:rPr lang="ru-RU" sz="2800" baseline="0" dirty="0"/>
              <a:t>(по образовательным организациям)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Диаграммы_13!$A$5:$A$16</c:f>
              <c:strCache>
                <c:ptCount val="12"/>
                <c:pt idx="0">
                  <c:v>гимназия</c:v>
                </c:pt>
                <c:pt idx="1">
                  <c:v>сош 1</c:v>
                </c:pt>
                <c:pt idx="2">
                  <c:v>сош 2</c:v>
                </c:pt>
                <c:pt idx="3">
                  <c:v>оош 3</c:v>
                </c:pt>
                <c:pt idx="4">
                  <c:v>сош 4</c:v>
                </c:pt>
                <c:pt idx="5">
                  <c:v>МОУ НШ — ДС № 5</c:v>
                </c:pt>
                <c:pt idx="6">
                  <c:v>сош 6</c:v>
                </c:pt>
                <c:pt idx="7">
                  <c:v>сош 9</c:v>
                </c:pt>
                <c:pt idx="8">
                  <c:v>школа-интернат № 4</c:v>
                </c:pt>
                <c:pt idx="9">
                  <c:v>МОУ ДОД ЦТРГО</c:v>
                </c:pt>
                <c:pt idx="10">
                  <c:v>д/с «Колокольчик»</c:v>
                </c:pt>
                <c:pt idx="11">
                  <c:v>д/с «Родничок»</c:v>
                </c:pt>
              </c:strCache>
            </c:strRef>
          </c:cat>
          <c:val>
            <c:numRef>
              <c:f>Диаграммы_13!$B$5:$B$16</c:f>
              <c:numCache>
                <c:formatCode>General</c:formatCode>
                <c:ptCount val="12"/>
                <c:pt idx="0">
                  <c:v>24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  <c:pt idx="4">
                  <c:v>22</c:v>
                </c:pt>
                <c:pt idx="5">
                  <c:v>7</c:v>
                </c:pt>
                <c:pt idx="6">
                  <c:v>22</c:v>
                </c:pt>
                <c:pt idx="7">
                  <c:v>23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Диаграммы_13!$A$5:$A$16</c:f>
              <c:strCache>
                <c:ptCount val="1"/>
                <c:pt idx="0">
                  <c:v>гимназия сош 1 сош 2 оош 3 сош 4 МОУ НШ — ДС № 5 сош 6 сош 9 школа-интернат № 4 МОУ ДОД ЦТРГО д/с «Колокольчик» д/с «Родничок»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899726419286757"/>
          <c:y val="0.22174291352202666"/>
          <c:w val="0.24397092452690441"/>
          <c:h val="0.5444292392463993"/>
        </c:manualLayout>
      </c:layout>
      <c:overlay val="0"/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="1" i="0" baseline="0" dirty="0" smtClean="0">
                <a:solidFill>
                  <a:srgbClr val="008080"/>
                </a:solidFill>
                <a:effectLst/>
              </a:rPr>
              <a:t>Количество </a:t>
            </a:r>
            <a:r>
              <a:rPr lang="ru-RU" sz="2800" b="1" i="0" baseline="0" dirty="0" err="1" smtClean="0">
                <a:solidFill>
                  <a:srgbClr val="008080"/>
                </a:solidFill>
                <a:effectLst/>
              </a:rPr>
              <a:t>флипчартов</a:t>
            </a:r>
            <a:r>
              <a:rPr lang="ru-RU" sz="2800" b="1" i="0" baseline="0" dirty="0" smtClean="0">
                <a:solidFill>
                  <a:srgbClr val="008080"/>
                </a:solidFill>
                <a:effectLst/>
              </a:rPr>
              <a:t> </a:t>
            </a:r>
            <a:br>
              <a:rPr lang="ru-RU" sz="2800" b="1" i="0" baseline="0" dirty="0" smtClean="0">
                <a:solidFill>
                  <a:srgbClr val="008080"/>
                </a:solidFill>
                <a:effectLst/>
              </a:rPr>
            </a:br>
            <a:r>
              <a:rPr lang="ru-RU" sz="2800" b="1" i="0" baseline="0" dirty="0" smtClean="0">
                <a:solidFill>
                  <a:srgbClr val="008080"/>
                </a:solidFill>
                <a:effectLst/>
              </a:rPr>
              <a:t>по предметным областям</a:t>
            </a:r>
            <a:endParaRPr lang="ru-RU" sz="2800" dirty="0">
              <a:solidFill>
                <a:srgbClr val="008080"/>
              </a:solidFill>
              <a:effectLst/>
            </a:endParaRPr>
          </a:p>
        </c:rich>
      </c:tx>
      <c:layout>
        <c:manualLayout>
          <c:xMode val="edge"/>
          <c:yMode val="edge"/>
          <c:x val="0.16876803900585505"/>
          <c:y val="5.596523985732328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1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00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Диаграммы_13!$A$20:$A$38</c:f>
              <c:strCache>
                <c:ptCount val="19"/>
                <c:pt idx="0">
                  <c:v>Дошкольное образование</c:v>
                </c:pt>
                <c:pt idx="1">
                  <c:v>Начальное образование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ИЗО</c:v>
                </c:pt>
                <c:pt idx="6">
                  <c:v>Информатика</c:v>
                </c:pt>
                <c:pt idx="7">
                  <c:v>История</c:v>
                </c:pt>
                <c:pt idx="8">
                  <c:v>Математика</c:v>
                </c:pt>
                <c:pt idx="9">
                  <c:v>Музыка</c:v>
                </c:pt>
                <c:pt idx="10">
                  <c:v>МХК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Русский язык</c:v>
                </c:pt>
                <c:pt idx="14">
                  <c:v>Литература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Химия</c:v>
                </c:pt>
                <c:pt idx="18">
                  <c:v>УВР</c:v>
                </c:pt>
              </c:strCache>
            </c:strRef>
          </c:cat>
          <c:val>
            <c:numRef>
              <c:f>Диаграммы_13!$B$20:$B$38</c:f>
              <c:numCache>
                <c:formatCode>General</c:formatCode>
                <c:ptCount val="19"/>
                <c:pt idx="0">
                  <c:v>13</c:v>
                </c:pt>
                <c:pt idx="1">
                  <c:v>46</c:v>
                </c:pt>
                <c:pt idx="2">
                  <c:v>16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10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14</c:v>
                </c:pt>
                <c:pt idx="14">
                  <c:v>5</c:v>
                </c:pt>
                <c:pt idx="15">
                  <c:v>2</c:v>
                </c:pt>
                <c:pt idx="16">
                  <c:v>7</c:v>
                </c:pt>
                <c:pt idx="17">
                  <c:v>5</c:v>
                </c:pt>
                <c:pt idx="1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6858BD-A1A0-48AA-80B2-C506AA5223DA}" type="datetimeFigureOut">
              <a:rPr lang="ru-RU"/>
              <a:pPr/>
              <a:t>22.10.2015</a:t>
            </a:fld>
            <a:endParaRPr lang="ru-RU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065E7D-1ACC-41C7-A82B-9BC4D50A41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20D32C-69F5-45EE-927D-2AAB38D10D93}" type="datetimeFigureOut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131683-18FB-4A95-ACB1-D677A161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608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718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17666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54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0666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029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63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15114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58794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11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9089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306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481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45417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06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4461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9315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6548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27011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4278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0456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09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5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A53BD1-6480-45CE-89E2-594C63F2A750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0FF8F1-7CEC-4280-9C18-E6B216FF0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66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7FCF9B-DB3A-4D5F-AA80-9181445A03CD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56A84A-BA65-4CAC-93FC-4EEDA3047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493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7C6086-9870-46B1-94C4-4F0B19F821B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D1A6A4-5233-4A10-BE76-71770F04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619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D9AC5B-D8FA-4FA2-81AF-46BD5A59CB01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8C3F21-2A68-4BAD-B576-74EF9862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6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5051CE-BAAE-4204-83D3-36FDD219C922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6CC60E-D620-40D9-A6E3-B9E048E8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872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5DCADD1-8E18-4D0B-93AB-73ADDFD8044A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49DF12-119C-4EE5-871D-43D969DFF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896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6109BD-BC6F-4A23-8DE8-899F35FB766D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F29977-F55D-45C2-884E-96D03286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02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A90716-9540-463A-B209-6B3A56121B96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3DC49E-C1A1-4A46-BB95-B4514CAE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149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C24240-10E7-426E-A04D-84FC96C1ECC3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256CE9F-B0FB-4CE5-B771-C7C210C72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275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E3406F-A2E7-40F8-BB39-02C76F46AAC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45C8A5-8050-4ACE-B244-93C9D3B10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402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DC9B4A-3551-4741-9DA8-ABF7D9348B1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9A4FA6-3CF4-4724-838B-AE6D3A197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5AE861-8843-4794-9F60-40FB8D091A06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FA2428-1A45-4B80-9258-93927B72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28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8B72EE-B3EC-4D4F-9B6E-C89963567B89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6C614-CD93-4667-8068-F74CD4984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A18DA6-592F-4047-9FB9-004F9719D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C373D4-AE7D-4C2E-BDA8-480EDB92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2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C74CB0-0A72-46C8-9F0A-80D3D9E4A2D3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79DDE89-C07E-4F4C-BCC3-DDA3A3C52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DD1D060-C148-4E38-A78D-6D81AF59E91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C83FAD-53D1-4F06-BD55-8AE46F8A8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FABA38-814D-45B1-B4CF-2132D286AA4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E01B04-8EE7-4A1F-8A22-4F645C64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1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3BB231-FA99-4F7C-80A8-6DA64616E9DA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9F45DB-B3F5-4A12-9E00-544DA16D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7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99E357-3DE0-43E5-AF93-000CE4CF9BBB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6B37DC-9493-4FCB-9B4C-451CA8BD1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4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7FD519-5113-4426-8324-AB1BDFF5F2B1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63ECE3-B21A-4EFC-BDD5-889E90CB9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0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088A7E6-CC68-4C50-930A-61017298C47C}" type="datetime1">
              <a:rPr lang="ru-RU"/>
              <a:pPr>
                <a:defRPr/>
              </a:pPr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D40E91-F558-408F-ABF5-B1F07FEF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00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0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cloud.mail.ru/public/3JXG/WB6UYqUUk" TargetMode="External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jpeg"/><Relationship Id="rId7" Type="http://schemas.openxmlformats.org/officeDocument/2006/relationships/hyperlink" Target="https://cloud.mail.ru/public/3JXG/WB6UYqUUk" TargetMode="External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5603" name="Группа 1"/>
          <p:cNvGrpSpPr>
            <a:grpSpLocks/>
          </p:cNvGrpSpPr>
          <p:nvPr/>
        </p:nvGrpSpPr>
        <p:grpSpPr bwMode="auto">
          <a:xfrm>
            <a:off x="611188" y="350838"/>
            <a:ext cx="7921625" cy="5815012"/>
            <a:chOff x="577012" y="3003092"/>
            <a:chExt cx="6092905" cy="4958339"/>
          </a:xfrm>
        </p:grpSpPr>
        <p:pic>
          <p:nvPicPr>
            <p:cNvPr id="2560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43" y="3003092"/>
              <a:ext cx="5817217" cy="48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Надпись 2"/>
            <p:cNvSpPr txBox="1">
              <a:spLocks noChangeArrowheads="1"/>
            </p:cNvSpPr>
            <p:nvPr/>
          </p:nvSpPr>
          <p:spPr bwMode="auto">
            <a:xfrm rot="-159595">
              <a:off x="1001752" y="4792849"/>
              <a:ext cx="5668165" cy="11810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2800" b="1" i="1" smtClean="0">
                  <a:solidFill>
                    <a:srgbClr val="006400"/>
                  </a:solidFill>
                  <a:latin typeface="Arial" pitchFamily="34" charset="0"/>
                </a:rPr>
                <a:t>Презентация городской дидактической копилки флипчартов «Интерактивный калейдоскоп»</a:t>
              </a:r>
            </a:p>
          </p:txBody>
        </p:sp>
        <p:grpSp>
          <p:nvGrpSpPr>
            <p:cNvPr id="25608" name="Group 6"/>
            <p:cNvGrpSpPr>
              <a:grpSpLocks/>
            </p:cNvGrpSpPr>
            <p:nvPr/>
          </p:nvGrpSpPr>
          <p:grpSpPr bwMode="auto">
            <a:xfrm>
              <a:off x="577012" y="6281348"/>
              <a:ext cx="1652587" cy="1680083"/>
              <a:chOff x="845" y="3332"/>
              <a:chExt cx="2826" cy="2416"/>
            </a:xfrm>
          </p:grpSpPr>
          <p:pic>
            <p:nvPicPr>
              <p:cNvPr id="25609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332"/>
                <a:ext cx="2826" cy="2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63" y="4574"/>
                <a:ext cx="17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 rot="-180000">
            <a:off x="1558925" y="981075"/>
            <a:ext cx="5653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Региональный педагогический субботник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sp>
        <p:nvSpPr>
          <p:cNvPr id="25605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i="1" smtClean="0">
                <a:solidFill>
                  <a:srgbClr val="006400"/>
                </a:solidFill>
                <a:cs typeface="Arial" pitchFamily="34" charset="0"/>
              </a:rPr>
              <a:t>г. Переславль-Залесский, 2015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sz="2000" b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05210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481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4824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5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82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7 группа, педагоги МОУ СОШ № 6</a:t>
            </a:r>
          </a:p>
        </p:txBody>
      </p:sp>
      <p:pic>
        <p:nvPicPr>
          <p:cNvPr id="34821" name="Picture 2" descr="I:\_10_ИД_Сайты_Телеканал_1-9 гр\7 (1) гр_Защита_Фото_ИД_18-03-2014\Облегч\DSC_12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1341438"/>
            <a:ext cx="6997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4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584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5848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9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4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8 группа, педагоги МОУ СОШ № 4, нш — д/с № 5,</a:t>
            </a:r>
            <a:b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ЦТРГО, школы-интерната № 4 </a:t>
            </a:r>
          </a:p>
        </p:txBody>
      </p:sp>
      <p:pic>
        <p:nvPicPr>
          <p:cNvPr id="35845" name="Picture 2" descr="I:\_10_ИД_Сайты_Телеканал_1-9 гр\8 (2) гр_Защита_Фото_ИД_30-04-2014\Отправить\DSC_02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1341438"/>
            <a:ext cx="711676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2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686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6872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3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9 группа, педагоги МОУ СОШ № 1, ЦТРГО</a:t>
            </a:r>
          </a:p>
        </p:txBody>
      </p:sp>
      <p:pic>
        <p:nvPicPr>
          <p:cNvPr id="36869" name="Picture 2" descr="I:\_10_ИД_Сайты_Телеканал_1-9 гр\9 (3) гр_Защита_Фото_ИД_30-06-2014\ОБЛ\IMG_44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19213"/>
            <a:ext cx="6364288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7891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7896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7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Прямоугольник 7"/>
          <p:cNvSpPr>
            <a:spLocks noChangeArrowheads="1"/>
          </p:cNvSpPr>
          <p:nvPr/>
        </p:nvSpPr>
        <p:spPr bwMode="auto">
          <a:xfrm>
            <a:off x="0" y="6092825"/>
            <a:ext cx="8893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10 группа, педагоги МОУ СОШ № 9, МОУ ООШ № 3</a:t>
            </a: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школы-интерната </a:t>
            </a:r>
            <a:r>
              <a:rPr lang="ru-RU" sz="2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№ 4 </a:t>
            </a:r>
          </a:p>
        </p:txBody>
      </p:sp>
      <p:pic>
        <p:nvPicPr>
          <p:cNvPr id="37893" name="Picture 2" descr="I:\_10_ИД_Сайты_Телеканал_1-9 гр\10 (4) гр_Защита_Фото_ИД_11-12-2014\обл\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343025"/>
            <a:ext cx="703738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9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891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891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8920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1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91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11 группа, педагоги МОУ СОШ № 6, МОУ ООШ № 3,</a:t>
            </a:r>
            <a:b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д/с «Родничок» </a:t>
            </a:r>
          </a:p>
        </p:txBody>
      </p:sp>
      <p:pic>
        <p:nvPicPr>
          <p:cNvPr id="38917" name="Picture 2" descr="I:\_10_ИД_Сайты_Телеканал_1-9 гр\11 (1) гр_Защита_Фото_ИД_03-03-2015\ОБЛ\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1341438"/>
            <a:ext cx="71040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2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993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9944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5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4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0" name="Прямоугольник 7"/>
          <p:cNvSpPr>
            <a:spLocks noChangeArrowheads="1"/>
          </p:cNvSpPr>
          <p:nvPr/>
        </p:nvSpPr>
        <p:spPr bwMode="auto">
          <a:xfrm>
            <a:off x="34925" y="60928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12 группа, педагоги МОУ — гимназии, нш — д/с № 5</a:t>
            </a:r>
          </a:p>
        </p:txBody>
      </p:sp>
      <p:pic>
        <p:nvPicPr>
          <p:cNvPr id="39941" name="Picture 2" descr="I:\_10_ИД_Сайты_Телеканал_1-9 гр\12 (2) гр_Защита_Фото_ИД_06-04-2015\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1517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4096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0968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69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6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13 группа, педагоги д/с «Родничок»</a:t>
            </a:r>
          </a:p>
        </p:txBody>
      </p:sp>
      <p:pic>
        <p:nvPicPr>
          <p:cNvPr id="40965" name="Picture 2" descr="I:\_10_ИД_Сайты_Телеканал_1-9 гр\Фото_25-05-2015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343025"/>
            <a:ext cx="6972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2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198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1991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2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2195513" y="1884363"/>
            <a:ext cx="55451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2012 год. 1 группа / 12 педагогов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2013 год. 5 групп / 62 педагогов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2014 год. 4 групп / 47 педагогов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2015 год. 3 группы / 36 педагогов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1787525" y="603250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5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305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57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3058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59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556417" y="478810"/>
          <a:ext cx="8640960" cy="620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92725" y="1892300"/>
          <a:ext cx="3198813" cy="43402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79863"/>
                <a:gridCol w="518950"/>
              </a:tblGrid>
              <a:tr h="45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гимназия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9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МОУ НШ — ДС № 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оош 3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д/с «Родничок»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д/с «Колокольчик»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МОУ ДОД ЦТРГО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школа-интернат № 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157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772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410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10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4103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4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756592" y="188640"/>
          <a:ext cx="9025927" cy="635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76900" y="404813"/>
          <a:ext cx="3148013" cy="62567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82151"/>
                <a:gridCol w="565862"/>
              </a:tblGrid>
              <a:tr h="595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Начальное образование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Английский язык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Биология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География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ИЗО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Информатика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История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Математика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Музыка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МХК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ОБЖ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Обществознание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Литература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Технология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7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Химия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УВР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</a:rPr>
                        <a:t>157</a:t>
                      </a:r>
                      <a:endParaRPr lang="ru-RU" sz="17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6627" name="Группа 1"/>
          <p:cNvGrpSpPr>
            <a:grpSpLocks/>
          </p:cNvGrpSpPr>
          <p:nvPr/>
        </p:nvGrpSpPr>
        <p:grpSpPr bwMode="auto">
          <a:xfrm>
            <a:off x="655638" y="350838"/>
            <a:ext cx="7877175" cy="5808662"/>
            <a:chOff x="611048" y="3003092"/>
            <a:chExt cx="6058312" cy="4953470"/>
          </a:xfrm>
        </p:grpSpPr>
        <p:pic>
          <p:nvPicPr>
            <p:cNvPr id="2663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43" y="3003092"/>
              <a:ext cx="5817217" cy="48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Надпись 2"/>
            <p:cNvSpPr txBox="1">
              <a:spLocks noChangeArrowheads="1"/>
            </p:cNvSpPr>
            <p:nvPr/>
          </p:nvSpPr>
          <p:spPr bwMode="auto">
            <a:xfrm rot="-159595">
              <a:off x="611048" y="3623661"/>
              <a:ext cx="5668165" cy="1758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  <a:t>Подготовка педагогов</a:t>
              </a:r>
              <a:b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</a:br>
              <a: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  <a:t>к использованию интерактивного оборудования</a:t>
              </a:r>
              <a:b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</a:br>
              <a: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  <a:t>в учебном процессе</a:t>
              </a:r>
            </a:p>
          </p:txBody>
        </p:sp>
        <p:grpSp>
          <p:nvGrpSpPr>
            <p:cNvPr id="26637" name="Group 6"/>
            <p:cNvGrpSpPr>
              <a:grpSpLocks/>
            </p:cNvGrpSpPr>
            <p:nvPr/>
          </p:nvGrpSpPr>
          <p:grpSpPr bwMode="auto">
            <a:xfrm>
              <a:off x="743674" y="6671466"/>
              <a:ext cx="1218681" cy="1285096"/>
              <a:chOff x="1130" y="3893"/>
              <a:chExt cx="2084" cy="1848"/>
            </a:xfrm>
          </p:grpSpPr>
          <p:pic>
            <p:nvPicPr>
              <p:cNvPr id="26638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" y="3959"/>
                <a:ext cx="2084" cy="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63" y="4574"/>
                <a:ext cx="17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Скругленный прямоугольник 2"/>
          <p:cNvSpPr/>
          <p:nvPr/>
        </p:nvSpPr>
        <p:spPr>
          <a:xfrm>
            <a:off x="6084888" y="3629025"/>
            <a:ext cx="2643187" cy="2676525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662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288" y="3629025"/>
            <a:ext cx="26558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b="1" i="1" smtClean="0">
                <a:solidFill>
                  <a:prstClr val="black"/>
                </a:solidFill>
                <a:cs typeface="Arial" pitchFamily="34" charset="0"/>
              </a:rPr>
              <a:t>г. Переславль-Залесский, 2015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b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Прямоугольник 3"/>
          <p:cNvSpPr>
            <a:spLocks noChangeArrowheads="1"/>
          </p:cNvSpPr>
          <p:nvPr/>
        </p:nvSpPr>
        <p:spPr bwMode="auto">
          <a:xfrm rot="-164395">
            <a:off x="2012950" y="3176588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smtClean="0">
                <a:solidFill>
                  <a:prstClr val="black"/>
                </a:solidFill>
                <a:latin typeface="Calibri" pitchFamily="34" charset="0"/>
              </a:rPr>
              <a:t>Юрчак Ольга Тарасовна,</a:t>
            </a:r>
            <a:r>
              <a:rPr lang="ru-RU" b="1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ru-RU" b="1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b="1" smtClean="0">
                <a:solidFill>
                  <a:prstClr val="black"/>
                </a:solidFill>
                <a:latin typeface="Calibri" pitchFamily="34" charset="0"/>
              </a:rPr>
              <a:t>методист МУ «Центр обеспечения функционирования муниципальных образовательных учреждений города Переславля-Залесского»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67050" y="4786313"/>
            <a:ext cx="3017838" cy="1296987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4862513"/>
            <a:ext cx="1541463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4862513"/>
            <a:ext cx="1328738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283442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Городская дидактическая копилка флипчартов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«Интерактивный калейдоскоп»</a:t>
            </a:r>
          </a:p>
        </p:txBody>
      </p:sp>
      <p:grpSp>
        <p:nvGrpSpPr>
          <p:cNvPr id="4505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5062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3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5064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5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2105025"/>
            <a:ext cx="413543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650" y="2095500"/>
            <a:ext cx="415131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5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Городская дидактическая копилка флипчартов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«Интерактивный калейдоскоп»</a:t>
            </a:r>
          </a:p>
        </p:txBody>
      </p:sp>
      <p:grpSp>
        <p:nvGrpSpPr>
          <p:cNvPr id="4608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608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608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939800" y="2852738"/>
            <a:ext cx="7705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Режим доступа: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https://cloud.mail.ru/public/3JXG/WB6UYqUUk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1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Городская дидактическая копилка флипчартов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«Интерактивный калейдоскоп»</a:t>
            </a:r>
          </a:p>
        </p:txBody>
      </p:sp>
      <p:grpSp>
        <p:nvGrpSpPr>
          <p:cNvPr id="4710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7110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1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112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3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108" name="Прямоугольник 1"/>
          <p:cNvSpPr>
            <a:spLocks noChangeArrowheads="1"/>
          </p:cNvSpPr>
          <p:nvPr/>
        </p:nvSpPr>
        <p:spPr bwMode="auto">
          <a:xfrm>
            <a:off x="971550" y="2187575"/>
            <a:ext cx="7704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smtClean="0">
                <a:solidFill>
                  <a:prstClr val="black"/>
                </a:solidFill>
                <a:latin typeface="Calibri" pitchFamily="34" charset="0"/>
              </a:rPr>
              <a:t>Режим доступа: </a:t>
            </a:r>
            <a:r>
              <a:rPr lang="en-US" sz="2800" smtClean="0">
                <a:solidFill>
                  <a:prstClr val="black"/>
                </a:solidFill>
                <a:latin typeface="Calibri" pitchFamily="34" charset="0"/>
                <a:hlinkClick r:id="rId7"/>
              </a:rPr>
              <a:t>https://cloud.mail.ru/public/3JXG/WB6UYqUUk</a:t>
            </a:r>
            <a:r>
              <a:rPr lang="ru-RU" sz="280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7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813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813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3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2" name="Прямоугольник 10"/>
          <p:cNvSpPr>
            <a:spLocks noChangeArrowheads="1"/>
          </p:cNvSpPr>
          <p:nvPr/>
        </p:nvSpPr>
        <p:spPr bwMode="auto">
          <a:xfrm>
            <a:off x="323850" y="476250"/>
            <a:ext cx="8621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Городской</a:t>
            </a: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фестиваль открытых уроков 2015 г. 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pic>
        <p:nvPicPr>
          <p:cNvPr id="48133" name="Рисунок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07741"/>
            <a:ext cx="6143668" cy="486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88950" y="6072206"/>
            <a:ext cx="4874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Федотова Л. Н., МОУ 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гимназия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813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813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3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2" name="Прямоугольник 10"/>
          <p:cNvSpPr>
            <a:spLocks noChangeArrowheads="1"/>
          </p:cNvSpPr>
          <p:nvPr/>
        </p:nvSpPr>
        <p:spPr bwMode="auto">
          <a:xfrm>
            <a:off x="323850" y="476250"/>
            <a:ext cx="8621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Городской</a:t>
            </a: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фестиваль открытых уроков 2015 г. 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pic>
        <p:nvPicPr>
          <p:cNvPr id="12" name="Picture 2" descr="C:\Users\1\Documents\Рабочие материалы\Проект_Конструирование урока\Фестиваль открытых уроков _2015\Фото\Пасхина Н.В\DSCN69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8084892" cy="48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8950" y="6072206"/>
            <a:ext cx="426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Calibri" pitchFamily="34" charset="0"/>
              </a:rPr>
              <a:t>Пасхина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 Н. В. , МОУ ООШ № 3 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323850" y="684213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Планы на ближайшее будущее</a:t>
            </a:r>
          </a:p>
        </p:txBody>
      </p:sp>
      <p:grpSp>
        <p:nvGrpSpPr>
          <p:cNvPr id="4915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915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9159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0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468313" y="1700213"/>
            <a:ext cx="8280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В ноябре 2015 года будет организовано обучение группы педагогов школ на базе ООШ № 3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В марте и ноябре 2016 года обучение для педагогов дошкольных образовательных организаций</a:t>
            </a: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3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Основные задачи</a:t>
            </a:r>
            <a:b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Городского конкурса </a:t>
            </a:r>
            <a:r>
              <a:rPr lang="ru-RU" sz="3200" dirty="0" err="1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флипчартов</a:t>
            </a:r>
            <a: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endParaRPr lang="ru-RU" sz="3200" dirty="0" smtClean="0">
              <a:solidFill>
                <a:srgbClr val="A50021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5017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018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0183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4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80" name="Прямоугольник 8"/>
          <p:cNvSpPr>
            <a:spLocks noChangeArrowheads="1"/>
          </p:cNvSpPr>
          <p:nvPr/>
        </p:nvSpPr>
        <p:spPr bwMode="auto">
          <a:xfrm>
            <a:off x="468313" y="1557338"/>
            <a:ext cx="8280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7"/>
              </a:buBlip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Выявление успешных образцов педагогической практики по использованию интерактивных средств обучения (интерактивной доски, системы опроса и тестирования, </a:t>
            </a:r>
            <a:r>
              <a:rPr lang="ru-RU" sz="2400" dirty="0" err="1" smtClean="0">
                <a:solidFill>
                  <a:prstClr val="black"/>
                </a:solidFill>
                <a:latin typeface="Calibri" pitchFamily="34" charset="0"/>
              </a:rPr>
              <a:t>документ-камеры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 marL="442913" indent="-442913">
              <a:buFontTx/>
              <a:buBlip>
                <a:blip r:embed="rId7"/>
              </a:buBlip>
            </a:pPr>
            <a:endParaRPr lang="ru-RU" sz="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Выявление и поощрение педагогов, внедряющих интерактивные средства обучения в образовательный процесс</a:t>
            </a:r>
          </a:p>
          <a:p>
            <a:pPr marL="442913" indent="-442913">
              <a:buFontTx/>
              <a:buBlip>
                <a:blip r:embed="rId7"/>
              </a:buBlip>
            </a:pPr>
            <a:endParaRPr lang="ru-RU" sz="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Способствование эффективному обмену опытом использования интерактивных средств обучения в образовательном процессе, развитию </a:t>
            </a:r>
            <a:b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профессиональной компетентности педагогов</a:t>
            </a:r>
            <a:endParaRPr lang="ru-RU" sz="2400" dirty="0" smtClean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7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250825" y="1733550"/>
            <a:ext cx="86423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Технические достижения не стоят</a:t>
            </a:r>
            <a:br>
              <a:rPr lang="ru-RU" sz="3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ровным счетом ничего, если педагоги</a:t>
            </a:r>
            <a:br>
              <a:rPr lang="ru-RU" sz="3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не в состоянии их использовать.</a:t>
            </a:r>
            <a:br>
              <a:rPr lang="ru-RU" sz="3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Чудеса творят не компьютеры, а учителя!</a:t>
            </a:r>
          </a:p>
        </p:txBody>
      </p:sp>
      <p:grpSp>
        <p:nvGrpSpPr>
          <p:cNvPr id="5120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120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120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04" name="Прямоугольник 1"/>
          <p:cNvSpPr>
            <a:spLocks noChangeArrowheads="1"/>
          </p:cNvSpPr>
          <p:nvPr/>
        </p:nvSpPr>
        <p:spPr bwMode="auto">
          <a:xfrm>
            <a:off x="5867400" y="3995738"/>
            <a:ext cx="2655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Крейг Барретт</a:t>
            </a: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50825" y="2349500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СПАСИБО ЗА ВНИМАНИЕ!</a:t>
            </a:r>
          </a:p>
        </p:txBody>
      </p:sp>
      <p:grpSp>
        <p:nvGrpSpPr>
          <p:cNvPr id="5222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2228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29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2230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1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63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569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Проекты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Центра информационных технологий ИРО</a:t>
            </a:r>
          </a:p>
        </p:txBody>
      </p:sp>
      <p:grpSp>
        <p:nvGrpSpPr>
          <p:cNvPr id="27651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2765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7655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6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468313" y="1700213"/>
            <a:ext cx="8280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Международная благотворительная программа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Intel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«Обучение для будущего» (2004—2014 гг.)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Проект «Информатизация системы образования» (ИСО, 2006—2008)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комплексный проект модернизации системы общего образования (КПМО, 2011—2014 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2867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8680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67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6" name="Picture 2" descr="C:\0_ИД_2013\_10_ИД_Сайты_Телеканал_1-2 гр\1 гр_Защита_Фото_ИД_17-01-2013\DSC_009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063" y="1400175"/>
            <a:ext cx="70167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2555875" y="609282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 группа, декабрь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1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2969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9704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5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70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2 группа, педагоги МОУ — гимназии</a:t>
            </a:r>
          </a:p>
        </p:txBody>
      </p:sp>
      <p:pic>
        <p:nvPicPr>
          <p:cNvPr id="29701" name="Picture 2" descr="C:\0_ИД_2013\_10_ИД_Сайты_Телеканал_1-2 гр\2 гр_Защита_Фото_ИД_27-02-2013\IMG_13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8" y="1439863"/>
            <a:ext cx="70167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8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072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0728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2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3 группа, педагоги МОУ СОШ № 2</a:t>
            </a:r>
          </a:p>
        </p:txBody>
      </p:sp>
      <p:pic>
        <p:nvPicPr>
          <p:cNvPr id="30725" name="Picture 2" descr="C:\0_ИД_2013\_10_ИД_Сайты_Телеканал_1-2 гр\3 гр_Защита_Фото_ИД_03-04-2013\IMGP77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263" y="1412875"/>
            <a:ext cx="6883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174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1752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3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4 группа, педагоги МОУ СОШ № 4</a:t>
            </a:r>
          </a:p>
        </p:txBody>
      </p:sp>
      <p:pic>
        <p:nvPicPr>
          <p:cNvPr id="31749" name="Picture 2" descr="C:\0_ИД_2013\_10_ИД_Сайты_Телеканал_1-2 гр\4 гр_Защита_Фото_ИД_07-05-2013\07-05-2013_Защита_4 г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341438"/>
            <a:ext cx="701516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7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2771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2776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7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5 группа, педагоги МОУ СОШ № 1</a:t>
            </a:r>
          </a:p>
        </p:txBody>
      </p:sp>
      <p:pic>
        <p:nvPicPr>
          <p:cNvPr id="32773" name="Picture 5" descr="\\Dc\home metod center\Фотографии\1_2012-2013 учебный год\Защита_КПК_ИД_5 группа_июнь 2013\SAM_43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1347788"/>
            <a:ext cx="6997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379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3800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1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79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6 группа, педагоги МОУ СОШ № 9, ЦТРГО</a:t>
            </a:r>
          </a:p>
        </p:txBody>
      </p:sp>
      <p:pic>
        <p:nvPicPr>
          <p:cNvPr id="33797" name="Picture 2" descr="I:\_10_ИД_Сайты_Телеканал_1-9 гр\6 гр_Защита_Фото_ИД_29-11-2013\6 гр_Защита_Фото_ИД_29-11-2013\DSC_0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66838"/>
            <a:ext cx="7064375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eeee49-56-29ccv</Template>
  <TotalTime>2324</TotalTime>
  <Words>547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28</vt:i4>
      </vt:variant>
    </vt:vector>
  </HeadingPairs>
  <TitlesOfParts>
    <vt:vector size="50" baseType="lpstr">
      <vt:lpstr>1_eeee49-56-29ccv</vt:lpstr>
      <vt:lpstr>2_eeee49-56-29ccv</vt:lpstr>
      <vt:lpstr>3_eeee49-56-29ccv</vt:lpstr>
      <vt:lpstr>4_eeee49-56-29ccv</vt:lpstr>
      <vt:lpstr>5_eeee49-56-29ccv</vt:lpstr>
      <vt:lpstr>6_eeee49-56-29ccv</vt:lpstr>
      <vt:lpstr>7_eeee49-56-29ccv</vt:lpstr>
      <vt:lpstr>8_eeee49-56-29ccv</vt:lpstr>
      <vt:lpstr>9_eeee49-56-29ccv</vt:lpstr>
      <vt:lpstr>10_eeee49-56-29ccv</vt:lpstr>
      <vt:lpstr>11_eeee49-56-29ccv</vt:lpstr>
      <vt:lpstr>12_eeee49-56-29ccv</vt:lpstr>
      <vt:lpstr>13_eeee49-56-29ccv</vt:lpstr>
      <vt:lpstr>14_eeee49-56-29ccv</vt:lpstr>
      <vt:lpstr>16_eeee49-56-29ccv</vt:lpstr>
      <vt:lpstr>17_eeee49-56-29ccv</vt:lpstr>
      <vt:lpstr>19_eeee49-56-29ccv</vt:lpstr>
      <vt:lpstr>20_eeee49-56-29ccv</vt:lpstr>
      <vt:lpstr>21_eeee49-56-29ccv</vt:lpstr>
      <vt:lpstr>22_eeee49-56-29ccv</vt:lpstr>
      <vt:lpstr>15_eeee49-56-29ccv</vt:lpstr>
      <vt:lpstr>18_eeee49-56-29ccv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Николаевна Новикова</cp:lastModifiedBy>
  <cp:revision>151</cp:revision>
  <dcterms:created xsi:type="dcterms:W3CDTF">2015-08-14T09:40:03Z</dcterms:created>
  <dcterms:modified xsi:type="dcterms:W3CDTF">2015-10-22T06:30:04Z</dcterms:modified>
</cp:coreProperties>
</file>