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8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1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2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40" r:id="rId16"/>
    <p:sldMasterId id="2147483852" r:id="rId17"/>
    <p:sldMasterId id="2147483876" r:id="rId18"/>
    <p:sldMasterId id="2147483888" r:id="rId19"/>
    <p:sldMasterId id="2147483900" r:id="rId20"/>
    <p:sldMasterId id="2147483912" r:id="rId21"/>
    <p:sldMasterId id="2147484331" r:id="rId22"/>
    <p:sldMasterId id="2147484343" r:id="rId23"/>
  </p:sldMasterIdLst>
  <p:notesMasterIdLst>
    <p:notesMasterId r:id="rId47"/>
  </p:notesMasterIdLst>
  <p:handoutMasterIdLst>
    <p:handoutMasterId r:id="rId48"/>
  </p:handoutMasterIdLst>
  <p:sldIdLst>
    <p:sldId id="391" r:id="rId24"/>
    <p:sldId id="256" r:id="rId25"/>
    <p:sldId id="368" r:id="rId26"/>
    <p:sldId id="370" r:id="rId27"/>
    <p:sldId id="371" r:id="rId28"/>
    <p:sldId id="372" r:id="rId29"/>
    <p:sldId id="374" r:id="rId30"/>
    <p:sldId id="375" r:id="rId31"/>
    <p:sldId id="378" r:id="rId32"/>
    <p:sldId id="376" r:id="rId33"/>
    <p:sldId id="377" r:id="rId34"/>
    <p:sldId id="383" r:id="rId35"/>
    <p:sldId id="384" r:id="rId36"/>
    <p:sldId id="385" r:id="rId37"/>
    <p:sldId id="379" r:id="rId38"/>
    <p:sldId id="380" r:id="rId39"/>
    <p:sldId id="386" r:id="rId40"/>
    <p:sldId id="388" r:id="rId41"/>
    <p:sldId id="387" r:id="rId42"/>
    <p:sldId id="381" r:id="rId43"/>
    <p:sldId id="389" r:id="rId44"/>
    <p:sldId id="390" r:id="rId45"/>
    <p:sldId id="41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008000"/>
    <a:srgbClr val="9E0000"/>
    <a:srgbClr val="8E0000"/>
    <a:srgbClr val="68000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8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6858BD-A1A0-48AA-80B2-C506AA5223DA}" type="datetimeFigureOut">
              <a:rPr lang="ru-RU"/>
              <a:pPr/>
              <a:t>22.10.2015</a:t>
            </a:fld>
            <a:endParaRPr lang="ru-RU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65E7D-1ACC-41C7-A82B-9BC4D50A41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20D32C-69F5-45EE-927D-2AAB38D10D93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131683-18FB-4A95-ACB1-D677A161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8A549-1C65-4ACC-AC6E-D9B26F2BABFD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60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7189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17666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54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66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029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63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15114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8794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1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08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306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4810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5417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061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46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31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6548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2701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427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045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09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5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4C08C-2A24-4F17-BBAC-0ABDE3AA1B14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1ED6E-1487-441D-8669-221753C8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0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88A7E6-CC68-4C50-930A-61017298C47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D40E91-F558-408F-ABF5-B1F07FEF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6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7FCF9B-DB3A-4D5F-AA80-9181445A03CD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56A84A-BA65-4CAC-93FC-4EEDA3047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493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7C6086-9870-46B1-94C4-4F0B19F821B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D1A6A4-5233-4A10-BE76-71770F04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619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D9AC5B-D8FA-4FA2-81AF-46BD5A59CB01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8C3F21-2A68-4BAD-B576-74EF9862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6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5051CE-BAAE-4204-83D3-36FDD219C922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6CC60E-D620-40D9-A6E3-B9E048E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872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5DCADD1-8E18-4D0B-93AB-73ADDFD8044A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49DF12-119C-4EE5-871D-43D969DFF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6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6109BD-BC6F-4A23-8DE8-899F35FB766D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29977-F55D-45C2-884E-96D03286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A90716-9540-463A-B209-6B3A56121B96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3DC49E-C1A1-4A46-BB95-B4514CAE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14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C24240-10E7-426E-A04D-84FC96C1ECC3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56CE9F-B0FB-4CE5-B771-C7C210C72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27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E3406F-A2E7-40F8-BB39-02C76F46AAC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45C8A5-8050-4ACE-B244-93C9D3B1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A53BD1-6480-45CE-89E2-594C63F2A750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0FF8F1-7CEC-4280-9C18-E6B216FF0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40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DC9B4A-3551-4741-9DA8-ABF7D9348B1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9A4FA6-3CF4-4724-838B-AE6D3A197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2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8B72EE-B3EC-4D4F-9B6E-C89963567B89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6C614-CD93-4667-8068-F74CD4984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A18DA6-592F-4047-9FB9-004F9719D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C373D4-AE7D-4C2E-BDA8-480EDB92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5AE861-8843-4794-9F60-40FB8D091A06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FA2428-1A45-4B80-9258-93927B72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74CB0-0A72-46C8-9F0A-80D3D9E4A2D3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9DDE89-C07E-4F4C-BCC3-DDA3A3C52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D1D060-C148-4E38-A78D-6D81AF59E91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C83FAD-53D1-4F06-BD55-8AE46F8A8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ABA38-814D-45B1-B4CF-2132D286AA4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E01B04-8EE7-4A1F-8A22-4F645C64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1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3BB231-FA99-4F7C-80A8-6DA64616E9DA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9F45DB-B3F5-4A12-9E00-544DA16D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99E357-3DE0-43E5-AF93-000CE4CF9BBB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6B37DC-9493-4FCB-9B4C-451CA8BD1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7FD519-5113-4426-8324-AB1BDFF5F2B1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63ECE3-B21A-4EFC-BDD5-889E90CB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0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611188" y="350838"/>
            <a:ext cx="7921625" cy="5815012"/>
            <a:chOff x="577012" y="3003092"/>
            <a:chExt cx="6092905" cy="4958339"/>
          </a:xfrm>
        </p:grpSpPr>
        <p:pic>
          <p:nvPicPr>
            <p:cNvPr id="2560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3" y="3003092"/>
              <a:ext cx="5817217" cy="48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Надпись 2"/>
            <p:cNvSpPr txBox="1">
              <a:spLocks noChangeArrowheads="1"/>
            </p:cNvSpPr>
            <p:nvPr/>
          </p:nvSpPr>
          <p:spPr bwMode="auto">
            <a:xfrm rot="-159595">
              <a:off x="1001752" y="4792849"/>
              <a:ext cx="5668165" cy="11810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2800" b="1" i="1" smtClean="0">
                  <a:solidFill>
                    <a:srgbClr val="006400"/>
                  </a:solidFill>
                  <a:latin typeface="Arial" pitchFamily="34" charset="0"/>
                </a:rPr>
                <a:t>Презентация городской дидактической копилки флипчартов «Интерактивный калейдоскоп»</a:t>
              </a:r>
            </a:p>
          </p:txBody>
        </p:sp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577012" y="6281348"/>
              <a:ext cx="1652587" cy="1680083"/>
              <a:chOff x="845" y="3332"/>
              <a:chExt cx="2826" cy="2416"/>
            </a:xfrm>
          </p:grpSpPr>
          <p:pic>
            <p:nvPicPr>
              <p:cNvPr id="2560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332"/>
                <a:ext cx="2826" cy="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63" y="4574"/>
                <a:ext cx="17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 rot="-180000">
            <a:off x="1558925" y="981075"/>
            <a:ext cx="5653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Региональный педагогический субботник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sp>
        <p:nvSpPr>
          <p:cNvPr id="25605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i="1" smtClean="0">
                <a:solidFill>
                  <a:srgbClr val="006400"/>
                </a:solidFill>
                <a:cs typeface="Arial" pitchFamily="34" charset="0"/>
              </a:rPr>
              <a:t>г. Переславль-Залесский, 2015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sz="2000" b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521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8834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Школы-соисполнители   ГИП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883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883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883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84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468313" y="1189038"/>
            <a:ext cx="8207375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МОУ СОШ № 1</a:t>
            </a:r>
            <a:r>
              <a:rPr lang="ru-RU" sz="24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ru-RU" sz="2400" dirty="0"/>
              <a:t>«Разработка механизмов реализации междисциплинарных программ в рамках основной образовательной программы  ООО»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МОУ СОШ № 2</a:t>
            </a:r>
            <a:r>
              <a:rPr lang="ru-RU" sz="24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«Разработка и апробация инструментария для осуществления </a:t>
            </a:r>
            <a:r>
              <a:rPr lang="ru-RU" sz="2400" dirty="0" err="1">
                <a:solidFill>
                  <a:srgbClr val="10253F"/>
                </a:solidFill>
                <a:cs typeface="Arial" charset="0"/>
              </a:rPr>
              <a:t>внутришкольного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 мониторинга </a:t>
            </a:r>
            <a:r>
              <a:rPr lang="ru-RU" sz="2400" dirty="0" err="1">
                <a:solidFill>
                  <a:srgbClr val="10253F"/>
                </a:solidFill>
                <a:cs typeface="Arial" charset="0"/>
              </a:rPr>
              <a:t>метапредметных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 достижений обучающихся в образовательных учреждениях, реализующих ФГОС»</a:t>
            </a:r>
            <a:endParaRPr lang="ru-RU" sz="2400" dirty="0"/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Начальная школа – сад № 5</a:t>
            </a:r>
            <a:r>
              <a:rPr lang="ru-RU" sz="2400" dirty="0">
                <a:solidFill>
                  <a:srgbClr val="C00000"/>
                </a:solidFill>
              </a:rPr>
              <a:t>: </a:t>
            </a:r>
            <a:r>
              <a:rPr lang="ru-RU" sz="2400" dirty="0"/>
              <a:t>«Модель методического сопровождения применения технологии проблемного диалога в аспекте непрерывности и преемственности на всех уровнях общего образования в условиях реализации ФГОС»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985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группа 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«Банк актуального педагогического опыта»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985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986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86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9863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864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9860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6771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0882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группа 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«Иновационная деятельность»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088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088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088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0887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888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0884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97038"/>
            <a:ext cx="7845425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190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группа «Конкурсы</a:t>
            </a:r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190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190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191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1911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912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1908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70" y="1269330"/>
            <a:ext cx="78152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293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группа  «Сообщества</a:t>
            </a:r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293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293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293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2935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936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2932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196752"/>
            <a:ext cx="72723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54" name="Прямоугольник 2"/>
          <p:cNvSpPr>
            <a:spLocks noChangeArrowheads="1"/>
          </p:cNvSpPr>
          <p:nvPr/>
        </p:nvSpPr>
        <p:spPr bwMode="auto">
          <a:xfrm>
            <a:off x="323850" y="765175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Эффективные инициативы ИРО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395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395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395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96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58813" y="2205038"/>
            <a:ext cx="8016875" cy="253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 повышения квалификации для методистов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региональных методических объединений учителей-предметников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32656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497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СОШ № 1</a:t>
            </a:r>
            <a:endParaRPr lang="ru-RU" sz="320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497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498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498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4983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984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58813" y="1125538"/>
            <a:ext cx="8016875" cy="4981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РИП «Разработка механизмов реализации междисциплинарных программ в рамках основной образовательной программы  ООО»</a:t>
            </a:r>
          </a:p>
          <a:p>
            <a:pPr>
              <a:spcBef>
                <a:spcPts val="60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Создано методическое </a:t>
            </a:r>
            <a:r>
              <a:rPr lang="ru-RU" sz="2000" dirty="0" err="1"/>
              <a:t>метапредметное</a:t>
            </a:r>
            <a:r>
              <a:rPr lang="ru-RU" sz="2000" dirty="0"/>
              <a:t> объединение учителей, работающих над темой «Достижение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средствами образовательной среды урока»</a:t>
            </a: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Утверждены локальные акты, регламентирующие эту деятельность</a:t>
            </a: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Ведется работа над созданием учительского научно-исследовательского сообщества </a:t>
            </a: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Проведена комплексная  проверка материалов по сопровождению экспертной оценки уровня достижения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обучающимися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2067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ООШ  № 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2068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206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207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2071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2072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052736"/>
            <a:ext cx="8016875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РП </a:t>
            </a:r>
            <a:r>
              <a:rPr lang="ru-RU" sz="2400" dirty="0"/>
              <a:t>«Разработка и внедрение региональной стратегии помощи школам, работающим в сложных социальных контекстах и показывающим низкие образовательные результаты</a:t>
            </a:r>
            <a:r>
              <a:rPr lang="ru-RU" sz="2400" dirty="0" smtClean="0"/>
              <a:t>» (</a:t>
            </a:r>
            <a:r>
              <a:rPr lang="ru-RU" sz="2400" dirty="0"/>
              <a:t>2013-2016 гг.) 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Педагоги прошли обучение на курсах повышения квалификации, освоили метод </a:t>
            </a:r>
            <a:r>
              <a:rPr lang="ru-RU" sz="2000" dirty="0" err="1"/>
              <a:t>Lesson</a:t>
            </a:r>
            <a:r>
              <a:rPr lang="ru-RU" sz="2000" dirty="0"/>
              <a:t> </a:t>
            </a:r>
            <a:r>
              <a:rPr lang="ru-RU" sz="2000" dirty="0" err="1"/>
              <a:t>Study</a:t>
            </a:r>
            <a:r>
              <a:rPr lang="ru-RU" sz="2000" dirty="0"/>
              <a:t>, технологию формирующего оценивания</a:t>
            </a: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За счет средств проекта закуплены интерактивно-методические комплексы по предметам, интерактивные доски 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000" dirty="0"/>
              <a:t>Опыт работы школы представлен на региональном и федеральном уровне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4115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СОШ  № </a:t>
            </a:r>
            <a:r>
              <a:rPr lang="ru-RU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4116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411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411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411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412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412875"/>
            <a:ext cx="8016875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РП </a:t>
            </a:r>
            <a:r>
              <a:rPr lang="ru-RU" sz="2400" dirty="0"/>
              <a:t>««Создание школьных мультимедийных ресурсных центров» </a:t>
            </a:r>
            <a:r>
              <a:rPr lang="ru-RU" sz="2400" dirty="0" smtClean="0"/>
              <a:t>(</a:t>
            </a:r>
            <a:r>
              <a:rPr lang="ru-RU" sz="2400" dirty="0"/>
              <a:t>2013) с Центром информационных технологий ИРО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dirty="0"/>
              <a:t>Разработаны дидактические и методические материалы к 30 урокам с использованием интерактивной доски в основной и старшей школе по 6 учебным предметам с использованием комплектов тестов для электронной системы тестирования. </a:t>
            </a: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dirty="0"/>
              <a:t>Обучены 12 педагогов по ППК «Проектирование сетевого учебного пространства средствами сервисов сети Интернет» 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В </a:t>
            </a:r>
            <a:r>
              <a:rPr lang="ru-RU" sz="2000" dirty="0"/>
              <a:t>рамках деятельности муниципального ресурсного центра «Формирование культуры здорового образа жизни» организовано взаимодействие с Кафедрой укрепления и сохранения здоровья участников образовательного процесса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3091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СОШ № </a:t>
            </a:r>
            <a:r>
              <a:rPr lang="ru-RU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3092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309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30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309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309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052513"/>
            <a:ext cx="8016875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РИП </a:t>
            </a:r>
            <a:r>
              <a:rPr lang="ru-RU" sz="2400" dirty="0"/>
              <a:t>«Управление формированием ключевых компетенций школьников на основе системы «Электронный журнал», ЛСМ и ЛСМ-мониторинга» (</a:t>
            </a:r>
            <a:r>
              <a:rPr lang="ru-RU" sz="2400" dirty="0" smtClean="0"/>
              <a:t>2009—2011 </a:t>
            </a:r>
            <a:r>
              <a:rPr lang="ru-RU" sz="2400" dirty="0"/>
              <a:t>гг</a:t>
            </a:r>
            <a:r>
              <a:rPr lang="ru-RU" sz="2400" dirty="0" smtClean="0"/>
              <a:t>.)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Приобретение педагогическим коллективом новых компетентностей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Улучшению результатов итоговой аттестации учащихся за курс как основной, так и средней школы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Повышение творческой активности участников образовательного процесса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Совершенствованию система мониторинга на всех ступенях обучения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Созданию маршрутов повышенного индивидуального внимания для разных категорий обучающихся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Повышению мотивации к учению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9618" name="Picture 2" descr="C:\Documents and Settings\1\Рабочий стол\25-11-2014\Бумага\karanda13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350838"/>
            <a:ext cx="7564438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Надпись 2"/>
          <p:cNvSpPr txBox="1">
            <a:spLocks noChangeArrowheads="1"/>
          </p:cNvSpPr>
          <p:nvPr/>
        </p:nvSpPr>
        <p:spPr bwMode="auto">
          <a:xfrm rot="-159595">
            <a:off x="1091551" y="1473975"/>
            <a:ext cx="6938962" cy="22272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Взаимодействие с ГОАУ ИРО </a:t>
            </a:r>
          </a:p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как один из ресурсов развития муниципальной системы образования </a:t>
            </a:r>
          </a:p>
          <a:p>
            <a:pPr algn="ctr"/>
            <a:r>
              <a:rPr lang="ru-RU" sz="2800" b="1" i="1" dirty="0" err="1">
                <a:solidFill>
                  <a:srgbClr val="006400"/>
                </a:solidFill>
              </a:rPr>
              <a:t>г.Переславля</a:t>
            </a:r>
            <a:r>
              <a:rPr lang="ru-RU" sz="2800" b="1" i="1" dirty="0">
                <a:solidFill>
                  <a:srgbClr val="006400"/>
                </a:solidFill>
              </a:rPr>
              <a:t>-Залесского</a:t>
            </a:r>
          </a:p>
        </p:txBody>
      </p:sp>
      <p:grpSp>
        <p:nvGrpSpPr>
          <p:cNvPr id="239620" name="Group 6"/>
          <p:cNvGrpSpPr>
            <a:grpSpLocks/>
          </p:cNvGrpSpPr>
          <p:nvPr/>
        </p:nvGrpSpPr>
        <p:grpSpPr bwMode="auto">
          <a:xfrm>
            <a:off x="611188" y="4195763"/>
            <a:ext cx="2149475" cy="1970087"/>
            <a:chOff x="845" y="3332"/>
            <a:chExt cx="2826" cy="2416"/>
          </a:xfrm>
        </p:grpSpPr>
        <p:pic>
          <p:nvPicPr>
            <p:cNvPr id="239624" name="Picture 7" descr="3a1758019b7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3332"/>
              <a:ext cx="2826" cy="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9625" name="Picture 8" descr="fgos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3" y="4574"/>
              <a:ext cx="175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9622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i="1">
                <a:solidFill>
                  <a:srgbClr val="006400"/>
                </a:solidFill>
                <a:latin typeface="Calibri" pitchFamily="34" charset="0"/>
                <a:cs typeface="Arial" charset="0"/>
              </a:rPr>
              <a:t>г. Переславль-Залесский,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39623" name="TextBox 1"/>
          <p:cNvSpPr txBox="1">
            <a:spLocks noChangeArrowheads="1"/>
          </p:cNvSpPr>
          <p:nvPr/>
        </p:nvSpPr>
        <p:spPr bwMode="auto">
          <a:xfrm rot="21443802">
            <a:off x="2646813" y="3729940"/>
            <a:ext cx="37600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Кук </a:t>
            </a:r>
            <a:r>
              <a:rPr lang="ru-RU" b="1" dirty="0" smtClean="0"/>
              <a:t>Надежда Алексеевна,</a:t>
            </a:r>
            <a:endParaRPr lang="ru-RU" b="1" dirty="0"/>
          </a:p>
          <a:p>
            <a:r>
              <a:rPr lang="ru-RU" dirty="0" smtClean="0"/>
              <a:t>заместитель директора </a:t>
            </a:r>
            <a:r>
              <a:rPr lang="ru-RU" dirty="0"/>
              <a:t>МУ ЦОФ,</a:t>
            </a:r>
          </a:p>
          <a:p>
            <a:r>
              <a:rPr lang="ru-RU" dirty="0"/>
              <a:t>руководитель ММС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02" name="Прямоугольник 2"/>
          <p:cNvSpPr>
            <a:spLocks noChangeArrowheads="1"/>
          </p:cNvSpPr>
          <p:nvPr/>
        </p:nvSpPr>
        <p:spPr bwMode="auto">
          <a:xfrm>
            <a:off x="269875" y="689322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Традиционные формы взаимодействия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600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600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0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6007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08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515938" y="1989138"/>
            <a:ext cx="8016875" cy="339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Семинары, вебинары, конференции, круглые столы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Консультации с сотрудниками кафедр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Встречи с авторами учебников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Методические письма  о преподавании предметов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 Конкурсы профессионального мастерства «Учитель года», «Воспитатель года»</a:t>
            </a: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endParaRPr lang="ru-RU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5139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Повышение квалификации на базе ИРО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475140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514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514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5143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5144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75146" name="Object 10"/>
          <p:cNvGraphicFramePr>
            <a:graphicFrameLocks noChangeAspect="1"/>
          </p:cNvGraphicFramePr>
          <p:nvPr/>
        </p:nvGraphicFramePr>
        <p:xfrm>
          <a:off x="827088" y="1268413"/>
          <a:ext cx="785018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3" name="Диаграмма" r:id="rId8" imgW="4572143" imgH="2600468" progId="Excel.Chart.8">
                  <p:embed/>
                </p:oleObj>
              </mc:Choice>
              <mc:Fallback>
                <p:oleObj name="Диаграмма" r:id="rId8" imgW="4572143" imgH="2600468" progId="Excel.Char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7850187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180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76164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616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616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6167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6168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250825" y="765175"/>
            <a:ext cx="8528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</a:rPr>
              <a:t>ПОЗДРАВЛЯЕМ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</a:rPr>
              <a:t>ИНСТИТУТ С ЮБИЛЕЕМ!</a:t>
            </a:r>
          </a:p>
        </p:txBody>
      </p:sp>
      <p:pic>
        <p:nvPicPr>
          <p:cNvPr id="476172" name="Picture 12" descr="http://www.sksi-spf.ru/sites/default/files/news/Kosmicheskij_shar_new92099456_1_3919981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464050" cy="4464050"/>
          </a:xfrm>
          <a:prstGeom prst="rect">
            <a:avLst/>
          </a:prstGeom>
          <a:noFill/>
        </p:spPr>
      </p:pic>
      <p:pic>
        <p:nvPicPr>
          <p:cNvPr id="476174" name="Picture 14" descr="192dfa820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6250"/>
            <a:ext cx="2952750" cy="1406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50825" y="2349500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СПАСИБО ЗА ВНИМАНИЕ!</a:t>
            </a:r>
          </a:p>
        </p:txBody>
      </p:sp>
      <p:grpSp>
        <p:nvGrpSpPr>
          <p:cNvPr id="5222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2228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29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2230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1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6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0642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Миссия методической службы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064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064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064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0647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648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0644" name="Прямоугольник 9"/>
          <p:cNvSpPr>
            <a:spLocks noChangeArrowheads="1"/>
          </p:cNvSpPr>
          <p:nvPr/>
        </p:nvSpPr>
        <p:spPr bwMode="auto">
          <a:xfrm>
            <a:off x="684213" y="1196975"/>
            <a:ext cx="80168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Содействие комплексному развитию системы образования города, оказание адресной помощи педагогам и руководителям об­разовательных учреждений в развитии их профессионального мастерства, повышении творческого потенциала педагогических коллективов школ, УДО и ДОУ, а в конечном счете совершенствование образовательного процесса, достижение оптимального уровня образования, воспитания и развития обучающихся</a:t>
            </a:r>
            <a:r>
              <a:rPr lang="ru-RU" sz="2800"/>
              <a:t> </a:t>
            </a:r>
            <a:br>
              <a:rPr lang="ru-RU" sz="2800"/>
            </a:br>
            <a:endParaRPr lang="ru-RU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166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Противоречивость ситуации с 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166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1670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1671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1672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673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900113" y="1700213"/>
            <a:ext cx="585787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800">
                <a:solidFill>
                  <a:srgbClr val="10253F"/>
                </a:solidFill>
                <a:cs typeface="Arial" charset="0"/>
              </a:rPr>
              <a:t>Неопределенность статуса МС                        в ФЗ «Об образовании в РФ»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75" y="3635375"/>
            <a:ext cx="5265738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выполнять методические задачи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269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Основные задачи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269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269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269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69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468313" y="1189038"/>
            <a:ext cx="80168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А</a:t>
            </a:r>
            <a:r>
              <a:rPr lang="ru-RU" sz="2400"/>
              <a:t>нализ состояния, прогнозировании и планировании развития системы образования в городе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Участие в разработке городских целевых программ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Методическое сопровождение ОО, руководителей, педагогов инновационных образовательных учреждений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Участие в разработке проектов, ОП ОО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Экспертиза проектов (программ, концепций) развития образовательных учреждений, авторских программ, методических разработок учителей, образовательных инноваций</a:t>
            </a:r>
            <a:endParaRPr lang="ru-RU" sz="2400">
              <a:solidFill>
                <a:srgbClr val="1025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4651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3714" name="Прямоугольник 2"/>
          <p:cNvSpPr>
            <a:spLocks noChangeArrowheads="1"/>
          </p:cNvSpPr>
          <p:nvPr/>
        </p:nvSpPr>
        <p:spPr bwMode="auto">
          <a:xfrm>
            <a:off x="269875" y="617314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Выход найден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—  интеграция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371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372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3727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372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72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571625"/>
            <a:ext cx="8016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3717" name="Picture 8" descr="http://www.iro.yar.ru/fileadmin/iro/shabl/images/iro_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363" y="1633538"/>
            <a:ext cx="14525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011863" y="1938338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Муниципальные методические службы региона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57788" y="4376738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ВУЗы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89088" y="4387850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Учреждения дополнительного образования взрослых</a:t>
            </a:r>
          </a:p>
        </p:txBody>
      </p:sp>
      <p:sp>
        <p:nvSpPr>
          <p:cNvPr id="7" name="Овал 6"/>
          <p:cNvSpPr/>
          <p:nvPr/>
        </p:nvSpPr>
        <p:spPr>
          <a:xfrm>
            <a:off x="3203575" y="2095500"/>
            <a:ext cx="2089150" cy="19097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ММЦ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81250" y="2341563"/>
            <a:ext cx="935038" cy="265112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92725" y="2395538"/>
            <a:ext cx="628650" cy="282575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546350" y="3698875"/>
            <a:ext cx="904875" cy="552450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94338" y="3619500"/>
            <a:ext cx="681037" cy="569913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473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Школа методиста </a:t>
            </a:r>
            <a:r>
              <a:rPr lang="ru-RU" b="1">
                <a:solidFill>
                  <a:schemeClr val="folHlink"/>
                </a:solidFill>
              </a:rPr>
              <a:t>–</a:t>
            </a:r>
            <a:r>
              <a:rPr lang="ru-RU"/>
              <a:t> </a:t>
            </a:r>
            <a:r>
              <a:rPr lang="ru-RU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  <p:grpSp>
        <p:nvGrpSpPr>
          <p:cNvPr id="24473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474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474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4745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746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571625"/>
            <a:ext cx="8016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4741" name="Picture 8" descr="http://www.iro.yar.ru/fileadmin/iro/shabl/images/iro_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995488"/>
            <a:ext cx="14525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9"/>
          <a:stretch>
            <a:fillRect/>
          </a:stretch>
        </p:blipFill>
        <p:spPr bwMode="auto">
          <a:xfrm>
            <a:off x="250825" y="1025525"/>
            <a:ext cx="86423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78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Взаимодействие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678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678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6791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792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81" y="1692301"/>
            <a:ext cx="7992888" cy="3384377"/>
          </a:xfrm>
          <a:prstGeom prst="rect">
            <a:avLst/>
          </a:prstGeom>
          <a:effectLst>
            <a:softEdge rad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0700" y="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81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Участие в региональных </a:t>
            </a:r>
          </a:p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педагогических субботниках</a:t>
            </a:r>
            <a:endParaRPr lang="ru-RU" sz="320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781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781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7815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7816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2124075" y="2276475"/>
            <a:ext cx="4824413" cy="2222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Ярославль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Рыбинск </a:t>
            </a:r>
          </a:p>
          <a:p>
            <a:pPr marL="442913" indent="-442913">
              <a:spcBef>
                <a:spcPts val="600"/>
              </a:spcBef>
            </a:pP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6"/>
              </a:buBlip>
            </a:pPr>
            <a:r>
              <a:rPr lang="ru-RU" sz="2400"/>
              <a:t>Углич</a:t>
            </a:r>
            <a:endParaRPr lang="ru-RU" sz="2400">
              <a:solidFill>
                <a:srgbClr val="10253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eeee49-56-29ccv</Template>
  <TotalTime>2323</TotalTime>
  <Words>632</Words>
  <Application>Microsoft Office PowerPoint</Application>
  <PresentationFormat>Экран (4:3)</PresentationFormat>
  <Paragraphs>89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7" baseType="lpstr">
      <vt:lpstr>eeee49-56-29ccv</vt:lpstr>
      <vt:lpstr>1_eeee49-56-29ccv</vt:lpstr>
      <vt:lpstr>2_eeee49-56-29ccv</vt:lpstr>
      <vt:lpstr>3_eeee49-56-29ccv</vt:lpstr>
      <vt:lpstr>4_eeee49-56-29ccv</vt:lpstr>
      <vt:lpstr>5_eeee49-56-29ccv</vt:lpstr>
      <vt:lpstr>6_eeee49-56-29ccv</vt:lpstr>
      <vt:lpstr>7_eeee49-56-29ccv</vt:lpstr>
      <vt:lpstr>8_eeee49-56-29ccv</vt:lpstr>
      <vt:lpstr>9_eeee49-56-29ccv</vt:lpstr>
      <vt:lpstr>10_eeee49-56-29ccv</vt:lpstr>
      <vt:lpstr>11_eeee49-56-29ccv</vt:lpstr>
      <vt:lpstr>12_eeee49-56-29ccv</vt:lpstr>
      <vt:lpstr>13_eeee49-56-29ccv</vt:lpstr>
      <vt:lpstr>14_eeee49-56-29ccv</vt:lpstr>
      <vt:lpstr>16_eeee49-56-29ccv</vt:lpstr>
      <vt:lpstr>17_eeee49-56-29ccv</vt:lpstr>
      <vt:lpstr>19_eeee49-56-29ccv</vt:lpstr>
      <vt:lpstr>20_eeee49-56-29ccv</vt:lpstr>
      <vt:lpstr>21_eeee49-56-29ccv</vt:lpstr>
      <vt:lpstr>22_eeee49-56-29ccv</vt:lpstr>
      <vt:lpstr>15_eeee49-56-29ccv</vt:lpstr>
      <vt:lpstr>18_eeee49-56-29ccv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150</cp:revision>
  <dcterms:created xsi:type="dcterms:W3CDTF">2015-08-14T09:40:03Z</dcterms:created>
  <dcterms:modified xsi:type="dcterms:W3CDTF">2015-10-22T06:31:23Z</dcterms:modified>
</cp:coreProperties>
</file>